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2.xml" ContentType="application/vnd.openxmlformats-officedocument.presentationml.notesSlide+xml"/>
  <Override PartName="/ppt/ink/ink3.xml" ContentType="application/inkml+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drawings/drawing4.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drawings/drawing5.xml" ContentType="application/vnd.openxmlformats-officedocument.drawingml.chartshapes+xml"/>
  <Override PartName="/ppt/notesSlides/notesSlide3.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drawings/drawing6.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4.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0.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1.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2.xml" ContentType="application/vnd.openxmlformats-officedocument.themeOverride+xml"/>
  <Override PartName="/ppt/drawings/drawing7.xml" ContentType="application/vnd.openxmlformats-officedocument.drawingml.chartshapes+xml"/>
  <Override PartName="/ppt/notesSlides/notesSlide5.xml" ContentType="application/vnd.openxmlformats-officedocument.presentationml.notesSlide+xml"/>
  <Override PartName="/ppt/ink/ink4.xml" ContentType="application/inkml+xml"/>
  <Override PartName="/ppt/charts/chart14.xml" ContentType="application/vnd.openxmlformats-officedocument.drawingml.chart+xml"/>
  <Override PartName="/ppt/theme/themeOverride13.xml" ContentType="application/vnd.openxmlformats-officedocument.themeOverride+xml"/>
  <Override PartName="/ppt/drawings/drawing8.xml" ContentType="application/vnd.openxmlformats-officedocument.drawingml.chartshapes+xml"/>
  <Override PartName="/ppt/notesSlides/notesSlide6.xml" ContentType="application/vnd.openxmlformats-officedocument.presentationml.notesSlide+xml"/>
  <Override PartName="/ppt/ink/ink5.xml" ContentType="application/inkml+xml"/>
  <Override PartName="/ppt/notesSlides/notesSlide7.xml" ContentType="application/vnd.openxmlformats-officedocument.presentationml.notesSl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9.xml" ContentType="application/vnd.openxmlformats-officedocument.drawingml.chartshapes+xml"/>
  <Override PartName="/ppt/notesSlides/notesSlide8.xml" ContentType="application/vnd.openxmlformats-officedocument.presentationml.notesSl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4.xml" ContentType="application/vnd.openxmlformats-officedocument.themeOverr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5.xml" ContentType="application/vnd.openxmlformats-officedocument.themeOverrid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6.xml" ContentType="application/vnd.openxmlformats-officedocument.themeOverride+xml"/>
  <Override PartName="/ppt/notesSlides/notesSlide9.xml" ContentType="application/vnd.openxmlformats-officedocument.presentationml.notesSlide+xml"/>
  <Override PartName="/ppt/charts/chart19.xml" ContentType="application/vnd.openxmlformats-officedocument.drawingml.chart+xml"/>
  <Override PartName="/ppt/theme/themeOverride17.xml" ContentType="application/vnd.openxmlformats-officedocument.themeOverride+xml"/>
  <Override PartName="/ppt/charts/chart20.xml" ContentType="application/vnd.openxmlformats-officedocument.drawingml.chart+xml"/>
  <Override PartName="/ppt/charts/style18.xml" ContentType="application/vnd.ms-office.chartstyle+xml"/>
  <Override PartName="/ppt/charts/colors18.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4"/>
  </p:sldMasterIdLst>
  <p:notesMasterIdLst>
    <p:notesMasterId r:id="rId30"/>
  </p:notesMasterIdLst>
  <p:sldIdLst>
    <p:sldId id="296" r:id="rId5"/>
    <p:sldId id="283" r:id="rId6"/>
    <p:sldId id="345" r:id="rId7"/>
    <p:sldId id="1621" r:id="rId8"/>
    <p:sldId id="1638" r:id="rId9"/>
    <p:sldId id="1632" r:id="rId10"/>
    <p:sldId id="1624" r:id="rId11"/>
    <p:sldId id="1633" r:id="rId12"/>
    <p:sldId id="1595" r:id="rId13"/>
    <p:sldId id="1584" r:id="rId14"/>
    <p:sldId id="1608" r:id="rId15"/>
    <p:sldId id="1626" r:id="rId16"/>
    <p:sldId id="1627" r:id="rId17"/>
    <p:sldId id="1635" r:id="rId18"/>
    <p:sldId id="1600" r:id="rId19"/>
    <p:sldId id="1616" r:id="rId20"/>
    <p:sldId id="1636" r:id="rId21"/>
    <p:sldId id="1634" r:id="rId22"/>
    <p:sldId id="1637" r:id="rId23"/>
    <p:sldId id="1588" r:id="rId24"/>
    <p:sldId id="1631" r:id="rId25"/>
    <p:sldId id="1611" r:id="rId26"/>
    <p:sldId id="1619" r:id="rId27"/>
    <p:sldId id="1577" r:id="rId28"/>
    <p:sldId id="322" r:id="rId29"/>
  </p:sldIdLst>
  <p:sldSz cx="9144000" cy="5143500" type="screen16x9"/>
  <p:notesSz cx="6797675" cy="9926638"/>
  <p:defaultTextStyle>
    <a:defPPr>
      <a:defRPr lang="en-US"/>
    </a:defPPr>
    <a:lvl1pPr marL="0" algn="l" defTabSz="457154" rtl="0" eaLnBrk="1" latinLnBrk="0" hangingPunct="1">
      <a:defRPr sz="1799" kern="1200">
        <a:solidFill>
          <a:schemeClr val="tx1"/>
        </a:solidFill>
        <a:latin typeface="+mn-lt"/>
        <a:ea typeface="+mn-ea"/>
        <a:cs typeface="+mn-cs"/>
      </a:defRPr>
    </a:lvl1pPr>
    <a:lvl2pPr marL="457154" algn="l" defTabSz="457154" rtl="0" eaLnBrk="1" latinLnBrk="0" hangingPunct="1">
      <a:defRPr sz="1799" kern="1200">
        <a:solidFill>
          <a:schemeClr val="tx1"/>
        </a:solidFill>
        <a:latin typeface="+mn-lt"/>
        <a:ea typeface="+mn-ea"/>
        <a:cs typeface="+mn-cs"/>
      </a:defRPr>
    </a:lvl2pPr>
    <a:lvl3pPr marL="914306" algn="l" defTabSz="457154" rtl="0" eaLnBrk="1" latinLnBrk="0" hangingPunct="1">
      <a:defRPr sz="1799" kern="1200">
        <a:solidFill>
          <a:schemeClr val="tx1"/>
        </a:solidFill>
        <a:latin typeface="+mn-lt"/>
        <a:ea typeface="+mn-ea"/>
        <a:cs typeface="+mn-cs"/>
      </a:defRPr>
    </a:lvl3pPr>
    <a:lvl4pPr marL="1371460" algn="l" defTabSz="457154" rtl="0" eaLnBrk="1" latinLnBrk="0" hangingPunct="1">
      <a:defRPr sz="1799" kern="1200">
        <a:solidFill>
          <a:schemeClr val="tx1"/>
        </a:solidFill>
        <a:latin typeface="+mn-lt"/>
        <a:ea typeface="+mn-ea"/>
        <a:cs typeface="+mn-cs"/>
      </a:defRPr>
    </a:lvl4pPr>
    <a:lvl5pPr marL="1828612" algn="l" defTabSz="457154" rtl="0" eaLnBrk="1" latinLnBrk="0" hangingPunct="1">
      <a:defRPr sz="1799" kern="1200">
        <a:solidFill>
          <a:schemeClr val="tx1"/>
        </a:solidFill>
        <a:latin typeface="+mn-lt"/>
        <a:ea typeface="+mn-ea"/>
        <a:cs typeface="+mn-cs"/>
      </a:defRPr>
    </a:lvl5pPr>
    <a:lvl6pPr marL="2285766" algn="l" defTabSz="457154" rtl="0" eaLnBrk="1" latinLnBrk="0" hangingPunct="1">
      <a:defRPr sz="1799" kern="1200">
        <a:solidFill>
          <a:schemeClr val="tx1"/>
        </a:solidFill>
        <a:latin typeface="+mn-lt"/>
        <a:ea typeface="+mn-ea"/>
        <a:cs typeface="+mn-cs"/>
      </a:defRPr>
    </a:lvl6pPr>
    <a:lvl7pPr marL="2742919" algn="l" defTabSz="457154" rtl="0" eaLnBrk="1" latinLnBrk="0" hangingPunct="1">
      <a:defRPr sz="1799" kern="1200">
        <a:solidFill>
          <a:schemeClr val="tx1"/>
        </a:solidFill>
        <a:latin typeface="+mn-lt"/>
        <a:ea typeface="+mn-ea"/>
        <a:cs typeface="+mn-cs"/>
      </a:defRPr>
    </a:lvl7pPr>
    <a:lvl8pPr marL="3200072" algn="l" defTabSz="457154" rtl="0" eaLnBrk="1" latinLnBrk="0" hangingPunct="1">
      <a:defRPr sz="1799" kern="1200">
        <a:solidFill>
          <a:schemeClr val="tx1"/>
        </a:solidFill>
        <a:latin typeface="+mn-lt"/>
        <a:ea typeface="+mn-ea"/>
        <a:cs typeface="+mn-cs"/>
      </a:defRPr>
    </a:lvl8pPr>
    <a:lvl9pPr marL="3657226" algn="l" defTabSz="457154"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3395304-81AD-451E-4AEB-B4DA03EF67E8}" name="Chungu Kapembwa" initials="CK" userId="S::ckapembwa@boz.zm::bdbae46d-8f88-40be-b11d-e237aed94a87" providerId="AD"/>
  <p188:author id="{1E28FA0B-DE18-6441-F78A-16D3DEF1AEE9}" name="Chewe Mwila" initials="CM" userId="S::chmwila@boz.zm::53a7b3c0-e9b5-4ff2-9b3b-ef05f512ba53" providerId="AD"/>
  <p188:author id="{63427E54-52D8-64F9-6DEC-709224253A95}" name="Lilian Muchimba Sinyangwe (Dr)" initials="LS" userId="S::lsinyangwe@boz.zm::1e3347de-cf48-4dbb-8264-74046158382e" providerId="AD"/>
  <p188:author id="{BDA4C5DA-C70E-CCF5-9F98-F5AE1D271252}" name="Elijah Mumba" initials="EM" userId="S::emumba@boz.zm::0c439c7a-85ac-4b25-a55f-0b161b6ec8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7231"/>
    <a:srgbClr val="31287C"/>
    <a:srgbClr val="E306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404" autoAdjust="0"/>
  </p:normalViewPr>
  <p:slideViewPr>
    <p:cSldViewPr snapToGrid="0">
      <p:cViewPr varScale="1">
        <p:scale>
          <a:sx n="98" d="100"/>
          <a:sy n="98" d="100"/>
        </p:scale>
        <p:origin x="38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8/10/relationships/authors" Target="author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3.xml"/><Relationship Id="rId4"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embeddings/oleObject4.bin"/></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4.xml"/><Relationship Id="rId4" Type="http://schemas.openxmlformats.org/officeDocument/2006/relationships/package" Target="../embeddings/Microsoft_Excel_Worksheet1.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2.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5.xml"/><Relationship Id="rId4" Type="http://schemas.openxmlformats.org/officeDocument/2006/relationships/package" Target="../embeddings/Microsoft_Excel_Worksheet3.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5" Type="http://schemas.openxmlformats.org/officeDocument/2006/relationships/chartUserShapes" Target="../drawings/drawing6.xml"/><Relationship Id="rId4" Type="http://schemas.openxmlformats.org/officeDocument/2006/relationships/oleObject" Target="file:///\\roma\depts\mpc\FMKTs%20Working%20folder\MPC%20Reports%20and%20Presentations\2026\Q2%202026\FX%20Quarterly%20Sectoral%20Net%20Sales%20Purchases%20of%20Foreign%20Exchange%202026.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file:///C:\Users\kchisha\AppData\Local\Microsoft\Windows\INetCache\Content.Outlook\OGQ0V7BK\Bank%20of%20Zambia%20Mining%20Tax%20Purchases%20and%20Net%20Sales%20of%20Foreign%20Exchange%20to%20the%20Market%20New%20Chart.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4.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5.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3.xml"/><Relationship Id="rId1" Type="http://schemas.microsoft.com/office/2011/relationships/chartStyle" Target="style13.xml"/><Relationship Id="rId5" Type="http://schemas.openxmlformats.org/officeDocument/2006/relationships/chartUserShapes" Target="../drawings/drawing7.xml"/><Relationship Id="rId4" Type="http://schemas.openxmlformats.org/officeDocument/2006/relationships/package" Target="../embeddings/Microsoft_Excel_Worksheet6.xlsx"/></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8.xml"/><Relationship Id="rId2" Type="http://schemas.openxmlformats.org/officeDocument/2006/relationships/package" Target="../embeddings/Microsoft_Excel_Worksheet7.xlsx"/><Relationship Id="rId1" Type="http://schemas.openxmlformats.org/officeDocument/2006/relationships/themeOverride" Target="../theme/themeOverride13.xml"/></Relationships>
</file>

<file path=ppt/charts/_rels/chart15.xml.rels><?xml version="1.0" encoding="UTF-8" standalone="yes"?>
<Relationships xmlns="http://schemas.openxmlformats.org/package/2006/relationships"><Relationship Id="rId3" Type="http://schemas.openxmlformats.org/officeDocument/2006/relationships/oleObject" Target="file:///\\roma\depts\mpc\FMKTs%20Working%20folder\MPC%20Reports%20and%20Presentations\2026\Q1%202026\Non-resident%20Government%20Securities%20holdings.xlsx" TargetMode="Externa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9.xm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8.xlsx"/></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embeddings/oleObject6.bin"/></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oleObject" Target="../embeddings/oleObject7.bin"/></Relationships>
</file>

<file path=ppt/charts/_rels/chart19.xml.rels><?xml version="1.0" encoding="UTF-8" standalone="yes"?>
<Relationships xmlns="http://schemas.openxmlformats.org/package/2006/relationships"><Relationship Id="rId2" Type="http://schemas.openxmlformats.org/officeDocument/2006/relationships/oleObject" Target="../embeddings/oleObject8.bin"/><Relationship Id="rId1" Type="http://schemas.openxmlformats.org/officeDocument/2006/relationships/themeOverride" Target="../theme/themeOverride17.xml"/></Relationships>
</file>

<file path=ppt/charts/_rels/chart20.xml.rels><?xml version="1.0" encoding="UTF-8" standalone="yes"?>
<Relationships xmlns="http://schemas.openxmlformats.org/package/2006/relationships"><Relationship Id="rId3" Type="http://schemas.openxmlformats.org/officeDocument/2006/relationships/oleObject" Target="https://bozzm-my.sharepoint.com/personal/bchitumbo_boz_zm/Documents/Research/MAD/Bupe%20Chitumbo/MPC/2026%20Q1%20Files/Pre%20MPC/Annual%20GDP%20projections%20chart%202026%20March.xlsx" TargetMode="External"/><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4699566306017522E-2"/>
          <c:y val="5.0865423899895054E-2"/>
          <c:w val="0.92198021276051301"/>
          <c:h val="0.62142631854967634"/>
        </c:manualLayout>
      </c:layout>
      <c:areaChart>
        <c:grouping val="stacked"/>
        <c:varyColors val="0"/>
        <c:ser>
          <c:idx val="0"/>
          <c:order val="0"/>
          <c:tx>
            <c:strRef>
              <c:f>Sheet2!$B$1</c:f>
              <c:strCache>
                <c:ptCount val="1"/>
                <c:pt idx="0">
                  <c:v>Inflation Target Bound</c:v>
                </c:pt>
              </c:strCache>
            </c:strRef>
          </c:tx>
          <c:spPr>
            <a:solidFill>
              <a:schemeClr val="bg1"/>
            </a:solidFill>
            <a:ln>
              <a:solidFill>
                <a:schemeClr val="bg1"/>
              </a:solidFill>
            </a:ln>
            <a:effectLst/>
          </c:spPr>
          <c:cat>
            <c:numRef>
              <c:f>Sheet2!$A$84:$A$176</c:f>
              <c:numCache>
                <c:formatCode>mmm\-yy</c:formatCode>
                <c:ptCount val="9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pt idx="63">
                  <c:v>45383</c:v>
                </c:pt>
                <c:pt idx="64">
                  <c:v>45413</c:v>
                </c:pt>
                <c:pt idx="65">
                  <c:v>45444</c:v>
                </c:pt>
                <c:pt idx="66">
                  <c:v>45474</c:v>
                </c:pt>
                <c:pt idx="67">
                  <c:v>45505</c:v>
                </c:pt>
                <c:pt idx="68">
                  <c:v>45536</c:v>
                </c:pt>
                <c:pt idx="69">
                  <c:v>45566</c:v>
                </c:pt>
                <c:pt idx="70">
                  <c:v>45597</c:v>
                </c:pt>
                <c:pt idx="71">
                  <c:v>45627</c:v>
                </c:pt>
                <c:pt idx="72">
                  <c:v>45658</c:v>
                </c:pt>
                <c:pt idx="73">
                  <c:v>45689</c:v>
                </c:pt>
                <c:pt idx="74">
                  <c:v>45717</c:v>
                </c:pt>
                <c:pt idx="75">
                  <c:v>45748</c:v>
                </c:pt>
                <c:pt idx="76">
                  <c:v>45778</c:v>
                </c:pt>
                <c:pt idx="77">
                  <c:v>45809</c:v>
                </c:pt>
                <c:pt idx="78">
                  <c:v>45839</c:v>
                </c:pt>
                <c:pt idx="79">
                  <c:v>45870</c:v>
                </c:pt>
                <c:pt idx="80">
                  <c:v>45901</c:v>
                </c:pt>
                <c:pt idx="81">
                  <c:v>45931</c:v>
                </c:pt>
                <c:pt idx="82">
                  <c:v>45962</c:v>
                </c:pt>
                <c:pt idx="83">
                  <c:v>45992</c:v>
                </c:pt>
                <c:pt idx="84">
                  <c:v>46023</c:v>
                </c:pt>
                <c:pt idx="85">
                  <c:v>46054</c:v>
                </c:pt>
                <c:pt idx="86">
                  <c:v>46082</c:v>
                </c:pt>
                <c:pt idx="87">
                  <c:v>46113</c:v>
                </c:pt>
                <c:pt idx="88">
                  <c:v>46143</c:v>
                </c:pt>
                <c:pt idx="89">
                  <c:v>46174</c:v>
                </c:pt>
                <c:pt idx="90">
                  <c:v>46204</c:v>
                </c:pt>
                <c:pt idx="91">
                  <c:v>46235</c:v>
                </c:pt>
                <c:pt idx="92">
                  <c:v>46266</c:v>
                </c:pt>
              </c:numCache>
              <c:extLst/>
            </c:numRef>
          </c:cat>
          <c:val>
            <c:numRef>
              <c:f>Sheet2!$B$84:$B$176</c:f>
              <c:numCache>
                <c:formatCode>0</c:formatCode>
                <c:ptCount val="93"/>
                <c:pt idx="0">
                  <c:v>6</c:v>
                </c:pt>
                <c:pt idx="1">
                  <c:v>6</c:v>
                </c:pt>
                <c:pt idx="2">
                  <c:v>6</c:v>
                </c:pt>
                <c:pt idx="3">
                  <c:v>6</c:v>
                </c:pt>
                <c:pt idx="4">
                  <c:v>6</c:v>
                </c:pt>
                <c:pt idx="5">
                  <c:v>6</c:v>
                </c:pt>
                <c:pt idx="6">
                  <c:v>6</c:v>
                </c:pt>
                <c:pt idx="7">
                  <c:v>6</c:v>
                </c:pt>
                <c:pt idx="8">
                  <c:v>6</c:v>
                </c:pt>
                <c:pt idx="9">
                  <c:v>6</c:v>
                </c:pt>
                <c:pt idx="10">
                  <c:v>6</c:v>
                </c:pt>
                <c:pt idx="11">
                  <c:v>6</c:v>
                </c:pt>
                <c:pt idx="12">
                  <c:v>6</c:v>
                </c:pt>
                <c:pt idx="13">
                  <c:v>6</c:v>
                </c:pt>
                <c:pt idx="14">
                  <c:v>6</c:v>
                </c:pt>
                <c:pt idx="15">
                  <c:v>6</c:v>
                </c:pt>
                <c:pt idx="16">
                  <c:v>6</c:v>
                </c:pt>
                <c:pt idx="17">
                  <c:v>6</c:v>
                </c:pt>
                <c:pt idx="18">
                  <c:v>6</c:v>
                </c:pt>
                <c:pt idx="19">
                  <c:v>6</c:v>
                </c:pt>
                <c:pt idx="20">
                  <c:v>6</c:v>
                </c:pt>
                <c:pt idx="21">
                  <c:v>6</c:v>
                </c:pt>
                <c:pt idx="22">
                  <c:v>6</c:v>
                </c:pt>
                <c:pt idx="23">
                  <c:v>6</c:v>
                </c:pt>
                <c:pt idx="24">
                  <c:v>6</c:v>
                </c:pt>
                <c:pt idx="25">
                  <c:v>6</c:v>
                </c:pt>
                <c:pt idx="26">
                  <c:v>6</c:v>
                </c:pt>
                <c:pt idx="27">
                  <c:v>6</c:v>
                </c:pt>
                <c:pt idx="28">
                  <c:v>6</c:v>
                </c:pt>
                <c:pt idx="29">
                  <c:v>6</c:v>
                </c:pt>
                <c:pt idx="30">
                  <c:v>6</c:v>
                </c:pt>
                <c:pt idx="31">
                  <c:v>6</c:v>
                </c:pt>
                <c:pt idx="32">
                  <c:v>6</c:v>
                </c:pt>
                <c:pt idx="33">
                  <c:v>6</c:v>
                </c:pt>
                <c:pt idx="34">
                  <c:v>6</c:v>
                </c:pt>
                <c:pt idx="35">
                  <c:v>6</c:v>
                </c:pt>
                <c:pt idx="36">
                  <c:v>6</c:v>
                </c:pt>
                <c:pt idx="48">
                  <c:v>6</c:v>
                </c:pt>
                <c:pt idx="49">
                  <c:v>6</c:v>
                </c:pt>
                <c:pt idx="50">
                  <c:v>6</c:v>
                </c:pt>
                <c:pt idx="51">
                  <c:v>6</c:v>
                </c:pt>
                <c:pt idx="52">
                  <c:v>6</c:v>
                </c:pt>
                <c:pt idx="53">
                  <c:v>6</c:v>
                </c:pt>
                <c:pt idx="54">
                  <c:v>6</c:v>
                </c:pt>
                <c:pt idx="55">
                  <c:v>6</c:v>
                </c:pt>
                <c:pt idx="56">
                  <c:v>6</c:v>
                </c:pt>
                <c:pt idx="57">
                  <c:v>6</c:v>
                </c:pt>
                <c:pt idx="58">
                  <c:v>6</c:v>
                </c:pt>
                <c:pt idx="59">
                  <c:v>6</c:v>
                </c:pt>
                <c:pt idx="60">
                  <c:v>6</c:v>
                </c:pt>
                <c:pt idx="61">
                  <c:v>6</c:v>
                </c:pt>
                <c:pt idx="62">
                  <c:v>6</c:v>
                </c:pt>
                <c:pt idx="63">
                  <c:v>6</c:v>
                </c:pt>
                <c:pt idx="64">
                  <c:v>6</c:v>
                </c:pt>
                <c:pt idx="65">
                  <c:v>6</c:v>
                </c:pt>
                <c:pt idx="66">
                  <c:v>6</c:v>
                </c:pt>
                <c:pt idx="67">
                  <c:v>6</c:v>
                </c:pt>
                <c:pt idx="68">
                  <c:v>6</c:v>
                </c:pt>
                <c:pt idx="69">
                  <c:v>6</c:v>
                </c:pt>
                <c:pt idx="70">
                  <c:v>6</c:v>
                </c:pt>
                <c:pt idx="71">
                  <c:v>6</c:v>
                </c:pt>
                <c:pt idx="72">
                  <c:v>6</c:v>
                </c:pt>
                <c:pt idx="73">
                  <c:v>6</c:v>
                </c:pt>
                <c:pt idx="74">
                  <c:v>6</c:v>
                </c:pt>
                <c:pt idx="75">
                  <c:v>6</c:v>
                </c:pt>
                <c:pt idx="76">
                  <c:v>6</c:v>
                </c:pt>
                <c:pt idx="77">
                  <c:v>6</c:v>
                </c:pt>
                <c:pt idx="78">
                  <c:v>6</c:v>
                </c:pt>
                <c:pt idx="79">
                  <c:v>6</c:v>
                </c:pt>
                <c:pt idx="80">
                  <c:v>6</c:v>
                </c:pt>
                <c:pt idx="81">
                  <c:v>6</c:v>
                </c:pt>
                <c:pt idx="82">
                  <c:v>6</c:v>
                </c:pt>
                <c:pt idx="83">
                  <c:v>6</c:v>
                </c:pt>
                <c:pt idx="84">
                  <c:v>6</c:v>
                </c:pt>
                <c:pt idx="85">
                  <c:v>6</c:v>
                </c:pt>
                <c:pt idx="86">
                  <c:v>6</c:v>
                </c:pt>
                <c:pt idx="87">
                  <c:v>6</c:v>
                </c:pt>
                <c:pt idx="88">
                  <c:v>6</c:v>
                </c:pt>
                <c:pt idx="89">
                  <c:v>6</c:v>
                </c:pt>
                <c:pt idx="90">
                  <c:v>6</c:v>
                </c:pt>
                <c:pt idx="91">
                  <c:v>6</c:v>
                </c:pt>
                <c:pt idx="92">
                  <c:v>6</c:v>
                </c:pt>
              </c:numCache>
              <c:extLst/>
            </c:numRef>
          </c:val>
          <c:extLst>
            <c:ext xmlns:c16="http://schemas.microsoft.com/office/drawing/2014/chart" uri="{C3380CC4-5D6E-409C-BE32-E72D297353CC}">
              <c16:uniqueId val="{00000000-6985-490A-A74F-7B919CC42B8B}"/>
            </c:ext>
          </c:extLst>
        </c:ser>
        <c:ser>
          <c:idx val="1"/>
          <c:order val="1"/>
          <c:tx>
            <c:strRef>
              <c:f>Sheet2!$C$1</c:f>
              <c:strCache>
                <c:ptCount val="1"/>
                <c:pt idx="0">
                  <c:v>Inflation Target Band</c:v>
                </c:pt>
              </c:strCache>
            </c:strRef>
          </c:tx>
          <c:spPr>
            <a:solidFill>
              <a:srgbClr val="B87231"/>
            </a:solidFill>
            <a:ln>
              <a:noFill/>
            </a:ln>
            <a:effectLst/>
          </c:spPr>
          <c:cat>
            <c:numRef>
              <c:f>Sheet2!$A$84:$A$176</c:f>
              <c:numCache>
                <c:formatCode>mmm\-yy</c:formatCode>
                <c:ptCount val="9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pt idx="63">
                  <c:v>45383</c:v>
                </c:pt>
                <c:pt idx="64">
                  <c:v>45413</c:v>
                </c:pt>
                <c:pt idx="65">
                  <c:v>45444</c:v>
                </c:pt>
                <c:pt idx="66">
                  <c:v>45474</c:v>
                </c:pt>
                <c:pt idx="67">
                  <c:v>45505</c:v>
                </c:pt>
                <c:pt idx="68">
                  <c:v>45536</c:v>
                </c:pt>
                <c:pt idx="69">
                  <c:v>45566</c:v>
                </c:pt>
                <c:pt idx="70">
                  <c:v>45597</c:v>
                </c:pt>
                <c:pt idx="71">
                  <c:v>45627</c:v>
                </c:pt>
                <c:pt idx="72">
                  <c:v>45658</c:v>
                </c:pt>
                <c:pt idx="73">
                  <c:v>45689</c:v>
                </c:pt>
                <c:pt idx="74">
                  <c:v>45717</c:v>
                </c:pt>
                <c:pt idx="75">
                  <c:v>45748</c:v>
                </c:pt>
                <c:pt idx="76">
                  <c:v>45778</c:v>
                </c:pt>
                <c:pt idx="77">
                  <c:v>45809</c:v>
                </c:pt>
                <c:pt idx="78">
                  <c:v>45839</c:v>
                </c:pt>
                <c:pt idx="79">
                  <c:v>45870</c:v>
                </c:pt>
                <c:pt idx="80">
                  <c:v>45901</c:v>
                </c:pt>
                <c:pt idx="81">
                  <c:v>45931</c:v>
                </c:pt>
                <c:pt idx="82">
                  <c:v>45962</c:v>
                </c:pt>
                <c:pt idx="83">
                  <c:v>45992</c:v>
                </c:pt>
                <c:pt idx="84">
                  <c:v>46023</c:v>
                </c:pt>
                <c:pt idx="85">
                  <c:v>46054</c:v>
                </c:pt>
                <c:pt idx="86">
                  <c:v>46082</c:v>
                </c:pt>
                <c:pt idx="87">
                  <c:v>46113</c:v>
                </c:pt>
                <c:pt idx="88">
                  <c:v>46143</c:v>
                </c:pt>
                <c:pt idx="89">
                  <c:v>46174</c:v>
                </c:pt>
                <c:pt idx="90">
                  <c:v>46204</c:v>
                </c:pt>
                <c:pt idx="91">
                  <c:v>46235</c:v>
                </c:pt>
                <c:pt idx="92">
                  <c:v>46266</c:v>
                </c:pt>
              </c:numCache>
              <c:extLst/>
            </c:numRef>
          </c:cat>
          <c:val>
            <c:numRef>
              <c:f>Sheet2!$C$84:$C$176</c:f>
              <c:numCache>
                <c:formatCode>General</c:formatCode>
                <c:ptCount val="93"/>
                <c:pt idx="0">
                  <c:v>2</c:v>
                </c:pt>
                <c:pt idx="1">
                  <c:v>2</c:v>
                </c:pt>
                <c:pt idx="2">
                  <c:v>2</c:v>
                </c:pt>
                <c:pt idx="3">
                  <c:v>2</c:v>
                </c:pt>
                <c:pt idx="4">
                  <c:v>2</c:v>
                </c:pt>
                <c:pt idx="5">
                  <c:v>2</c:v>
                </c:pt>
                <c:pt idx="6">
                  <c:v>2</c:v>
                </c:pt>
                <c:pt idx="7">
                  <c:v>2</c:v>
                </c:pt>
                <c:pt idx="8">
                  <c:v>2</c:v>
                </c:pt>
                <c:pt idx="9">
                  <c:v>2</c:v>
                </c:pt>
                <c:pt idx="10">
                  <c:v>2</c:v>
                </c:pt>
                <c:pt idx="11">
                  <c:v>2</c:v>
                </c:pt>
                <c:pt idx="12">
                  <c:v>2</c:v>
                </c:pt>
                <c:pt idx="13">
                  <c:v>2</c:v>
                </c:pt>
                <c:pt idx="14">
                  <c:v>2</c:v>
                </c:pt>
                <c:pt idx="15">
                  <c:v>2</c:v>
                </c:pt>
                <c:pt idx="16">
                  <c:v>2</c:v>
                </c:pt>
                <c:pt idx="17">
                  <c:v>2</c:v>
                </c:pt>
                <c:pt idx="18">
                  <c:v>2</c:v>
                </c:pt>
                <c:pt idx="19">
                  <c:v>2</c:v>
                </c:pt>
                <c:pt idx="20">
                  <c:v>2</c:v>
                </c:pt>
                <c:pt idx="21">
                  <c:v>2</c:v>
                </c:pt>
                <c:pt idx="22">
                  <c:v>2</c:v>
                </c:pt>
                <c:pt idx="23">
                  <c:v>2</c:v>
                </c:pt>
                <c:pt idx="24">
                  <c:v>2</c:v>
                </c:pt>
                <c:pt idx="25">
                  <c:v>2</c:v>
                </c:pt>
                <c:pt idx="26">
                  <c:v>2</c:v>
                </c:pt>
                <c:pt idx="27">
                  <c:v>2</c:v>
                </c:pt>
                <c:pt idx="28">
                  <c:v>2</c:v>
                </c:pt>
                <c:pt idx="29">
                  <c:v>2</c:v>
                </c:pt>
                <c:pt idx="30">
                  <c:v>2</c:v>
                </c:pt>
                <c:pt idx="31">
                  <c:v>2</c:v>
                </c:pt>
                <c:pt idx="32">
                  <c:v>2</c:v>
                </c:pt>
                <c:pt idx="33">
                  <c:v>2</c:v>
                </c:pt>
                <c:pt idx="34">
                  <c:v>2</c:v>
                </c:pt>
                <c:pt idx="35">
                  <c:v>2</c:v>
                </c:pt>
                <c:pt idx="36">
                  <c:v>2</c:v>
                </c:pt>
                <c:pt idx="47">
                  <c:v>-90</c:v>
                </c:pt>
                <c:pt idx="48">
                  <c:v>2</c:v>
                </c:pt>
                <c:pt idx="49">
                  <c:v>2</c:v>
                </c:pt>
                <c:pt idx="50">
                  <c:v>2</c:v>
                </c:pt>
                <c:pt idx="51">
                  <c:v>2</c:v>
                </c:pt>
                <c:pt idx="52">
                  <c:v>2</c:v>
                </c:pt>
                <c:pt idx="53">
                  <c:v>2</c:v>
                </c:pt>
                <c:pt idx="54">
                  <c:v>2</c:v>
                </c:pt>
                <c:pt idx="55">
                  <c:v>2</c:v>
                </c:pt>
                <c:pt idx="56">
                  <c:v>2</c:v>
                </c:pt>
                <c:pt idx="57">
                  <c:v>2</c:v>
                </c:pt>
                <c:pt idx="58">
                  <c:v>2</c:v>
                </c:pt>
                <c:pt idx="59">
                  <c:v>2</c:v>
                </c:pt>
                <c:pt idx="60">
                  <c:v>2</c:v>
                </c:pt>
                <c:pt idx="61">
                  <c:v>2</c:v>
                </c:pt>
                <c:pt idx="62">
                  <c:v>2</c:v>
                </c:pt>
                <c:pt idx="63">
                  <c:v>2</c:v>
                </c:pt>
                <c:pt idx="64">
                  <c:v>2</c:v>
                </c:pt>
                <c:pt idx="65">
                  <c:v>2</c:v>
                </c:pt>
                <c:pt idx="66">
                  <c:v>2</c:v>
                </c:pt>
                <c:pt idx="67">
                  <c:v>2</c:v>
                </c:pt>
                <c:pt idx="68">
                  <c:v>2</c:v>
                </c:pt>
                <c:pt idx="69">
                  <c:v>2</c:v>
                </c:pt>
                <c:pt idx="70">
                  <c:v>2</c:v>
                </c:pt>
                <c:pt idx="71">
                  <c:v>2</c:v>
                </c:pt>
                <c:pt idx="72">
                  <c:v>2</c:v>
                </c:pt>
                <c:pt idx="73">
                  <c:v>2</c:v>
                </c:pt>
                <c:pt idx="74">
                  <c:v>2</c:v>
                </c:pt>
                <c:pt idx="75">
                  <c:v>2</c:v>
                </c:pt>
                <c:pt idx="76">
                  <c:v>2</c:v>
                </c:pt>
                <c:pt idx="77">
                  <c:v>2</c:v>
                </c:pt>
                <c:pt idx="78">
                  <c:v>2</c:v>
                </c:pt>
                <c:pt idx="79">
                  <c:v>2</c:v>
                </c:pt>
                <c:pt idx="80">
                  <c:v>2</c:v>
                </c:pt>
                <c:pt idx="81">
                  <c:v>2</c:v>
                </c:pt>
                <c:pt idx="82">
                  <c:v>2</c:v>
                </c:pt>
                <c:pt idx="83">
                  <c:v>2</c:v>
                </c:pt>
                <c:pt idx="84">
                  <c:v>2</c:v>
                </c:pt>
                <c:pt idx="85">
                  <c:v>2</c:v>
                </c:pt>
                <c:pt idx="86">
                  <c:v>2</c:v>
                </c:pt>
                <c:pt idx="87">
                  <c:v>2</c:v>
                </c:pt>
                <c:pt idx="88">
                  <c:v>2</c:v>
                </c:pt>
                <c:pt idx="89">
                  <c:v>2</c:v>
                </c:pt>
                <c:pt idx="90">
                  <c:v>2</c:v>
                </c:pt>
                <c:pt idx="91">
                  <c:v>2</c:v>
                </c:pt>
                <c:pt idx="92">
                  <c:v>2</c:v>
                </c:pt>
              </c:numCache>
              <c:extLst/>
            </c:numRef>
          </c:val>
          <c:extLst>
            <c:ext xmlns:c16="http://schemas.microsoft.com/office/drawing/2014/chart" uri="{C3380CC4-5D6E-409C-BE32-E72D297353CC}">
              <c16:uniqueId val="{00000001-6985-490A-A74F-7B919CC42B8B}"/>
            </c:ext>
          </c:extLst>
        </c:ser>
        <c:dLbls>
          <c:showLegendKey val="0"/>
          <c:showVal val="0"/>
          <c:showCatName val="0"/>
          <c:showSerName val="0"/>
          <c:showPercent val="0"/>
          <c:showBubbleSize val="0"/>
        </c:dLbls>
        <c:axId val="658533344"/>
        <c:axId val="391354128"/>
      </c:areaChart>
      <c:lineChart>
        <c:grouping val="standard"/>
        <c:varyColors val="0"/>
        <c:ser>
          <c:idx val="2"/>
          <c:order val="2"/>
          <c:tx>
            <c:strRef>
              <c:f>Sheet2!$D$1</c:f>
              <c:strCache>
                <c:ptCount val="1"/>
                <c:pt idx="0">
                  <c:v>Overall Inflation</c:v>
                </c:pt>
              </c:strCache>
            </c:strRef>
          </c:tx>
          <c:spPr>
            <a:ln w="22225" cap="rnd">
              <a:solidFill>
                <a:srgbClr val="31287C"/>
              </a:solidFill>
              <a:prstDash val="sysDash"/>
              <a:round/>
            </a:ln>
            <a:effectLst/>
          </c:spPr>
          <c:marker>
            <c:symbol val="none"/>
          </c:marker>
          <c:cat>
            <c:numRef>
              <c:f>Sheet2!$A$84:$A$176</c:f>
              <c:numCache>
                <c:formatCode>mmm\-yy</c:formatCode>
                <c:ptCount val="9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pt idx="63">
                  <c:v>45383</c:v>
                </c:pt>
                <c:pt idx="64">
                  <c:v>45413</c:v>
                </c:pt>
                <c:pt idx="65">
                  <c:v>45444</c:v>
                </c:pt>
                <c:pt idx="66">
                  <c:v>45474</c:v>
                </c:pt>
                <c:pt idx="67">
                  <c:v>45505</c:v>
                </c:pt>
                <c:pt idx="68">
                  <c:v>45536</c:v>
                </c:pt>
                <c:pt idx="69">
                  <c:v>45566</c:v>
                </c:pt>
                <c:pt idx="70">
                  <c:v>45597</c:v>
                </c:pt>
                <c:pt idx="71">
                  <c:v>45627</c:v>
                </c:pt>
                <c:pt idx="72">
                  <c:v>45658</c:v>
                </c:pt>
                <c:pt idx="73">
                  <c:v>45689</c:v>
                </c:pt>
                <c:pt idx="74">
                  <c:v>45717</c:v>
                </c:pt>
                <c:pt idx="75">
                  <c:v>45748</c:v>
                </c:pt>
                <c:pt idx="76">
                  <c:v>45778</c:v>
                </c:pt>
                <c:pt idx="77">
                  <c:v>45809</c:v>
                </c:pt>
                <c:pt idx="78">
                  <c:v>45839</c:v>
                </c:pt>
                <c:pt idx="79">
                  <c:v>45870</c:v>
                </c:pt>
                <c:pt idx="80">
                  <c:v>45901</c:v>
                </c:pt>
                <c:pt idx="81">
                  <c:v>45931</c:v>
                </c:pt>
                <c:pt idx="82">
                  <c:v>45962</c:v>
                </c:pt>
                <c:pt idx="83">
                  <c:v>45992</c:v>
                </c:pt>
                <c:pt idx="84">
                  <c:v>46023</c:v>
                </c:pt>
                <c:pt idx="85">
                  <c:v>46054</c:v>
                </c:pt>
                <c:pt idx="86">
                  <c:v>46082</c:v>
                </c:pt>
                <c:pt idx="87">
                  <c:v>46113</c:v>
                </c:pt>
                <c:pt idx="88">
                  <c:v>46143</c:v>
                </c:pt>
                <c:pt idx="89">
                  <c:v>46174</c:v>
                </c:pt>
                <c:pt idx="90">
                  <c:v>46204</c:v>
                </c:pt>
                <c:pt idx="91">
                  <c:v>46235</c:v>
                </c:pt>
                <c:pt idx="92">
                  <c:v>46266</c:v>
                </c:pt>
              </c:numCache>
              <c:extLst/>
            </c:numRef>
          </c:cat>
          <c:val>
            <c:numRef>
              <c:f>Sheet2!$D$84:$D$176</c:f>
              <c:numCache>
                <c:formatCode>_(* #,##0.0_);_(* \(#,##0.0\);_(* "-"??_);_(@_)</c:formatCode>
                <c:ptCount val="93"/>
                <c:pt idx="0">
                  <c:v>7.9</c:v>
                </c:pt>
                <c:pt idx="1">
                  <c:v>7.8</c:v>
                </c:pt>
                <c:pt idx="2">
                  <c:v>7.5</c:v>
                </c:pt>
                <c:pt idx="3">
                  <c:v>7.7</c:v>
                </c:pt>
                <c:pt idx="4">
                  <c:v>8.1</c:v>
                </c:pt>
                <c:pt idx="5">
                  <c:v>8.6</c:v>
                </c:pt>
                <c:pt idx="6">
                  <c:v>8.8000000000000007</c:v>
                </c:pt>
                <c:pt idx="7">
                  <c:v>9.3000000000000007</c:v>
                </c:pt>
                <c:pt idx="8">
                  <c:v>10.5</c:v>
                </c:pt>
                <c:pt idx="9">
                  <c:v>10.7</c:v>
                </c:pt>
                <c:pt idx="10">
                  <c:v>10.8</c:v>
                </c:pt>
                <c:pt idx="11">
                  <c:v>11.7</c:v>
                </c:pt>
                <c:pt idx="12">
                  <c:v>12.5</c:v>
                </c:pt>
                <c:pt idx="13">
                  <c:v>13.9</c:v>
                </c:pt>
                <c:pt idx="14">
                  <c:v>14</c:v>
                </c:pt>
                <c:pt idx="15">
                  <c:v>15.7</c:v>
                </c:pt>
                <c:pt idx="16">
                  <c:v>16.600000000000001</c:v>
                </c:pt>
                <c:pt idx="17">
                  <c:v>15.9</c:v>
                </c:pt>
                <c:pt idx="18">
                  <c:v>15.8</c:v>
                </c:pt>
                <c:pt idx="19">
                  <c:v>15.5</c:v>
                </c:pt>
                <c:pt idx="20">
                  <c:v>15.7</c:v>
                </c:pt>
                <c:pt idx="21">
                  <c:v>16</c:v>
                </c:pt>
                <c:pt idx="22">
                  <c:v>17.399999999999999</c:v>
                </c:pt>
                <c:pt idx="23">
                  <c:v>19.2</c:v>
                </c:pt>
                <c:pt idx="24">
                  <c:v>21.5</c:v>
                </c:pt>
                <c:pt idx="25">
                  <c:v>22.2</c:v>
                </c:pt>
                <c:pt idx="26">
                  <c:v>22.8</c:v>
                </c:pt>
                <c:pt idx="27">
                  <c:v>22.7</c:v>
                </c:pt>
                <c:pt idx="28">
                  <c:v>23.2</c:v>
                </c:pt>
                <c:pt idx="29">
                  <c:v>24.6</c:v>
                </c:pt>
                <c:pt idx="30">
                  <c:v>24.6</c:v>
                </c:pt>
                <c:pt idx="31">
                  <c:v>24.443029917250179</c:v>
                </c:pt>
                <c:pt idx="32">
                  <c:v>22.126213950740372</c:v>
                </c:pt>
                <c:pt idx="33">
                  <c:v>21.119620714806729</c:v>
                </c:pt>
                <c:pt idx="34">
                  <c:v>19.3</c:v>
                </c:pt>
                <c:pt idx="35">
                  <c:v>16.354137835593676</c:v>
                </c:pt>
                <c:pt idx="36">
                  <c:v>15.070229873552844</c:v>
                </c:pt>
                <c:pt idx="37">
                  <c:v>14.180658596902251</c:v>
                </c:pt>
                <c:pt idx="38">
                  <c:v>13.090060125367797</c:v>
                </c:pt>
                <c:pt idx="39">
                  <c:v>11.461757615603752</c:v>
                </c:pt>
                <c:pt idx="40">
                  <c:v>10.195813639432828</c:v>
                </c:pt>
                <c:pt idx="41">
                  <c:v>9.7473798994366145</c:v>
                </c:pt>
                <c:pt idx="42">
                  <c:v>9.9</c:v>
                </c:pt>
                <c:pt idx="43">
                  <c:v>9.8000000000000007</c:v>
                </c:pt>
                <c:pt idx="44">
                  <c:v>9.9</c:v>
                </c:pt>
                <c:pt idx="45">
                  <c:v>9.6999999999999993</c:v>
                </c:pt>
                <c:pt idx="46">
                  <c:v>9.8000000000000007</c:v>
                </c:pt>
                <c:pt idx="47">
                  <c:v>9.9</c:v>
                </c:pt>
                <c:pt idx="48">
                  <c:v>9.4</c:v>
                </c:pt>
                <c:pt idx="49">
                  <c:v>9.6</c:v>
                </c:pt>
                <c:pt idx="50">
                  <c:v>9.9</c:v>
                </c:pt>
                <c:pt idx="51">
                  <c:v>10.199999999999999</c:v>
                </c:pt>
                <c:pt idx="52">
                  <c:v>9.9</c:v>
                </c:pt>
                <c:pt idx="53">
                  <c:v>9.8000000000000007</c:v>
                </c:pt>
                <c:pt idx="54">
                  <c:v>10.3</c:v>
                </c:pt>
                <c:pt idx="55">
                  <c:v>10.8</c:v>
                </c:pt>
                <c:pt idx="56">
                  <c:v>12</c:v>
                </c:pt>
                <c:pt idx="57">
                  <c:v>12.6</c:v>
                </c:pt>
                <c:pt idx="58">
                  <c:v>12.9</c:v>
                </c:pt>
                <c:pt idx="59">
                  <c:v>13.1</c:v>
                </c:pt>
                <c:pt idx="60">
                  <c:v>13.2</c:v>
                </c:pt>
                <c:pt idx="61">
                  <c:v>13.5</c:v>
                </c:pt>
                <c:pt idx="62">
                  <c:v>13.7</c:v>
                </c:pt>
                <c:pt idx="63">
                  <c:v>13.8</c:v>
                </c:pt>
                <c:pt idx="64">
                  <c:v>14.7</c:v>
                </c:pt>
                <c:pt idx="65">
                  <c:v>15.2</c:v>
                </c:pt>
                <c:pt idx="66">
                  <c:v>15.4</c:v>
                </c:pt>
                <c:pt idx="67">
                  <c:v>15.5</c:v>
                </c:pt>
                <c:pt idx="68">
                  <c:v>15.6</c:v>
                </c:pt>
                <c:pt idx="69">
                  <c:v>15.7</c:v>
                </c:pt>
                <c:pt idx="70">
                  <c:v>16.5</c:v>
                </c:pt>
                <c:pt idx="71">
                  <c:v>16.7</c:v>
                </c:pt>
                <c:pt idx="72">
                  <c:v>16.7</c:v>
                </c:pt>
                <c:pt idx="73">
                  <c:v>16.8</c:v>
                </c:pt>
                <c:pt idx="74">
                  <c:v>16.5</c:v>
                </c:pt>
                <c:pt idx="75">
                  <c:v>16.5</c:v>
                </c:pt>
                <c:pt idx="76">
                  <c:v>15.3</c:v>
                </c:pt>
                <c:pt idx="77">
                  <c:v>14.1</c:v>
                </c:pt>
                <c:pt idx="78">
                  <c:v>13</c:v>
                </c:pt>
                <c:pt idx="79">
                  <c:v>12.6</c:v>
                </c:pt>
                <c:pt idx="80">
                  <c:v>12.3</c:v>
                </c:pt>
                <c:pt idx="81">
                  <c:v>11.9</c:v>
                </c:pt>
                <c:pt idx="82">
                  <c:v>10.9</c:v>
                </c:pt>
                <c:pt idx="83">
                  <c:v>11.2</c:v>
                </c:pt>
                <c:pt idx="84">
                  <c:v>9.4</c:v>
                </c:pt>
                <c:pt idx="85">
                  <c:v>7.5</c:v>
                </c:pt>
                <c:pt idx="86">
                  <c:v>7.1</c:v>
                </c:pt>
                <c:pt idx="87">
                  <c:v>6.8</c:v>
                </c:pt>
                <c:pt idx="88">
                  <c:v>6.6</c:v>
                </c:pt>
                <c:pt idx="89">
                  <c:v>6.5</c:v>
                </c:pt>
                <c:pt idx="90">
                  <c:v>6.5</c:v>
                </c:pt>
                <c:pt idx="91">
                  <c:v>6.2</c:v>
                </c:pt>
                <c:pt idx="92">
                  <c:v>6.1</c:v>
                </c:pt>
              </c:numCache>
              <c:extLst/>
            </c:numRef>
          </c:val>
          <c:smooth val="0"/>
          <c:extLst>
            <c:ext xmlns:c16="http://schemas.microsoft.com/office/drawing/2014/chart" uri="{C3380CC4-5D6E-409C-BE32-E72D297353CC}">
              <c16:uniqueId val="{00000002-6985-490A-A74F-7B919CC42B8B}"/>
            </c:ext>
          </c:extLst>
        </c:ser>
        <c:ser>
          <c:idx val="3"/>
          <c:order val="3"/>
          <c:tx>
            <c:strRef>
              <c:f>Sheet2!$E$1</c:f>
              <c:strCache>
                <c:ptCount val="1"/>
                <c:pt idx="0">
                  <c:v>Food Inflation</c:v>
                </c:pt>
              </c:strCache>
            </c:strRef>
          </c:tx>
          <c:spPr>
            <a:ln w="25400" cap="rnd">
              <a:solidFill>
                <a:srgbClr val="00B050"/>
              </a:solidFill>
              <a:round/>
            </a:ln>
            <a:effectLst/>
          </c:spPr>
          <c:marker>
            <c:symbol val="none"/>
          </c:marker>
          <c:cat>
            <c:numRef>
              <c:f>Sheet2!$A$84:$A$176</c:f>
              <c:numCache>
                <c:formatCode>mmm\-yy</c:formatCode>
                <c:ptCount val="9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pt idx="63">
                  <c:v>45383</c:v>
                </c:pt>
                <c:pt idx="64">
                  <c:v>45413</c:v>
                </c:pt>
                <c:pt idx="65">
                  <c:v>45444</c:v>
                </c:pt>
                <c:pt idx="66">
                  <c:v>45474</c:v>
                </c:pt>
                <c:pt idx="67">
                  <c:v>45505</c:v>
                </c:pt>
                <c:pt idx="68">
                  <c:v>45536</c:v>
                </c:pt>
                <c:pt idx="69">
                  <c:v>45566</c:v>
                </c:pt>
                <c:pt idx="70">
                  <c:v>45597</c:v>
                </c:pt>
                <c:pt idx="71">
                  <c:v>45627</c:v>
                </c:pt>
                <c:pt idx="72">
                  <c:v>45658</c:v>
                </c:pt>
                <c:pt idx="73">
                  <c:v>45689</c:v>
                </c:pt>
                <c:pt idx="74">
                  <c:v>45717</c:v>
                </c:pt>
                <c:pt idx="75">
                  <c:v>45748</c:v>
                </c:pt>
                <c:pt idx="76">
                  <c:v>45778</c:v>
                </c:pt>
                <c:pt idx="77">
                  <c:v>45809</c:v>
                </c:pt>
                <c:pt idx="78">
                  <c:v>45839</c:v>
                </c:pt>
                <c:pt idx="79">
                  <c:v>45870</c:v>
                </c:pt>
                <c:pt idx="80">
                  <c:v>45901</c:v>
                </c:pt>
                <c:pt idx="81">
                  <c:v>45931</c:v>
                </c:pt>
                <c:pt idx="82">
                  <c:v>45962</c:v>
                </c:pt>
                <c:pt idx="83">
                  <c:v>45992</c:v>
                </c:pt>
                <c:pt idx="84">
                  <c:v>46023</c:v>
                </c:pt>
                <c:pt idx="85">
                  <c:v>46054</c:v>
                </c:pt>
                <c:pt idx="86">
                  <c:v>46082</c:v>
                </c:pt>
                <c:pt idx="87">
                  <c:v>46113</c:v>
                </c:pt>
                <c:pt idx="88">
                  <c:v>46143</c:v>
                </c:pt>
                <c:pt idx="89">
                  <c:v>46174</c:v>
                </c:pt>
                <c:pt idx="90">
                  <c:v>46204</c:v>
                </c:pt>
                <c:pt idx="91">
                  <c:v>46235</c:v>
                </c:pt>
                <c:pt idx="92">
                  <c:v>46266</c:v>
                </c:pt>
              </c:numCache>
              <c:extLst/>
            </c:numRef>
          </c:cat>
          <c:val>
            <c:numRef>
              <c:f>Sheet2!$E$84:$E$176</c:f>
              <c:numCache>
                <c:formatCode>_(* #,##0.0_);_(* \(#,##0.0\);_(* "-"??_);_(@_)</c:formatCode>
                <c:ptCount val="93"/>
                <c:pt idx="0">
                  <c:v>8.1999999999999993</c:v>
                </c:pt>
                <c:pt idx="1">
                  <c:v>7.7</c:v>
                </c:pt>
                <c:pt idx="2">
                  <c:v>8.1999999999999993</c:v>
                </c:pt>
                <c:pt idx="3">
                  <c:v>8.3000000000000007</c:v>
                </c:pt>
                <c:pt idx="4">
                  <c:v>9.1</c:v>
                </c:pt>
                <c:pt idx="5">
                  <c:v>9.1999999999999993</c:v>
                </c:pt>
                <c:pt idx="6">
                  <c:v>9.3000000000000007</c:v>
                </c:pt>
                <c:pt idx="7">
                  <c:v>10.3</c:v>
                </c:pt>
                <c:pt idx="8">
                  <c:v>12.4</c:v>
                </c:pt>
                <c:pt idx="9">
                  <c:v>13.3</c:v>
                </c:pt>
                <c:pt idx="10">
                  <c:v>13.5</c:v>
                </c:pt>
                <c:pt idx="11">
                  <c:v>15.2</c:v>
                </c:pt>
                <c:pt idx="12">
                  <c:v>15.4</c:v>
                </c:pt>
                <c:pt idx="13">
                  <c:v>15.9</c:v>
                </c:pt>
                <c:pt idx="14">
                  <c:v>15.2</c:v>
                </c:pt>
                <c:pt idx="15">
                  <c:v>17</c:v>
                </c:pt>
                <c:pt idx="16">
                  <c:v>17.5</c:v>
                </c:pt>
                <c:pt idx="17">
                  <c:v>16.3</c:v>
                </c:pt>
                <c:pt idx="18">
                  <c:v>16.100000000000001</c:v>
                </c:pt>
                <c:pt idx="19">
                  <c:v>15.5</c:v>
                </c:pt>
                <c:pt idx="20">
                  <c:v>14</c:v>
                </c:pt>
                <c:pt idx="21">
                  <c:v>14.6</c:v>
                </c:pt>
                <c:pt idx="22">
                  <c:v>16.8</c:v>
                </c:pt>
                <c:pt idx="23">
                  <c:v>20.2</c:v>
                </c:pt>
                <c:pt idx="24">
                  <c:v>25.6</c:v>
                </c:pt>
                <c:pt idx="25">
                  <c:v>27.3</c:v>
                </c:pt>
                <c:pt idx="26">
                  <c:v>27.8</c:v>
                </c:pt>
                <c:pt idx="27">
                  <c:v>27.2</c:v>
                </c:pt>
                <c:pt idx="28">
                  <c:v>28.5</c:v>
                </c:pt>
                <c:pt idx="29">
                  <c:v>31.2</c:v>
                </c:pt>
                <c:pt idx="30">
                  <c:v>31.2</c:v>
                </c:pt>
                <c:pt idx="31">
                  <c:v>31.569479838105231</c:v>
                </c:pt>
                <c:pt idx="32">
                  <c:v>29.631008675578062</c:v>
                </c:pt>
                <c:pt idx="33">
                  <c:v>28.067732004104997</c:v>
                </c:pt>
                <c:pt idx="34">
                  <c:v>25.4</c:v>
                </c:pt>
                <c:pt idx="35">
                  <c:v>19.898682877406259</c:v>
                </c:pt>
                <c:pt idx="36">
                  <c:v>16.947852760736204</c:v>
                </c:pt>
                <c:pt idx="37">
                  <c:v>16.037589071786428</c:v>
                </c:pt>
                <c:pt idx="38">
                  <c:v>15.273651649260355</c:v>
                </c:pt>
                <c:pt idx="39">
                  <c:v>14.068589243959462</c:v>
                </c:pt>
                <c:pt idx="40">
                  <c:v>12.31205756742526</c:v>
                </c:pt>
                <c:pt idx="41">
                  <c:v>11.939137200657047</c:v>
                </c:pt>
                <c:pt idx="42">
                  <c:v>12</c:v>
                </c:pt>
                <c:pt idx="43">
                  <c:v>11.3</c:v>
                </c:pt>
                <c:pt idx="44">
                  <c:v>12.1</c:v>
                </c:pt>
                <c:pt idx="45">
                  <c:v>12.2</c:v>
                </c:pt>
                <c:pt idx="46">
                  <c:v>12.1</c:v>
                </c:pt>
                <c:pt idx="47">
                  <c:v>11.9</c:v>
                </c:pt>
                <c:pt idx="48">
                  <c:v>11.6</c:v>
                </c:pt>
                <c:pt idx="49">
                  <c:v>11.6</c:v>
                </c:pt>
                <c:pt idx="50">
                  <c:v>11.8</c:v>
                </c:pt>
                <c:pt idx="51">
                  <c:v>11.6</c:v>
                </c:pt>
                <c:pt idx="52">
                  <c:v>11.6</c:v>
                </c:pt>
                <c:pt idx="53">
                  <c:v>11.2</c:v>
                </c:pt>
                <c:pt idx="54">
                  <c:v>12.1</c:v>
                </c:pt>
                <c:pt idx="55">
                  <c:v>12.5</c:v>
                </c:pt>
                <c:pt idx="56">
                  <c:v>13.4</c:v>
                </c:pt>
                <c:pt idx="57">
                  <c:v>13.6</c:v>
                </c:pt>
                <c:pt idx="58">
                  <c:v>13.7</c:v>
                </c:pt>
                <c:pt idx="59">
                  <c:v>14.2</c:v>
                </c:pt>
                <c:pt idx="60">
                  <c:v>13.7</c:v>
                </c:pt>
                <c:pt idx="61">
                  <c:v>14.1</c:v>
                </c:pt>
                <c:pt idx="62">
                  <c:v>15.6</c:v>
                </c:pt>
                <c:pt idx="63">
                  <c:v>15.7</c:v>
                </c:pt>
                <c:pt idx="64">
                  <c:v>16.2</c:v>
                </c:pt>
                <c:pt idx="65">
                  <c:v>16.8</c:v>
                </c:pt>
                <c:pt idx="66">
                  <c:v>17.399999999999999</c:v>
                </c:pt>
                <c:pt idx="67">
                  <c:v>17.600000000000001</c:v>
                </c:pt>
                <c:pt idx="68">
                  <c:v>17.899999999999999</c:v>
                </c:pt>
                <c:pt idx="69">
                  <c:v>18.2</c:v>
                </c:pt>
                <c:pt idx="70">
                  <c:v>18.2</c:v>
                </c:pt>
                <c:pt idx="71">
                  <c:v>18.600000000000001</c:v>
                </c:pt>
                <c:pt idx="72">
                  <c:v>19.2</c:v>
                </c:pt>
                <c:pt idx="73">
                  <c:v>20.6</c:v>
                </c:pt>
                <c:pt idx="74">
                  <c:v>18.899999999999999</c:v>
                </c:pt>
                <c:pt idx="75">
                  <c:v>18.7</c:v>
                </c:pt>
                <c:pt idx="76">
                  <c:v>17.899999999999999</c:v>
                </c:pt>
                <c:pt idx="77">
                  <c:v>16.7</c:v>
                </c:pt>
                <c:pt idx="78">
                  <c:v>15.3</c:v>
                </c:pt>
                <c:pt idx="79">
                  <c:v>14.9</c:v>
                </c:pt>
                <c:pt idx="80">
                  <c:v>14.6</c:v>
                </c:pt>
                <c:pt idx="81">
                  <c:v>14.1</c:v>
                </c:pt>
                <c:pt idx="82">
                  <c:v>13.9</c:v>
                </c:pt>
                <c:pt idx="83">
                  <c:v>12.9</c:v>
                </c:pt>
                <c:pt idx="84">
                  <c:v>10.9</c:v>
                </c:pt>
                <c:pt idx="85">
                  <c:v>8.1999999999999993</c:v>
                </c:pt>
                <c:pt idx="86">
                  <c:v>7.8</c:v>
                </c:pt>
                <c:pt idx="87">
                  <c:v>7.3</c:v>
                </c:pt>
                <c:pt idx="88">
                  <c:v>6.9</c:v>
                </c:pt>
                <c:pt idx="89">
                  <c:v>6.7</c:v>
                </c:pt>
                <c:pt idx="90" formatCode="_(* #,##0.00_);_(* \(#,##0.00\);_(* &quot;-&quot;??_);_(@_)">
                  <c:v>6.4</c:v>
                </c:pt>
                <c:pt idx="91">
                  <c:v>6</c:v>
                </c:pt>
                <c:pt idx="92">
                  <c:v>5.8</c:v>
                </c:pt>
              </c:numCache>
              <c:extLst/>
            </c:numRef>
          </c:val>
          <c:smooth val="0"/>
          <c:extLst>
            <c:ext xmlns:c16="http://schemas.microsoft.com/office/drawing/2014/chart" uri="{C3380CC4-5D6E-409C-BE32-E72D297353CC}">
              <c16:uniqueId val="{00000003-6985-490A-A74F-7B919CC42B8B}"/>
            </c:ext>
          </c:extLst>
        </c:ser>
        <c:ser>
          <c:idx val="4"/>
          <c:order val="4"/>
          <c:tx>
            <c:strRef>
              <c:f>Sheet2!$F$1</c:f>
              <c:strCache>
                <c:ptCount val="1"/>
                <c:pt idx="0">
                  <c:v>Non-Food Inflation</c:v>
                </c:pt>
              </c:strCache>
            </c:strRef>
          </c:tx>
          <c:spPr>
            <a:ln w="25400" cap="rnd">
              <a:solidFill>
                <a:srgbClr val="E30613"/>
              </a:solidFill>
              <a:round/>
            </a:ln>
            <a:effectLst/>
          </c:spPr>
          <c:marker>
            <c:symbol val="none"/>
          </c:marker>
          <c:cat>
            <c:numRef>
              <c:f>Sheet2!$A$84:$A$176</c:f>
              <c:numCache>
                <c:formatCode>mmm\-yy</c:formatCode>
                <c:ptCount val="9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pt idx="63">
                  <c:v>45383</c:v>
                </c:pt>
                <c:pt idx="64">
                  <c:v>45413</c:v>
                </c:pt>
                <c:pt idx="65">
                  <c:v>45444</c:v>
                </c:pt>
                <c:pt idx="66">
                  <c:v>45474</c:v>
                </c:pt>
                <c:pt idx="67">
                  <c:v>45505</c:v>
                </c:pt>
                <c:pt idx="68">
                  <c:v>45536</c:v>
                </c:pt>
                <c:pt idx="69">
                  <c:v>45566</c:v>
                </c:pt>
                <c:pt idx="70">
                  <c:v>45597</c:v>
                </c:pt>
                <c:pt idx="71">
                  <c:v>45627</c:v>
                </c:pt>
                <c:pt idx="72">
                  <c:v>45658</c:v>
                </c:pt>
                <c:pt idx="73">
                  <c:v>45689</c:v>
                </c:pt>
                <c:pt idx="74">
                  <c:v>45717</c:v>
                </c:pt>
                <c:pt idx="75">
                  <c:v>45748</c:v>
                </c:pt>
                <c:pt idx="76">
                  <c:v>45778</c:v>
                </c:pt>
                <c:pt idx="77">
                  <c:v>45809</c:v>
                </c:pt>
                <c:pt idx="78">
                  <c:v>45839</c:v>
                </c:pt>
                <c:pt idx="79">
                  <c:v>45870</c:v>
                </c:pt>
                <c:pt idx="80">
                  <c:v>45901</c:v>
                </c:pt>
                <c:pt idx="81">
                  <c:v>45931</c:v>
                </c:pt>
                <c:pt idx="82">
                  <c:v>45962</c:v>
                </c:pt>
                <c:pt idx="83">
                  <c:v>45992</c:v>
                </c:pt>
                <c:pt idx="84">
                  <c:v>46023</c:v>
                </c:pt>
                <c:pt idx="85">
                  <c:v>46054</c:v>
                </c:pt>
                <c:pt idx="86">
                  <c:v>46082</c:v>
                </c:pt>
                <c:pt idx="87">
                  <c:v>46113</c:v>
                </c:pt>
                <c:pt idx="88">
                  <c:v>46143</c:v>
                </c:pt>
                <c:pt idx="89">
                  <c:v>46174</c:v>
                </c:pt>
                <c:pt idx="90">
                  <c:v>46204</c:v>
                </c:pt>
                <c:pt idx="91">
                  <c:v>46235</c:v>
                </c:pt>
                <c:pt idx="92">
                  <c:v>46266</c:v>
                </c:pt>
              </c:numCache>
              <c:extLst/>
            </c:numRef>
          </c:cat>
          <c:val>
            <c:numRef>
              <c:f>Sheet2!$F$84:$F$176</c:f>
              <c:numCache>
                <c:formatCode>_(* #,##0.0_);_(* \(#,##0.0\);_(* "-"??_);_(@_)</c:formatCode>
                <c:ptCount val="93"/>
                <c:pt idx="0">
                  <c:v>7.7</c:v>
                </c:pt>
                <c:pt idx="1">
                  <c:v>7.9</c:v>
                </c:pt>
                <c:pt idx="2">
                  <c:v>6.8</c:v>
                </c:pt>
                <c:pt idx="3">
                  <c:v>6.9</c:v>
                </c:pt>
                <c:pt idx="4">
                  <c:v>7</c:v>
                </c:pt>
                <c:pt idx="5">
                  <c:v>8</c:v>
                </c:pt>
                <c:pt idx="6">
                  <c:v>8.3000000000000007</c:v>
                </c:pt>
                <c:pt idx="7">
                  <c:v>8.3000000000000007</c:v>
                </c:pt>
                <c:pt idx="8">
                  <c:v>8.3000000000000007</c:v>
                </c:pt>
                <c:pt idx="9">
                  <c:v>7.8</c:v>
                </c:pt>
                <c:pt idx="10">
                  <c:v>7.8</c:v>
                </c:pt>
                <c:pt idx="11">
                  <c:v>7.8</c:v>
                </c:pt>
                <c:pt idx="12">
                  <c:v>9.4</c:v>
                </c:pt>
                <c:pt idx="13">
                  <c:v>11.6</c:v>
                </c:pt>
                <c:pt idx="14">
                  <c:v>12.7</c:v>
                </c:pt>
                <c:pt idx="15">
                  <c:v>14.2</c:v>
                </c:pt>
                <c:pt idx="16">
                  <c:v>15.5</c:v>
                </c:pt>
                <c:pt idx="17">
                  <c:v>15.5</c:v>
                </c:pt>
                <c:pt idx="18">
                  <c:v>15.4</c:v>
                </c:pt>
                <c:pt idx="19">
                  <c:v>15.4</c:v>
                </c:pt>
                <c:pt idx="20">
                  <c:v>17.7</c:v>
                </c:pt>
                <c:pt idx="21">
                  <c:v>17.7</c:v>
                </c:pt>
                <c:pt idx="22">
                  <c:v>18.2</c:v>
                </c:pt>
                <c:pt idx="23">
                  <c:v>18.100000000000001</c:v>
                </c:pt>
                <c:pt idx="24">
                  <c:v>16.7</c:v>
                </c:pt>
                <c:pt idx="25">
                  <c:v>16.2</c:v>
                </c:pt>
                <c:pt idx="26">
                  <c:v>17</c:v>
                </c:pt>
                <c:pt idx="27">
                  <c:v>17.5</c:v>
                </c:pt>
                <c:pt idx="28">
                  <c:v>17.100000000000001</c:v>
                </c:pt>
                <c:pt idx="29">
                  <c:v>17.100000000000001</c:v>
                </c:pt>
                <c:pt idx="30">
                  <c:v>17</c:v>
                </c:pt>
                <c:pt idx="31">
                  <c:v>16.264541951894664</c:v>
                </c:pt>
                <c:pt idx="32">
                  <c:v>13.647170708511647</c:v>
                </c:pt>
                <c:pt idx="33">
                  <c:v>13.214389324049902</c:v>
                </c:pt>
                <c:pt idx="34">
                  <c:v>12.2</c:v>
                </c:pt>
                <c:pt idx="35">
                  <c:v>12.056813327637773</c:v>
                </c:pt>
                <c:pt idx="36">
                  <c:v>12.695065373260238</c:v>
                </c:pt>
                <c:pt idx="37">
                  <c:v>11.825113339744453</c:v>
                </c:pt>
                <c:pt idx="38">
                  <c:v>10.330884830514186</c:v>
                </c:pt>
                <c:pt idx="39">
                  <c:v>8.1584850884138369</c:v>
                </c:pt>
                <c:pt idx="40">
                  <c:v>7.4891014379595333</c:v>
                </c:pt>
                <c:pt idx="41">
                  <c:v>6.9318401235759719</c:v>
                </c:pt>
                <c:pt idx="42">
                  <c:v>7.2</c:v>
                </c:pt>
                <c:pt idx="43">
                  <c:v>7.8</c:v>
                </c:pt>
                <c:pt idx="44">
                  <c:v>7.2</c:v>
                </c:pt>
                <c:pt idx="45">
                  <c:v>6.5</c:v>
                </c:pt>
                <c:pt idx="46">
                  <c:v>6.7</c:v>
                </c:pt>
                <c:pt idx="47">
                  <c:v>7.3</c:v>
                </c:pt>
                <c:pt idx="48">
                  <c:v>6.4</c:v>
                </c:pt>
                <c:pt idx="49">
                  <c:v>6.9</c:v>
                </c:pt>
                <c:pt idx="50">
                  <c:v>7.3</c:v>
                </c:pt>
                <c:pt idx="51">
                  <c:v>8.3000000000000007</c:v>
                </c:pt>
                <c:pt idx="52">
                  <c:v>7.6</c:v>
                </c:pt>
                <c:pt idx="53">
                  <c:v>7.8</c:v>
                </c:pt>
                <c:pt idx="54">
                  <c:v>7.8</c:v>
                </c:pt>
                <c:pt idx="55">
                  <c:v>8.5</c:v>
                </c:pt>
                <c:pt idx="56">
                  <c:v>10.1</c:v>
                </c:pt>
                <c:pt idx="57">
                  <c:v>11.3</c:v>
                </c:pt>
                <c:pt idx="58">
                  <c:v>11.8</c:v>
                </c:pt>
                <c:pt idx="59">
                  <c:v>11.6</c:v>
                </c:pt>
                <c:pt idx="60">
                  <c:v>12.4</c:v>
                </c:pt>
                <c:pt idx="61">
                  <c:v>12.7</c:v>
                </c:pt>
                <c:pt idx="62">
                  <c:v>11.2</c:v>
                </c:pt>
                <c:pt idx="63">
                  <c:v>11.2</c:v>
                </c:pt>
                <c:pt idx="64">
                  <c:v>12.7</c:v>
                </c:pt>
                <c:pt idx="65">
                  <c:v>13</c:v>
                </c:pt>
                <c:pt idx="66">
                  <c:v>12.6</c:v>
                </c:pt>
                <c:pt idx="67">
                  <c:v>12.5</c:v>
                </c:pt>
                <c:pt idx="68">
                  <c:v>12.4</c:v>
                </c:pt>
                <c:pt idx="69">
                  <c:v>12.2</c:v>
                </c:pt>
                <c:pt idx="70">
                  <c:v>14.1</c:v>
                </c:pt>
                <c:pt idx="71">
                  <c:v>14.2</c:v>
                </c:pt>
                <c:pt idx="72">
                  <c:v>13.2</c:v>
                </c:pt>
                <c:pt idx="73">
                  <c:v>11.7</c:v>
                </c:pt>
                <c:pt idx="74">
                  <c:v>13.2</c:v>
                </c:pt>
                <c:pt idx="75">
                  <c:v>13.4</c:v>
                </c:pt>
                <c:pt idx="76">
                  <c:v>11.6</c:v>
                </c:pt>
                <c:pt idx="77">
                  <c:v>10.3</c:v>
                </c:pt>
                <c:pt idx="78">
                  <c:v>9.6999999999999993</c:v>
                </c:pt>
                <c:pt idx="79">
                  <c:v>9.3000000000000007</c:v>
                </c:pt>
                <c:pt idx="80">
                  <c:v>9</c:v>
                </c:pt>
                <c:pt idx="81">
                  <c:v>8.6999999999999993</c:v>
                </c:pt>
                <c:pt idx="82">
                  <c:v>6.6</c:v>
                </c:pt>
                <c:pt idx="83">
                  <c:v>8.6999999999999993</c:v>
                </c:pt>
                <c:pt idx="84">
                  <c:v>7.3</c:v>
                </c:pt>
                <c:pt idx="85">
                  <c:v>6.5</c:v>
                </c:pt>
                <c:pt idx="86">
                  <c:v>5.9</c:v>
                </c:pt>
                <c:pt idx="87">
                  <c:v>6</c:v>
                </c:pt>
                <c:pt idx="88">
                  <c:v>6.1</c:v>
                </c:pt>
                <c:pt idx="89">
                  <c:v>6</c:v>
                </c:pt>
                <c:pt idx="90" formatCode="_(* #,##0.00_);_(* \(#,##0.00\);_(* &quot;-&quot;??_);_(@_)">
                  <c:v>6.7</c:v>
                </c:pt>
                <c:pt idx="91">
                  <c:v>6.6</c:v>
                </c:pt>
                <c:pt idx="92">
                  <c:v>6.6</c:v>
                </c:pt>
              </c:numCache>
              <c:extLst/>
            </c:numRef>
          </c:val>
          <c:smooth val="0"/>
          <c:extLst>
            <c:ext xmlns:c16="http://schemas.microsoft.com/office/drawing/2014/chart" uri="{C3380CC4-5D6E-409C-BE32-E72D297353CC}">
              <c16:uniqueId val="{00000004-6985-490A-A74F-7B919CC42B8B}"/>
            </c:ext>
          </c:extLst>
        </c:ser>
        <c:ser>
          <c:idx val="5"/>
          <c:order val="5"/>
          <c:tx>
            <c:strRef>
              <c:f>Sheet2!$G$1</c:f>
              <c:strCache>
                <c:ptCount val="1"/>
                <c:pt idx="0">
                  <c:v>2022 Inflation Target (9.9 percent)</c:v>
                </c:pt>
              </c:strCache>
            </c:strRef>
          </c:tx>
          <c:spPr>
            <a:ln w="28575" cap="rnd">
              <a:solidFill>
                <a:srgbClr val="B87231"/>
              </a:solidFill>
              <a:prstDash val="sysDash"/>
              <a:round/>
            </a:ln>
            <a:effectLst/>
          </c:spPr>
          <c:marker>
            <c:symbol val="none"/>
          </c:marker>
          <c:cat>
            <c:numRef>
              <c:f>Sheet2!$A$84:$A$176</c:f>
              <c:numCache>
                <c:formatCode>mmm\-yy</c:formatCode>
                <c:ptCount val="9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pt idx="63">
                  <c:v>45383</c:v>
                </c:pt>
                <c:pt idx="64">
                  <c:v>45413</c:v>
                </c:pt>
                <c:pt idx="65">
                  <c:v>45444</c:v>
                </c:pt>
                <c:pt idx="66">
                  <c:v>45474</c:v>
                </c:pt>
                <c:pt idx="67">
                  <c:v>45505</c:v>
                </c:pt>
                <c:pt idx="68">
                  <c:v>45536</c:v>
                </c:pt>
                <c:pt idx="69">
                  <c:v>45566</c:v>
                </c:pt>
                <c:pt idx="70">
                  <c:v>45597</c:v>
                </c:pt>
                <c:pt idx="71">
                  <c:v>45627</c:v>
                </c:pt>
                <c:pt idx="72">
                  <c:v>45658</c:v>
                </c:pt>
                <c:pt idx="73">
                  <c:v>45689</c:v>
                </c:pt>
                <c:pt idx="74">
                  <c:v>45717</c:v>
                </c:pt>
                <c:pt idx="75">
                  <c:v>45748</c:v>
                </c:pt>
                <c:pt idx="76">
                  <c:v>45778</c:v>
                </c:pt>
                <c:pt idx="77">
                  <c:v>45809</c:v>
                </c:pt>
                <c:pt idx="78">
                  <c:v>45839</c:v>
                </c:pt>
                <c:pt idx="79">
                  <c:v>45870</c:v>
                </c:pt>
                <c:pt idx="80">
                  <c:v>45901</c:v>
                </c:pt>
                <c:pt idx="81">
                  <c:v>45931</c:v>
                </c:pt>
                <c:pt idx="82">
                  <c:v>45962</c:v>
                </c:pt>
                <c:pt idx="83">
                  <c:v>45992</c:v>
                </c:pt>
                <c:pt idx="84">
                  <c:v>46023</c:v>
                </c:pt>
                <c:pt idx="85">
                  <c:v>46054</c:v>
                </c:pt>
                <c:pt idx="86">
                  <c:v>46082</c:v>
                </c:pt>
                <c:pt idx="87">
                  <c:v>46113</c:v>
                </c:pt>
                <c:pt idx="88">
                  <c:v>46143</c:v>
                </c:pt>
                <c:pt idx="89">
                  <c:v>46174</c:v>
                </c:pt>
                <c:pt idx="90">
                  <c:v>46204</c:v>
                </c:pt>
                <c:pt idx="91">
                  <c:v>46235</c:v>
                </c:pt>
                <c:pt idx="92">
                  <c:v>46266</c:v>
                </c:pt>
              </c:numCache>
              <c:extLst/>
            </c:numRef>
          </c:cat>
          <c:val>
            <c:numRef>
              <c:f>Sheet2!$G$84:$G$150</c:f>
              <c:numCache>
                <c:formatCode>General</c:formatCode>
                <c:ptCount val="67"/>
                <c:pt idx="35" formatCode="_(* #,##0.0_);_(* \(#,##0.0\);_(* &quot;-&quot;??_);_(@_)">
                  <c:v>9.9</c:v>
                </c:pt>
                <c:pt idx="36" formatCode="_(* #,##0.0_);_(* \(#,##0.0\);_(* &quot;-&quot;??_);_(@_)">
                  <c:v>9.9</c:v>
                </c:pt>
                <c:pt idx="37" formatCode="_(* #,##0.0_);_(* \(#,##0.0\);_(* &quot;-&quot;??_);_(@_)">
                  <c:v>9.9</c:v>
                </c:pt>
                <c:pt idx="38" formatCode="_(* #,##0.0_);_(* \(#,##0.0\);_(* &quot;-&quot;??_);_(@_)">
                  <c:v>9.9</c:v>
                </c:pt>
                <c:pt idx="39" formatCode="_(* #,##0.0_);_(* \(#,##0.0\);_(* &quot;-&quot;??_);_(@_)">
                  <c:v>9.9</c:v>
                </c:pt>
                <c:pt idx="40" formatCode="_(* #,##0.0_);_(* \(#,##0.0\);_(* &quot;-&quot;??_);_(@_)">
                  <c:v>9.9</c:v>
                </c:pt>
                <c:pt idx="41" formatCode="_(* #,##0.0_);_(* \(#,##0.0\);_(* &quot;-&quot;??_);_(@_)">
                  <c:v>9.9</c:v>
                </c:pt>
                <c:pt idx="42" formatCode="_(* #,##0.0_);_(* \(#,##0.0\);_(* &quot;-&quot;??_);_(@_)">
                  <c:v>9.9</c:v>
                </c:pt>
                <c:pt idx="43" formatCode="_(* #,##0.0_);_(* \(#,##0.0\);_(* &quot;-&quot;??_);_(@_)">
                  <c:v>9.9</c:v>
                </c:pt>
                <c:pt idx="44" formatCode="_(* #,##0.0_);_(* \(#,##0.0\);_(* &quot;-&quot;??_);_(@_)">
                  <c:v>9.9</c:v>
                </c:pt>
                <c:pt idx="45" formatCode="_(* #,##0.0_);_(* \(#,##0.0\);_(* &quot;-&quot;??_);_(@_)">
                  <c:v>9.9</c:v>
                </c:pt>
                <c:pt idx="46" formatCode="_(* #,##0.0_);_(* \(#,##0.0\);_(* &quot;-&quot;??_);_(@_)">
                  <c:v>9.9</c:v>
                </c:pt>
                <c:pt idx="47" formatCode="_(* #,##0.0_);_(* \(#,##0.0\);_(* &quot;-&quot;??_);_(@_)">
                  <c:v>9.9</c:v>
                </c:pt>
                <c:pt idx="48" formatCode="_(* #,##0.0_);_(* \(#,##0.0\);_(* &quot;-&quot;??_);_(@_)">
                  <c:v>9.9</c:v>
                </c:pt>
              </c:numCache>
              <c:extLst/>
            </c:numRef>
          </c:val>
          <c:smooth val="0"/>
          <c:extLst>
            <c:ext xmlns:c16="http://schemas.microsoft.com/office/drawing/2014/chart" uri="{C3380CC4-5D6E-409C-BE32-E72D297353CC}">
              <c16:uniqueId val="{00000005-6985-490A-A74F-7B919CC42B8B}"/>
            </c:ext>
          </c:extLst>
        </c:ser>
        <c:ser>
          <c:idx val="6"/>
          <c:order val="6"/>
          <c:tx>
            <c:strRef>
              <c:f>Sheet2!$H$1</c:f>
              <c:strCache>
                <c:ptCount val="1"/>
                <c:pt idx="0">
                  <c:v>Inflation Projection</c:v>
                </c:pt>
              </c:strCache>
            </c:strRef>
          </c:tx>
          <c:spPr>
            <a:ln w="28575" cap="rnd">
              <a:solidFill>
                <a:schemeClr val="accent1">
                  <a:lumMod val="60000"/>
                </a:schemeClr>
              </a:solidFill>
              <a:round/>
            </a:ln>
            <a:effectLst/>
          </c:spPr>
          <c:marker>
            <c:symbol val="none"/>
          </c:marker>
          <c:cat>
            <c:numRef>
              <c:f>Sheet2!$A$84:$A$176</c:f>
              <c:numCache>
                <c:formatCode>mmm\-yy</c:formatCode>
                <c:ptCount val="9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pt idx="51">
                  <c:v>45017</c:v>
                </c:pt>
                <c:pt idx="52">
                  <c:v>45047</c:v>
                </c:pt>
                <c:pt idx="53">
                  <c:v>45078</c:v>
                </c:pt>
                <c:pt idx="54">
                  <c:v>45108</c:v>
                </c:pt>
                <c:pt idx="55">
                  <c:v>45139</c:v>
                </c:pt>
                <c:pt idx="56">
                  <c:v>45170</c:v>
                </c:pt>
                <c:pt idx="57">
                  <c:v>45200</c:v>
                </c:pt>
                <c:pt idx="58">
                  <c:v>45231</c:v>
                </c:pt>
                <c:pt idx="59">
                  <c:v>45261</c:v>
                </c:pt>
                <c:pt idx="60">
                  <c:v>45292</c:v>
                </c:pt>
                <c:pt idx="61">
                  <c:v>45323</c:v>
                </c:pt>
                <c:pt idx="62">
                  <c:v>45352</c:v>
                </c:pt>
                <c:pt idx="63">
                  <c:v>45383</c:v>
                </c:pt>
                <c:pt idx="64">
                  <c:v>45413</c:v>
                </c:pt>
                <c:pt idx="65">
                  <c:v>45444</c:v>
                </c:pt>
                <c:pt idx="66">
                  <c:v>45474</c:v>
                </c:pt>
                <c:pt idx="67">
                  <c:v>45505</c:v>
                </c:pt>
                <c:pt idx="68">
                  <c:v>45536</c:v>
                </c:pt>
                <c:pt idx="69">
                  <c:v>45566</c:v>
                </c:pt>
                <c:pt idx="70">
                  <c:v>45597</c:v>
                </c:pt>
                <c:pt idx="71">
                  <c:v>45627</c:v>
                </c:pt>
                <c:pt idx="72">
                  <c:v>45658</c:v>
                </c:pt>
                <c:pt idx="73">
                  <c:v>45689</c:v>
                </c:pt>
                <c:pt idx="74">
                  <c:v>45717</c:v>
                </c:pt>
                <c:pt idx="75">
                  <c:v>45748</c:v>
                </c:pt>
                <c:pt idx="76">
                  <c:v>45778</c:v>
                </c:pt>
                <c:pt idx="77">
                  <c:v>45809</c:v>
                </c:pt>
                <c:pt idx="78">
                  <c:v>45839</c:v>
                </c:pt>
                <c:pt idx="79">
                  <c:v>45870</c:v>
                </c:pt>
                <c:pt idx="80">
                  <c:v>45901</c:v>
                </c:pt>
                <c:pt idx="81">
                  <c:v>45931</c:v>
                </c:pt>
                <c:pt idx="82">
                  <c:v>45962</c:v>
                </c:pt>
                <c:pt idx="83">
                  <c:v>45992</c:v>
                </c:pt>
                <c:pt idx="84">
                  <c:v>46023</c:v>
                </c:pt>
                <c:pt idx="85">
                  <c:v>46054</c:v>
                </c:pt>
                <c:pt idx="86">
                  <c:v>46082</c:v>
                </c:pt>
                <c:pt idx="87">
                  <c:v>46113</c:v>
                </c:pt>
                <c:pt idx="88">
                  <c:v>46143</c:v>
                </c:pt>
                <c:pt idx="89">
                  <c:v>46174</c:v>
                </c:pt>
                <c:pt idx="90">
                  <c:v>46204</c:v>
                </c:pt>
                <c:pt idx="91">
                  <c:v>46235</c:v>
                </c:pt>
                <c:pt idx="92">
                  <c:v>46266</c:v>
                </c:pt>
              </c:numCache>
              <c:extLst/>
            </c:numRef>
          </c:cat>
          <c:val>
            <c:numRef>
              <c:f>Sheet2!$H$84:$H$153</c:f>
              <c:extLst/>
            </c:numRef>
          </c:val>
          <c:smooth val="0"/>
          <c:extLst xmlns:c15="http://schemas.microsoft.com/office/drawing/2012/chart">
            <c:ext xmlns:c16="http://schemas.microsoft.com/office/drawing/2014/chart" uri="{C3380CC4-5D6E-409C-BE32-E72D297353CC}">
              <c16:uniqueId val="{00000006-6985-490A-A74F-7B919CC42B8B}"/>
            </c:ext>
          </c:extLst>
        </c:ser>
        <c:dLbls>
          <c:showLegendKey val="0"/>
          <c:showVal val="0"/>
          <c:showCatName val="0"/>
          <c:showSerName val="0"/>
          <c:showPercent val="0"/>
          <c:showBubbleSize val="0"/>
        </c:dLbls>
        <c:marker val="1"/>
        <c:smooth val="0"/>
        <c:axId val="658533344"/>
        <c:axId val="391354128"/>
        <c:extLst/>
      </c:lineChart>
      <c:dateAx>
        <c:axId val="658533344"/>
        <c:scaling>
          <c:orientation val="minMax"/>
          <c:max val="46266"/>
          <c:min val="45536"/>
        </c:scaling>
        <c:delete val="0"/>
        <c:axPos val="b"/>
        <c:numFmt formatCode="mmm\-yy" sourceLinked="1"/>
        <c:majorTickMark val="cross"/>
        <c:minorTickMark val="none"/>
        <c:tickLblPos val="nextTo"/>
        <c:spPr>
          <a:noFill/>
          <a:ln w="9525" cap="flat" cmpd="sng" algn="ctr">
            <a:solidFill>
              <a:sysClr val="windowText" lastClr="000000">
                <a:lumMod val="95000"/>
                <a:lumOff val="5000"/>
              </a:sysClr>
            </a:solidFill>
            <a:round/>
          </a:ln>
          <a:effectLst/>
        </c:spPr>
        <c:txPr>
          <a:bodyPr rot="-5400000" spcFirstLastPara="1" vertOverflow="ellipsis"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crossAx val="391354128"/>
        <c:crosses val="autoZero"/>
        <c:auto val="1"/>
        <c:lblOffset val="100"/>
        <c:baseTimeUnit val="days"/>
        <c:majorUnit val="2"/>
        <c:majorTimeUnit val="months"/>
        <c:minorUnit val="1"/>
        <c:minorTimeUnit val="months"/>
      </c:dateAx>
      <c:valAx>
        <c:axId val="391354128"/>
        <c:scaling>
          <c:orientation val="minMax"/>
          <c:max val="22"/>
          <c:min val="2"/>
        </c:scaling>
        <c:delete val="0"/>
        <c:axPos val="l"/>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crossAx val="658533344"/>
        <c:crosses val="autoZero"/>
        <c:crossBetween val="between"/>
        <c:majorUnit val="4"/>
      </c:val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lumMod val="95000"/>
              <a:lumOff val="5000"/>
            </a:schemeClr>
          </a:solidFill>
          <a:latin typeface="Cambria" panose="02040503050406030204" pitchFamily="18" charset="0"/>
          <a:ea typeface="Cambria" panose="02040503050406030204" pitchFamily="18" charset="0"/>
        </a:defRPr>
      </a:pPr>
      <a:endParaRPr lang="en-ZM"/>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4452513733202738E-2"/>
          <c:y val="3.1286553144057511E-2"/>
          <c:w val="0.90434178817110988"/>
          <c:h val="0.43568609996428714"/>
        </c:manualLayout>
      </c:layout>
      <c:barChart>
        <c:barDir val="col"/>
        <c:grouping val="stacked"/>
        <c:varyColors val="0"/>
        <c:ser>
          <c:idx val="0"/>
          <c:order val="0"/>
          <c:tx>
            <c:strRef>
              <c:f>QUARTERLY!$R$1</c:f>
              <c:strCache>
                <c:ptCount val="1"/>
                <c:pt idx="0">
                  <c:v>Bread and cereals</c:v>
                </c:pt>
              </c:strCache>
            </c:strRef>
          </c:tx>
          <c:spPr>
            <a:solidFill>
              <a:srgbClr val="B87231"/>
            </a:solidFill>
            <a:ln>
              <a:noFill/>
            </a:ln>
            <a:effectLst/>
          </c:spPr>
          <c:invertIfNegative val="0"/>
          <c:cat>
            <c:strRef>
              <c:f>QUARTERLY!$Q$48:$Q$63</c:f>
              <c:strCache>
                <c:ptCount val="16"/>
                <c:pt idx="0">
                  <c:v>2022 Q3</c:v>
                </c:pt>
                <c:pt idx="1">
                  <c:v>2022 Q4</c:v>
                </c:pt>
                <c:pt idx="2">
                  <c:v>2023 Q1</c:v>
                </c:pt>
                <c:pt idx="3">
                  <c:v>2023 Q2</c:v>
                </c:pt>
                <c:pt idx="4">
                  <c:v>2023 Q3</c:v>
                </c:pt>
                <c:pt idx="5">
                  <c:v>2023 Q4</c:v>
                </c:pt>
                <c:pt idx="6">
                  <c:v>2024 Q1</c:v>
                </c:pt>
                <c:pt idx="7">
                  <c:v>2024 Q2</c:v>
                </c:pt>
                <c:pt idx="8">
                  <c:v>2024 Q3</c:v>
                </c:pt>
                <c:pt idx="9">
                  <c:v>2024 Q4</c:v>
                </c:pt>
                <c:pt idx="10">
                  <c:v>2025 Q1</c:v>
                </c:pt>
                <c:pt idx="11">
                  <c:v>2025 Q2</c:v>
                </c:pt>
                <c:pt idx="12">
                  <c:v>2025 Q3</c:v>
                </c:pt>
                <c:pt idx="13">
                  <c:v>2025 Q4</c:v>
                </c:pt>
                <c:pt idx="14">
                  <c:v>2026 Q1</c:v>
                </c:pt>
                <c:pt idx="15">
                  <c:v>2026 Q2</c:v>
                </c:pt>
              </c:strCache>
              <c:extLst/>
            </c:strRef>
          </c:cat>
          <c:val>
            <c:numRef>
              <c:f>QUARTERLY!$R$48:$R$63</c:f>
              <c:numCache>
                <c:formatCode>_(* #,##0.00_);_(* \(#,##0.00\);_(* "-"??_);_(@_)</c:formatCode>
                <c:ptCount val="16"/>
                <c:pt idx="0">
                  <c:v>1.280079921039621</c:v>
                </c:pt>
                <c:pt idx="1">
                  <c:v>1.610956241787008</c:v>
                </c:pt>
                <c:pt idx="2">
                  <c:v>1.6554571376245992</c:v>
                </c:pt>
                <c:pt idx="3">
                  <c:v>1.8679838977297223</c:v>
                </c:pt>
                <c:pt idx="4">
                  <c:v>3.1222753767299523</c:v>
                </c:pt>
                <c:pt idx="5">
                  <c:v>3.9935791444979478</c:v>
                </c:pt>
                <c:pt idx="6">
                  <c:v>4.5298044456943352</c:v>
                </c:pt>
                <c:pt idx="7">
                  <c:v>4.9773717219627001</c:v>
                </c:pt>
                <c:pt idx="8">
                  <c:v>4.4474219026667248</c:v>
                </c:pt>
                <c:pt idx="9">
                  <c:v>3.9440251740775838</c:v>
                </c:pt>
                <c:pt idx="10">
                  <c:v>3.3860816671602758</c:v>
                </c:pt>
                <c:pt idx="11">
                  <c:v>1.6169543446626002</c:v>
                </c:pt>
                <c:pt idx="12">
                  <c:v>0.15050696691282628</c:v>
                </c:pt>
                <c:pt idx="13">
                  <c:v>3.0130138367736054E-2</c:v>
                </c:pt>
                <c:pt idx="14">
                  <c:v>-0.57635334566071084</c:v>
                </c:pt>
                <c:pt idx="15">
                  <c:v>-0.82569198791223197</c:v>
                </c:pt>
              </c:numCache>
              <c:extLst/>
            </c:numRef>
          </c:val>
          <c:extLst>
            <c:ext xmlns:c16="http://schemas.microsoft.com/office/drawing/2014/chart" uri="{C3380CC4-5D6E-409C-BE32-E72D297353CC}">
              <c16:uniqueId val="{00000000-A53B-44C6-B1C5-50938BC2CFE6}"/>
            </c:ext>
          </c:extLst>
        </c:ser>
        <c:ser>
          <c:idx val="1"/>
          <c:order val="1"/>
          <c:tx>
            <c:strRef>
              <c:f>QUARTERLY!$S$1</c:f>
              <c:strCache>
                <c:ptCount val="1"/>
                <c:pt idx="0">
                  <c:v>Meat</c:v>
                </c:pt>
              </c:strCache>
            </c:strRef>
          </c:tx>
          <c:spPr>
            <a:solidFill>
              <a:srgbClr val="31287D"/>
            </a:solidFill>
            <a:ln>
              <a:noFill/>
            </a:ln>
            <a:effectLst/>
          </c:spPr>
          <c:invertIfNegative val="0"/>
          <c:cat>
            <c:strRef>
              <c:f>QUARTERLY!$Q$48:$Q$63</c:f>
              <c:strCache>
                <c:ptCount val="16"/>
                <c:pt idx="0">
                  <c:v>2022 Q3</c:v>
                </c:pt>
                <c:pt idx="1">
                  <c:v>2022 Q4</c:v>
                </c:pt>
                <c:pt idx="2">
                  <c:v>2023 Q1</c:v>
                </c:pt>
                <c:pt idx="3">
                  <c:v>2023 Q2</c:v>
                </c:pt>
                <c:pt idx="4">
                  <c:v>2023 Q3</c:v>
                </c:pt>
                <c:pt idx="5">
                  <c:v>2023 Q4</c:v>
                </c:pt>
                <c:pt idx="6">
                  <c:v>2024 Q1</c:v>
                </c:pt>
                <c:pt idx="7">
                  <c:v>2024 Q2</c:v>
                </c:pt>
                <c:pt idx="8">
                  <c:v>2024 Q3</c:v>
                </c:pt>
                <c:pt idx="9">
                  <c:v>2024 Q4</c:v>
                </c:pt>
                <c:pt idx="10">
                  <c:v>2025 Q1</c:v>
                </c:pt>
                <c:pt idx="11">
                  <c:v>2025 Q2</c:v>
                </c:pt>
                <c:pt idx="12">
                  <c:v>2025 Q3</c:v>
                </c:pt>
                <c:pt idx="13">
                  <c:v>2025 Q4</c:v>
                </c:pt>
                <c:pt idx="14">
                  <c:v>2026 Q1</c:v>
                </c:pt>
                <c:pt idx="15">
                  <c:v>2026 Q2</c:v>
                </c:pt>
              </c:strCache>
              <c:extLst/>
            </c:strRef>
          </c:cat>
          <c:val>
            <c:numRef>
              <c:f>QUARTERLY!$S$48:$S$63</c:f>
              <c:numCache>
                <c:formatCode>_(* #,##0.00_);_(* \(#,##0.00\);_(* "-"??_);_(@_)</c:formatCode>
                <c:ptCount val="16"/>
                <c:pt idx="0">
                  <c:v>1.0810000463803278</c:v>
                </c:pt>
                <c:pt idx="1">
                  <c:v>0.60211471087940338</c:v>
                </c:pt>
                <c:pt idx="2">
                  <c:v>0.96840216998764983</c:v>
                </c:pt>
                <c:pt idx="3">
                  <c:v>0.72601993975074064</c:v>
                </c:pt>
                <c:pt idx="4">
                  <c:v>0.76147191306537942</c:v>
                </c:pt>
                <c:pt idx="5">
                  <c:v>1.025601547798052</c:v>
                </c:pt>
                <c:pt idx="6">
                  <c:v>0.85980355055305535</c:v>
                </c:pt>
                <c:pt idx="7">
                  <c:v>0.36645757019505254</c:v>
                </c:pt>
                <c:pt idx="8">
                  <c:v>0.45919855610684701</c:v>
                </c:pt>
                <c:pt idx="9">
                  <c:v>0.61041719069612743</c:v>
                </c:pt>
                <c:pt idx="10">
                  <c:v>1.035808172985323</c:v>
                </c:pt>
                <c:pt idx="11">
                  <c:v>1.8868922524179046</c:v>
                </c:pt>
                <c:pt idx="12">
                  <c:v>2.1462263014101901</c:v>
                </c:pt>
                <c:pt idx="13">
                  <c:v>2.1036509036562601</c:v>
                </c:pt>
                <c:pt idx="14">
                  <c:v>1.4443604537496781</c:v>
                </c:pt>
                <c:pt idx="15">
                  <c:v>1.2352466892210829</c:v>
                </c:pt>
              </c:numCache>
              <c:extLst/>
            </c:numRef>
          </c:val>
          <c:extLst>
            <c:ext xmlns:c16="http://schemas.microsoft.com/office/drawing/2014/chart" uri="{C3380CC4-5D6E-409C-BE32-E72D297353CC}">
              <c16:uniqueId val="{00000001-A53B-44C6-B1C5-50938BC2CFE6}"/>
            </c:ext>
          </c:extLst>
        </c:ser>
        <c:ser>
          <c:idx val="2"/>
          <c:order val="2"/>
          <c:tx>
            <c:strRef>
              <c:f>QUARTERLY!$T$1</c:f>
              <c:strCache>
                <c:ptCount val="1"/>
                <c:pt idx="0">
                  <c:v>Fish</c:v>
                </c:pt>
              </c:strCache>
            </c:strRef>
          </c:tx>
          <c:spPr>
            <a:solidFill>
              <a:srgbClr val="1D1D1B"/>
            </a:solidFill>
            <a:ln>
              <a:noFill/>
            </a:ln>
            <a:effectLst/>
          </c:spPr>
          <c:invertIfNegative val="0"/>
          <c:cat>
            <c:strRef>
              <c:f>QUARTERLY!$Q$48:$Q$63</c:f>
              <c:strCache>
                <c:ptCount val="16"/>
                <c:pt idx="0">
                  <c:v>2022 Q3</c:v>
                </c:pt>
                <c:pt idx="1">
                  <c:v>2022 Q4</c:v>
                </c:pt>
                <c:pt idx="2">
                  <c:v>2023 Q1</c:v>
                </c:pt>
                <c:pt idx="3">
                  <c:v>2023 Q2</c:v>
                </c:pt>
                <c:pt idx="4">
                  <c:v>2023 Q3</c:v>
                </c:pt>
                <c:pt idx="5">
                  <c:v>2023 Q4</c:v>
                </c:pt>
                <c:pt idx="6">
                  <c:v>2024 Q1</c:v>
                </c:pt>
                <c:pt idx="7">
                  <c:v>2024 Q2</c:v>
                </c:pt>
                <c:pt idx="8">
                  <c:v>2024 Q3</c:v>
                </c:pt>
                <c:pt idx="9">
                  <c:v>2024 Q4</c:v>
                </c:pt>
                <c:pt idx="10">
                  <c:v>2025 Q1</c:v>
                </c:pt>
                <c:pt idx="11">
                  <c:v>2025 Q2</c:v>
                </c:pt>
                <c:pt idx="12">
                  <c:v>2025 Q3</c:v>
                </c:pt>
                <c:pt idx="13">
                  <c:v>2025 Q4</c:v>
                </c:pt>
                <c:pt idx="14">
                  <c:v>2026 Q1</c:v>
                </c:pt>
                <c:pt idx="15">
                  <c:v>2026 Q2</c:v>
                </c:pt>
              </c:strCache>
              <c:extLst/>
            </c:strRef>
          </c:cat>
          <c:val>
            <c:numRef>
              <c:f>QUARTERLY!$T$48:$T$63</c:f>
              <c:numCache>
                <c:formatCode>_(* #,##0.00_);_(* \(#,##0.00\);_(* "-"??_);_(@_)</c:formatCode>
                <c:ptCount val="16"/>
                <c:pt idx="0">
                  <c:v>1.7601343229413473</c:v>
                </c:pt>
                <c:pt idx="1">
                  <c:v>1.9464630360460493</c:v>
                </c:pt>
                <c:pt idx="2">
                  <c:v>1.6497584176768554</c:v>
                </c:pt>
                <c:pt idx="3">
                  <c:v>1.5531693987240371</c:v>
                </c:pt>
                <c:pt idx="4">
                  <c:v>1.277851808979048</c:v>
                </c:pt>
                <c:pt idx="5">
                  <c:v>0.98774191214285967</c:v>
                </c:pt>
                <c:pt idx="6">
                  <c:v>0.30677498618197924</c:v>
                </c:pt>
                <c:pt idx="7">
                  <c:v>0.5329035298347029</c:v>
                </c:pt>
                <c:pt idx="8">
                  <c:v>1.0816874347289698</c:v>
                </c:pt>
                <c:pt idx="9">
                  <c:v>1.334049138244886</c:v>
                </c:pt>
                <c:pt idx="10">
                  <c:v>2.0257339548100344</c:v>
                </c:pt>
                <c:pt idx="11">
                  <c:v>2.6085214772815455</c:v>
                </c:pt>
                <c:pt idx="12">
                  <c:v>2.7699733949850049</c:v>
                </c:pt>
                <c:pt idx="13">
                  <c:v>2.4287264567114999</c:v>
                </c:pt>
                <c:pt idx="14">
                  <c:v>2.5874048311581217</c:v>
                </c:pt>
                <c:pt idx="15">
                  <c:v>2.3230978947276353</c:v>
                </c:pt>
              </c:numCache>
              <c:extLst/>
            </c:numRef>
          </c:val>
          <c:extLst>
            <c:ext xmlns:c16="http://schemas.microsoft.com/office/drawing/2014/chart" uri="{C3380CC4-5D6E-409C-BE32-E72D297353CC}">
              <c16:uniqueId val="{00000002-A53B-44C6-B1C5-50938BC2CFE6}"/>
            </c:ext>
          </c:extLst>
        </c:ser>
        <c:ser>
          <c:idx val="3"/>
          <c:order val="3"/>
          <c:tx>
            <c:strRef>
              <c:f>QUARTERLY!$U$1</c:f>
              <c:strCache>
                <c:ptCount val="1"/>
                <c:pt idx="0">
                  <c:v>Milk, Cheese &amp; Eggs</c:v>
                </c:pt>
              </c:strCache>
            </c:strRef>
          </c:tx>
          <c:spPr>
            <a:solidFill>
              <a:srgbClr val="802027"/>
            </a:solidFill>
            <a:ln>
              <a:noFill/>
            </a:ln>
            <a:effectLst/>
          </c:spPr>
          <c:invertIfNegative val="0"/>
          <c:cat>
            <c:strRef>
              <c:f>QUARTERLY!$Q$48:$Q$63</c:f>
              <c:strCache>
                <c:ptCount val="16"/>
                <c:pt idx="0">
                  <c:v>2022 Q3</c:v>
                </c:pt>
                <c:pt idx="1">
                  <c:v>2022 Q4</c:v>
                </c:pt>
                <c:pt idx="2">
                  <c:v>2023 Q1</c:v>
                </c:pt>
                <c:pt idx="3">
                  <c:v>2023 Q2</c:v>
                </c:pt>
                <c:pt idx="4">
                  <c:v>2023 Q3</c:v>
                </c:pt>
                <c:pt idx="5">
                  <c:v>2023 Q4</c:v>
                </c:pt>
                <c:pt idx="6">
                  <c:v>2024 Q1</c:v>
                </c:pt>
                <c:pt idx="7">
                  <c:v>2024 Q2</c:v>
                </c:pt>
                <c:pt idx="8">
                  <c:v>2024 Q3</c:v>
                </c:pt>
                <c:pt idx="9">
                  <c:v>2024 Q4</c:v>
                </c:pt>
                <c:pt idx="10">
                  <c:v>2025 Q1</c:v>
                </c:pt>
                <c:pt idx="11">
                  <c:v>2025 Q2</c:v>
                </c:pt>
                <c:pt idx="12">
                  <c:v>2025 Q3</c:v>
                </c:pt>
                <c:pt idx="13">
                  <c:v>2025 Q4</c:v>
                </c:pt>
                <c:pt idx="14">
                  <c:v>2026 Q1</c:v>
                </c:pt>
                <c:pt idx="15">
                  <c:v>2026 Q2</c:v>
                </c:pt>
              </c:strCache>
              <c:extLst/>
            </c:strRef>
          </c:cat>
          <c:val>
            <c:numRef>
              <c:f>QUARTERLY!$U$48:$U$63</c:f>
              <c:numCache>
                <c:formatCode>_(* #,##0.00_);_(* \(#,##0.00\);_(* "-"??_);_(@_)</c:formatCode>
                <c:ptCount val="16"/>
                <c:pt idx="0">
                  <c:v>-2.3428209991579189E-2</c:v>
                </c:pt>
                <c:pt idx="1">
                  <c:v>4.6624768044956189E-2</c:v>
                </c:pt>
                <c:pt idx="2">
                  <c:v>9.5219844114596705E-2</c:v>
                </c:pt>
                <c:pt idx="3">
                  <c:v>0.17154175117247261</c:v>
                </c:pt>
                <c:pt idx="4">
                  <c:v>0.16573815413281262</c:v>
                </c:pt>
                <c:pt idx="5">
                  <c:v>0.2140668190192537</c:v>
                </c:pt>
                <c:pt idx="6">
                  <c:v>0.32696348271578635</c:v>
                </c:pt>
                <c:pt idx="7">
                  <c:v>0.3274990956676907</c:v>
                </c:pt>
                <c:pt idx="8">
                  <c:v>0.35126917996024987</c:v>
                </c:pt>
                <c:pt idx="9">
                  <c:v>0.44554299704802497</c:v>
                </c:pt>
                <c:pt idx="10">
                  <c:v>0.31194059297192112</c:v>
                </c:pt>
                <c:pt idx="11">
                  <c:v>0.26708908590675157</c:v>
                </c:pt>
                <c:pt idx="12">
                  <c:v>0.12861740234627436</c:v>
                </c:pt>
                <c:pt idx="13">
                  <c:v>-4.8947959284849102E-2</c:v>
                </c:pt>
                <c:pt idx="14">
                  <c:v>-0.1139708204962389</c:v>
                </c:pt>
                <c:pt idx="15">
                  <c:v>-0.10466402974827303</c:v>
                </c:pt>
              </c:numCache>
              <c:extLst/>
            </c:numRef>
          </c:val>
          <c:extLst>
            <c:ext xmlns:c16="http://schemas.microsoft.com/office/drawing/2014/chart" uri="{C3380CC4-5D6E-409C-BE32-E72D297353CC}">
              <c16:uniqueId val="{00000003-A53B-44C6-B1C5-50938BC2CFE6}"/>
            </c:ext>
          </c:extLst>
        </c:ser>
        <c:ser>
          <c:idx val="4"/>
          <c:order val="4"/>
          <c:tx>
            <c:strRef>
              <c:f>QUARTERLY!$V$1</c:f>
              <c:strCache>
                <c:ptCount val="1"/>
                <c:pt idx="0">
                  <c:v>Oils and Fats</c:v>
                </c:pt>
              </c:strCache>
            </c:strRef>
          </c:tx>
          <c:spPr>
            <a:solidFill>
              <a:srgbClr val="E30613"/>
            </a:solidFill>
            <a:ln>
              <a:noFill/>
            </a:ln>
            <a:effectLst/>
          </c:spPr>
          <c:invertIfNegative val="0"/>
          <c:cat>
            <c:strRef>
              <c:f>QUARTERLY!$Q$48:$Q$63</c:f>
              <c:strCache>
                <c:ptCount val="16"/>
                <c:pt idx="0">
                  <c:v>2022 Q3</c:v>
                </c:pt>
                <c:pt idx="1">
                  <c:v>2022 Q4</c:v>
                </c:pt>
                <c:pt idx="2">
                  <c:v>2023 Q1</c:v>
                </c:pt>
                <c:pt idx="3">
                  <c:v>2023 Q2</c:v>
                </c:pt>
                <c:pt idx="4">
                  <c:v>2023 Q3</c:v>
                </c:pt>
                <c:pt idx="5">
                  <c:v>2023 Q4</c:v>
                </c:pt>
                <c:pt idx="6">
                  <c:v>2024 Q1</c:v>
                </c:pt>
                <c:pt idx="7">
                  <c:v>2024 Q2</c:v>
                </c:pt>
                <c:pt idx="8">
                  <c:v>2024 Q3</c:v>
                </c:pt>
                <c:pt idx="9">
                  <c:v>2024 Q4</c:v>
                </c:pt>
                <c:pt idx="10">
                  <c:v>2025 Q1</c:v>
                </c:pt>
                <c:pt idx="11">
                  <c:v>2025 Q2</c:v>
                </c:pt>
                <c:pt idx="12">
                  <c:v>2025 Q3</c:v>
                </c:pt>
                <c:pt idx="13">
                  <c:v>2025 Q4</c:v>
                </c:pt>
                <c:pt idx="14">
                  <c:v>2026 Q1</c:v>
                </c:pt>
                <c:pt idx="15">
                  <c:v>2026 Q2</c:v>
                </c:pt>
              </c:strCache>
              <c:extLst/>
            </c:strRef>
          </c:cat>
          <c:val>
            <c:numRef>
              <c:f>QUARTERLY!$V$48:$V$63</c:f>
              <c:numCache>
                <c:formatCode>_(* #,##0.00_);_(* \(#,##0.00\);_(* "-"??_);_(@_)</c:formatCode>
                <c:ptCount val="16"/>
                <c:pt idx="0">
                  <c:v>0.61118217851725465</c:v>
                </c:pt>
                <c:pt idx="1">
                  <c:v>0.50970269323499073</c:v>
                </c:pt>
                <c:pt idx="2">
                  <c:v>0.27752745638979542</c:v>
                </c:pt>
                <c:pt idx="3">
                  <c:v>-2.9998354704330699E-2</c:v>
                </c:pt>
                <c:pt idx="4">
                  <c:v>-0.28176873886906045</c:v>
                </c:pt>
                <c:pt idx="5">
                  <c:v>0.15741876243436559</c:v>
                </c:pt>
                <c:pt idx="6">
                  <c:v>0.48669703993220831</c:v>
                </c:pt>
                <c:pt idx="7">
                  <c:v>0.48672953923356427</c:v>
                </c:pt>
                <c:pt idx="8">
                  <c:v>0.68990504355630333</c:v>
                </c:pt>
                <c:pt idx="9">
                  <c:v>0.61319558739035585</c:v>
                </c:pt>
                <c:pt idx="10">
                  <c:v>0.65662403690247384</c:v>
                </c:pt>
                <c:pt idx="11">
                  <c:v>0.66137876101516746</c:v>
                </c:pt>
                <c:pt idx="12">
                  <c:v>0.53083105616010806</c:v>
                </c:pt>
                <c:pt idx="13">
                  <c:v>0.38741111125031891</c:v>
                </c:pt>
                <c:pt idx="14">
                  <c:v>-3.2231383146166172E-2</c:v>
                </c:pt>
                <c:pt idx="15">
                  <c:v>-0.27706396905934394</c:v>
                </c:pt>
              </c:numCache>
              <c:extLst/>
            </c:numRef>
          </c:val>
          <c:extLst>
            <c:ext xmlns:c16="http://schemas.microsoft.com/office/drawing/2014/chart" uri="{C3380CC4-5D6E-409C-BE32-E72D297353CC}">
              <c16:uniqueId val="{00000004-A53B-44C6-B1C5-50938BC2CFE6}"/>
            </c:ext>
          </c:extLst>
        </c:ser>
        <c:ser>
          <c:idx val="5"/>
          <c:order val="5"/>
          <c:tx>
            <c:strRef>
              <c:f>QUARTERLY!$W$1</c:f>
              <c:strCache>
                <c:ptCount val="1"/>
                <c:pt idx="0">
                  <c:v>Fruit</c:v>
                </c:pt>
              </c:strCache>
            </c:strRef>
          </c:tx>
          <c:spPr>
            <a:solidFill>
              <a:schemeClr val="accent6"/>
            </a:solidFill>
            <a:ln>
              <a:noFill/>
            </a:ln>
            <a:effectLst/>
          </c:spPr>
          <c:invertIfNegative val="0"/>
          <c:cat>
            <c:strRef>
              <c:f>QUARTERLY!$Q$48:$Q$63</c:f>
              <c:strCache>
                <c:ptCount val="16"/>
                <c:pt idx="0">
                  <c:v>2022 Q3</c:v>
                </c:pt>
                <c:pt idx="1">
                  <c:v>2022 Q4</c:v>
                </c:pt>
                <c:pt idx="2">
                  <c:v>2023 Q1</c:v>
                </c:pt>
                <c:pt idx="3">
                  <c:v>2023 Q2</c:v>
                </c:pt>
                <c:pt idx="4">
                  <c:v>2023 Q3</c:v>
                </c:pt>
                <c:pt idx="5">
                  <c:v>2023 Q4</c:v>
                </c:pt>
                <c:pt idx="6">
                  <c:v>2024 Q1</c:v>
                </c:pt>
                <c:pt idx="7">
                  <c:v>2024 Q2</c:v>
                </c:pt>
                <c:pt idx="8">
                  <c:v>2024 Q3</c:v>
                </c:pt>
                <c:pt idx="9">
                  <c:v>2024 Q4</c:v>
                </c:pt>
                <c:pt idx="10">
                  <c:v>2025 Q1</c:v>
                </c:pt>
                <c:pt idx="11">
                  <c:v>2025 Q2</c:v>
                </c:pt>
                <c:pt idx="12">
                  <c:v>2025 Q3</c:v>
                </c:pt>
                <c:pt idx="13">
                  <c:v>2025 Q4</c:v>
                </c:pt>
                <c:pt idx="14">
                  <c:v>2026 Q1</c:v>
                </c:pt>
                <c:pt idx="15">
                  <c:v>2026 Q2</c:v>
                </c:pt>
              </c:strCache>
              <c:extLst/>
            </c:strRef>
          </c:cat>
          <c:val>
            <c:numRef>
              <c:f>QUARTERLY!$W$48:$W$59</c:f>
              <c:extLst/>
            </c:numRef>
          </c:val>
          <c:extLst>
            <c:ext xmlns:c16="http://schemas.microsoft.com/office/drawing/2014/chart" uri="{C3380CC4-5D6E-409C-BE32-E72D297353CC}">
              <c16:uniqueId val="{00000005-A53B-44C6-B1C5-50938BC2CFE6}"/>
            </c:ext>
          </c:extLst>
        </c:ser>
        <c:ser>
          <c:idx val="6"/>
          <c:order val="6"/>
          <c:tx>
            <c:strRef>
              <c:f>QUARTERLY!$X$1</c:f>
              <c:strCache>
                <c:ptCount val="1"/>
                <c:pt idx="0">
                  <c:v>Vegetables</c:v>
                </c:pt>
              </c:strCache>
            </c:strRef>
          </c:tx>
          <c:spPr>
            <a:solidFill>
              <a:srgbClr val="A2B92E"/>
            </a:solidFill>
            <a:ln>
              <a:noFill/>
            </a:ln>
            <a:effectLst/>
          </c:spPr>
          <c:invertIfNegative val="0"/>
          <c:cat>
            <c:strRef>
              <c:f>QUARTERLY!$Q$48:$Q$63</c:f>
              <c:strCache>
                <c:ptCount val="16"/>
                <c:pt idx="0">
                  <c:v>2022 Q3</c:v>
                </c:pt>
                <c:pt idx="1">
                  <c:v>2022 Q4</c:v>
                </c:pt>
                <c:pt idx="2">
                  <c:v>2023 Q1</c:v>
                </c:pt>
                <c:pt idx="3">
                  <c:v>2023 Q2</c:v>
                </c:pt>
                <c:pt idx="4">
                  <c:v>2023 Q3</c:v>
                </c:pt>
                <c:pt idx="5">
                  <c:v>2023 Q4</c:v>
                </c:pt>
                <c:pt idx="6">
                  <c:v>2024 Q1</c:v>
                </c:pt>
                <c:pt idx="7">
                  <c:v>2024 Q2</c:v>
                </c:pt>
                <c:pt idx="8">
                  <c:v>2024 Q3</c:v>
                </c:pt>
                <c:pt idx="9">
                  <c:v>2024 Q4</c:v>
                </c:pt>
                <c:pt idx="10">
                  <c:v>2025 Q1</c:v>
                </c:pt>
                <c:pt idx="11">
                  <c:v>2025 Q2</c:v>
                </c:pt>
                <c:pt idx="12">
                  <c:v>2025 Q3</c:v>
                </c:pt>
                <c:pt idx="13">
                  <c:v>2025 Q4</c:v>
                </c:pt>
                <c:pt idx="14">
                  <c:v>2026 Q1</c:v>
                </c:pt>
                <c:pt idx="15">
                  <c:v>2026 Q2</c:v>
                </c:pt>
              </c:strCache>
              <c:extLst/>
            </c:strRef>
          </c:cat>
          <c:val>
            <c:numRef>
              <c:f>QUARTERLY!$X$48:$X$63</c:f>
              <c:numCache>
                <c:formatCode>_(* #,##0.00_);_(* \(#,##0.00\);_(* "-"??_);_(@_)</c:formatCode>
                <c:ptCount val="16"/>
                <c:pt idx="0">
                  <c:v>0.94681259063978862</c:v>
                </c:pt>
                <c:pt idx="1">
                  <c:v>1.1370144487856895</c:v>
                </c:pt>
                <c:pt idx="2">
                  <c:v>0.97689023643685824</c:v>
                </c:pt>
                <c:pt idx="3">
                  <c:v>1.1544172604695708</c:v>
                </c:pt>
                <c:pt idx="4">
                  <c:v>1.1163289918465751</c:v>
                </c:pt>
                <c:pt idx="5">
                  <c:v>0.45531488992535502</c:v>
                </c:pt>
                <c:pt idx="6">
                  <c:v>0.47365144603593884</c:v>
                </c:pt>
                <c:pt idx="7">
                  <c:v>0.80967088952031963</c:v>
                </c:pt>
                <c:pt idx="8">
                  <c:v>0.99699571138211029</c:v>
                </c:pt>
                <c:pt idx="9">
                  <c:v>1.4424246378058392</c:v>
                </c:pt>
                <c:pt idx="10">
                  <c:v>1.513703656466328</c:v>
                </c:pt>
                <c:pt idx="11">
                  <c:v>1.4295558890896825</c:v>
                </c:pt>
                <c:pt idx="12">
                  <c:v>1.4276538175793965</c:v>
                </c:pt>
                <c:pt idx="13">
                  <c:v>1.5252688167221684</c:v>
                </c:pt>
                <c:pt idx="14">
                  <c:v>1.0880210504795571</c:v>
                </c:pt>
                <c:pt idx="15">
                  <c:v>1.0837124092527679</c:v>
                </c:pt>
              </c:numCache>
              <c:extLst/>
            </c:numRef>
          </c:val>
          <c:extLst>
            <c:ext xmlns:c16="http://schemas.microsoft.com/office/drawing/2014/chart" uri="{C3380CC4-5D6E-409C-BE32-E72D297353CC}">
              <c16:uniqueId val="{00000006-A53B-44C6-B1C5-50938BC2CFE6}"/>
            </c:ext>
          </c:extLst>
        </c:ser>
        <c:ser>
          <c:idx val="7"/>
          <c:order val="7"/>
          <c:tx>
            <c:strRef>
              <c:f>QUARTERLY!$Y$1</c:f>
              <c:strCache>
                <c:ptCount val="1"/>
                <c:pt idx="0">
                  <c:v>Sugar, Jam, honey, chocolate and confectionery</c:v>
                </c:pt>
              </c:strCache>
            </c:strRef>
          </c:tx>
          <c:spPr>
            <a:solidFill>
              <a:srgbClr val="1B5C5F"/>
            </a:solidFill>
            <a:ln>
              <a:noFill/>
            </a:ln>
            <a:effectLst/>
          </c:spPr>
          <c:invertIfNegative val="0"/>
          <c:cat>
            <c:strRef>
              <c:f>QUARTERLY!$Q$48:$Q$63</c:f>
              <c:strCache>
                <c:ptCount val="16"/>
                <c:pt idx="0">
                  <c:v>2022 Q3</c:v>
                </c:pt>
                <c:pt idx="1">
                  <c:v>2022 Q4</c:v>
                </c:pt>
                <c:pt idx="2">
                  <c:v>2023 Q1</c:v>
                </c:pt>
                <c:pt idx="3">
                  <c:v>2023 Q2</c:v>
                </c:pt>
                <c:pt idx="4">
                  <c:v>2023 Q3</c:v>
                </c:pt>
                <c:pt idx="5">
                  <c:v>2023 Q4</c:v>
                </c:pt>
                <c:pt idx="6">
                  <c:v>2024 Q1</c:v>
                </c:pt>
                <c:pt idx="7">
                  <c:v>2024 Q2</c:v>
                </c:pt>
                <c:pt idx="8">
                  <c:v>2024 Q3</c:v>
                </c:pt>
                <c:pt idx="9">
                  <c:v>2024 Q4</c:v>
                </c:pt>
                <c:pt idx="10">
                  <c:v>2025 Q1</c:v>
                </c:pt>
                <c:pt idx="11">
                  <c:v>2025 Q2</c:v>
                </c:pt>
                <c:pt idx="12">
                  <c:v>2025 Q3</c:v>
                </c:pt>
                <c:pt idx="13">
                  <c:v>2025 Q4</c:v>
                </c:pt>
                <c:pt idx="14">
                  <c:v>2026 Q1</c:v>
                </c:pt>
                <c:pt idx="15">
                  <c:v>2026 Q2</c:v>
                </c:pt>
              </c:strCache>
              <c:extLst/>
            </c:strRef>
          </c:cat>
          <c:val>
            <c:numRef>
              <c:f>QUARTERLY!$Y$48:$Y$63</c:f>
              <c:numCache>
                <c:formatCode>_(* #,##0.00_);_(* \(#,##0.00\);_(* "-"??_);_(@_)</c:formatCode>
                <c:ptCount val="16"/>
                <c:pt idx="0">
                  <c:v>0.31217810360422743</c:v>
                </c:pt>
                <c:pt idx="1">
                  <c:v>0.35326495484854731</c:v>
                </c:pt>
                <c:pt idx="2">
                  <c:v>0.3531588571336311</c:v>
                </c:pt>
                <c:pt idx="3">
                  <c:v>0.21081287868833695</c:v>
                </c:pt>
                <c:pt idx="4">
                  <c:v>0.36151519146077077</c:v>
                </c:pt>
                <c:pt idx="5">
                  <c:v>0.4183924819632529</c:v>
                </c:pt>
                <c:pt idx="6">
                  <c:v>0.70063104414457256</c:v>
                </c:pt>
                <c:pt idx="7">
                  <c:v>1.2404148067863527</c:v>
                </c:pt>
                <c:pt idx="8">
                  <c:v>1.0087364205182261</c:v>
                </c:pt>
                <c:pt idx="9">
                  <c:v>0.93491245455590011</c:v>
                </c:pt>
                <c:pt idx="10">
                  <c:v>0.93225738535749392</c:v>
                </c:pt>
                <c:pt idx="11">
                  <c:v>0.45995614767192894</c:v>
                </c:pt>
                <c:pt idx="12">
                  <c:v>0.48598894326611747</c:v>
                </c:pt>
                <c:pt idx="13">
                  <c:v>0.42777599459528143</c:v>
                </c:pt>
                <c:pt idx="14">
                  <c:v>6.6888354702149017E-2</c:v>
                </c:pt>
                <c:pt idx="15">
                  <c:v>-0.10375056859927338</c:v>
                </c:pt>
              </c:numCache>
              <c:extLst/>
            </c:numRef>
          </c:val>
          <c:extLst>
            <c:ext xmlns:c16="http://schemas.microsoft.com/office/drawing/2014/chart" uri="{C3380CC4-5D6E-409C-BE32-E72D297353CC}">
              <c16:uniqueId val="{00000007-A53B-44C6-B1C5-50938BC2CFE6}"/>
            </c:ext>
          </c:extLst>
        </c:ser>
        <c:ser>
          <c:idx val="8"/>
          <c:order val="8"/>
          <c:tx>
            <c:strRef>
              <c:f>QUARTERLY!$Z$1</c:f>
              <c:strCache>
                <c:ptCount val="1"/>
                <c:pt idx="0">
                  <c:v>Food products n.e.c</c:v>
                </c:pt>
              </c:strCache>
            </c:strRef>
          </c:tx>
          <c:spPr>
            <a:solidFill>
              <a:schemeClr val="accent3">
                <a:lumMod val="60000"/>
              </a:schemeClr>
            </a:solidFill>
            <a:ln>
              <a:noFill/>
            </a:ln>
            <a:effectLst/>
          </c:spPr>
          <c:invertIfNegative val="0"/>
          <c:cat>
            <c:strRef>
              <c:f>QUARTERLY!$Q$48:$Q$63</c:f>
              <c:strCache>
                <c:ptCount val="16"/>
                <c:pt idx="0">
                  <c:v>2022 Q3</c:v>
                </c:pt>
                <c:pt idx="1">
                  <c:v>2022 Q4</c:v>
                </c:pt>
                <c:pt idx="2">
                  <c:v>2023 Q1</c:v>
                </c:pt>
                <c:pt idx="3">
                  <c:v>2023 Q2</c:v>
                </c:pt>
                <c:pt idx="4">
                  <c:v>2023 Q3</c:v>
                </c:pt>
                <c:pt idx="5">
                  <c:v>2023 Q4</c:v>
                </c:pt>
                <c:pt idx="6">
                  <c:v>2024 Q1</c:v>
                </c:pt>
                <c:pt idx="7">
                  <c:v>2024 Q2</c:v>
                </c:pt>
                <c:pt idx="8">
                  <c:v>2024 Q3</c:v>
                </c:pt>
                <c:pt idx="9">
                  <c:v>2024 Q4</c:v>
                </c:pt>
                <c:pt idx="10">
                  <c:v>2025 Q1</c:v>
                </c:pt>
                <c:pt idx="11">
                  <c:v>2025 Q2</c:v>
                </c:pt>
                <c:pt idx="12">
                  <c:v>2025 Q3</c:v>
                </c:pt>
                <c:pt idx="13">
                  <c:v>2025 Q4</c:v>
                </c:pt>
                <c:pt idx="14">
                  <c:v>2026 Q1</c:v>
                </c:pt>
                <c:pt idx="15">
                  <c:v>2026 Q2</c:v>
                </c:pt>
              </c:strCache>
              <c:extLst/>
            </c:strRef>
          </c:cat>
          <c:val>
            <c:numRef>
              <c:f>QUARTERLY!$Z$48:$Z$59</c:f>
              <c:extLst/>
            </c:numRef>
          </c:val>
          <c:extLst>
            <c:ext xmlns:c16="http://schemas.microsoft.com/office/drawing/2014/chart" uri="{C3380CC4-5D6E-409C-BE32-E72D297353CC}">
              <c16:uniqueId val="{00000008-A53B-44C6-B1C5-50938BC2CFE6}"/>
            </c:ext>
          </c:extLst>
        </c:ser>
        <c:ser>
          <c:idx val="9"/>
          <c:order val="9"/>
          <c:tx>
            <c:strRef>
              <c:f>QUARTERLY!$AA$1</c:f>
              <c:strCache>
                <c:ptCount val="1"/>
                <c:pt idx="0">
                  <c:v>Coffee, Tea and Cocoa</c:v>
                </c:pt>
              </c:strCache>
            </c:strRef>
          </c:tx>
          <c:spPr>
            <a:solidFill>
              <a:schemeClr val="accent4">
                <a:lumMod val="60000"/>
              </a:schemeClr>
            </a:solidFill>
            <a:ln>
              <a:noFill/>
            </a:ln>
            <a:effectLst/>
          </c:spPr>
          <c:invertIfNegative val="0"/>
          <c:cat>
            <c:strRef>
              <c:f>QUARTERLY!$Q$48:$Q$63</c:f>
              <c:strCache>
                <c:ptCount val="16"/>
                <c:pt idx="0">
                  <c:v>2022 Q3</c:v>
                </c:pt>
                <c:pt idx="1">
                  <c:v>2022 Q4</c:v>
                </c:pt>
                <c:pt idx="2">
                  <c:v>2023 Q1</c:v>
                </c:pt>
                <c:pt idx="3">
                  <c:v>2023 Q2</c:v>
                </c:pt>
                <c:pt idx="4">
                  <c:v>2023 Q3</c:v>
                </c:pt>
                <c:pt idx="5">
                  <c:v>2023 Q4</c:v>
                </c:pt>
                <c:pt idx="6">
                  <c:v>2024 Q1</c:v>
                </c:pt>
                <c:pt idx="7">
                  <c:v>2024 Q2</c:v>
                </c:pt>
                <c:pt idx="8">
                  <c:v>2024 Q3</c:v>
                </c:pt>
                <c:pt idx="9">
                  <c:v>2024 Q4</c:v>
                </c:pt>
                <c:pt idx="10">
                  <c:v>2025 Q1</c:v>
                </c:pt>
                <c:pt idx="11">
                  <c:v>2025 Q2</c:v>
                </c:pt>
                <c:pt idx="12">
                  <c:v>2025 Q3</c:v>
                </c:pt>
                <c:pt idx="13">
                  <c:v>2025 Q4</c:v>
                </c:pt>
                <c:pt idx="14">
                  <c:v>2026 Q1</c:v>
                </c:pt>
                <c:pt idx="15">
                  <c:v>2026 Q2</c:v>
                </c:pt>
              </c:strCache>
              <c:extLst/>
            </c:strRef>
          </c:cat>
          <c:val>
            <c:numRef>
              <c:f>QUARTERLY!$AA$48:$AA$59</c:f>
              <c:extLst/>
            </c:numRef>
          </c:val>
          <c:extLst>
            <c:ext xmlns:c16="http://schemas.microsoft.com/office/drawing/2014/chart" uri="{C3380CC4-5D6E-409C-BE32-E72D297353CC}">
              <c16:uniqueId val="{00000009-A53B-44C6-B1C5-50938BC2CFE6}"/>
            </c:ext>
          </c:extLst>
        </c:ser>
        <c:ser>
          <c:idx val="10"/>
          <c:order val="10"/>
          <c:tx>
            <c:strRef>
              <c:f>QUARTERLY!$AB$1</c:f>
              <c:strCache>
                <c:ptCount val="1"/>
                <c:pt idx="0">
                  <c:v>Mineral water, Soft drinks, Fruit and vegetable juices</c:v>
                </c:pt>
              </c:strCache>
            </c:strRef>
          </c:tx>
          <c:spPr>
            <a:solidFill>
              <a:schemeClr val="accent5">
                <a:lumMod val="60000"/>
              </a:schemeClr>
            </a:solidFill>
            <a:ln>
              <a:noFill/>
            </a:ln>
            <a:effectLst/>
          </c:spPr>
          <c:invertIfNegative val="0"/>
          <c:cat>
            <c:strRef>
              <c:f>QUARTERLY!$Q$48:$Q$63</c:f>
              <c:strCache>
                <c:ptCount val="16"/>
                <c:pt idx="0">
                  <c:v>2022 Q3</c:v>
                </c:pt>
                <c:pt idx="1">
                  <c:v>2022 Q4</c:v>
                </c:pt>
                <c:pt idx="2">
                  <c:v>2023 Q1</c:v>
                </c:pt>
                <c:pt idx="3">
                  <c:v>2023 Q2</c:v>
                </c:pt>
                <c:pt idx="4">
                  <c:v>2023 Q3</c:v>
                </c:pt>
                <c:pt idx="5">
                  <c:v>2023 Q4</c:v>
                </c:pt>
                <c:pt idx="6">
                  <c:v>2024 Q1</c:v>
                </c:pt>
                <c:pt idx="7">
                  <c:v>2024 Q2</c:v>
                </c:pt>
                <c:pt idx="8">
                  <c:v>2024 Q3</c:v>
                </c:pt>
                <c:pt idx="9">
                  <c:v>2024 Q4</c:v>
                </c:pt>
                <c:pt idx="10">
                  <c:v>2025 Q1</c:v>
                </c:pt>
                <c:pt idx="11">
                  <c:v>2025 Q2</c:v>
                </c:pt>
                <c:pt idx="12">
                  <c:v>2025 Q3</c:v>
                </c:pt>
                <c:pt idx="13">
                  <c:v>2025 Q4</c:v>
                </c:pt>
                <c:pt idx="14">
                  <c:v>2026 Q1</c:v>
                </c:pt>
                <c:pt idx="15">
                  <c:v>2026 Q2</c:v>
                </c:pt>
              </c:strCache>
              <c:extLst/>
            </c:strRef>
          </c:cat>
          <c:val>
            <c:numRef>
              <c:f>QUARTERLY!$AB$48:$AB$59</c:f>
              <c:extLst/>
            </c:numRef>
          </c:val>
          <c:extLst>
            <c:ext xmlns:c16="http://schemas.microsoft.com/office/drawing/2014/chart" uri="{C3380CC4-5D6E-409C-BE32-E72D297353CC}">
              <c16:uniqueId val="{0000000A-A53B-44C6-B1C5-50938BC2CFE6}"/>
            </c:ext>
          </c:extLst>
        </c:ser>
        <c:ser>
          <c:idx val="11"/>
          <c:order val="11"/>
          <c:tx>
            <c:strRef>
              <c:f>QUARTERLY!$AC$1</c:f>
              <c:strCache>
                <c:ptCount val="1"/>
                <c:pt idx="0">
                  <c:v>Fruits &amp; Other Manufactured Products</c:v>
                </c:pt>
              </c:strCache>
            </c:strRef>
          </c:tx>
          <c:spPr>
            <a:solidFill>
              <a:srgbClr val="F9B233"/>
            </a:solidFill>
            <a:ln>
              <a:noFill/>
            </a:ln>
            <a:effectLst/>
          </c:spPr>
          <c:invertIfNegative val="0"/>
          <c:cat>
            <c:strRef>
              <c:f>QUARTERLY!$Q$48:$Q$63</c:f>
              <c:strCache>
                <c:ptCount val="16"/>
                <c:pt idx="0">
                  <c:v>2022 Q3</c:v>
                </c:pt>
                <c:pt idx="1">
                  <c:v>2022 Q4</c:v>
                </c:pt>
                <c:pt idx="2">
                  <c:v>2023 Q1</c:v>
                </c:pt>
                <c:pt idx="3">
                  <c:v>2023 Q2</c:v>
                </c:pt>
                <c:pt idx="4">
                  <c:v>2023 Q3</c:v>
                </c:pt>
                <c:pt idx="5">
                  <c:v>2023 Q4</c:v>
                </c:pt>
                <c:pt idx="6">
                  <c:v>2024 Q1</c:v>
                </c:pt>
                <c:pt idx="7">
                  <c:v>2024 Q2</c:v>
                </c:pt>
                <c:pt idx="8">
                  <c:v>2024 Q3</c:v>
                </c:pt>
                <c:pt idx="9">
                  <c:v>2024 Q4</c:v>
                </c:pt>
                <c:pt idx="10">
                  <c:v>2025 Q1</c:v>
                </c:pt>
                <c:pt idx="11">
                  <c:v>2025 Q2</c:v>
                </c:pt>
                <c:pt idx="12">
                  <c:v>2025 Q3</c:v>
                </c:pt>
                <c:pt idx="13">
                  <c:v>2025 Q4</c:v>
                </c:pt>
                <c:pt idx="14">
                  <c:v>2026 Q1</c:v>
                </c:pt>
                <c:pt idx="15">
                  <c:v>2026 Q2</c:v>
                </c:pt>
              </c:strCache>
              <c:extLst/>
            </c:strRef>
          </c:cat>
          <c:val>
            <c:numRef>
              <c:f>QUARTERLY!$AC$48:$AC$63</c:f>
              <c:numCache>
                <c:formatCode>_(* #,##0.00_);_(* \(#,##0.00\);_(* "-"??_);_(@_)</c:formatCode>
                <c:ptCount val="16"/>
                <c:pt idx="0">
                  <c:v>0.34701654316630998</c:v>
                </c:pt>
                <c:pt idx="1">
                  <c:v>0.25567367550714426</c:v>
                </c:pt>
                <c:pt idx="2">
                  <c:v>0.27334728047385132</c:v>
                </c:pt>
                <c:pt idx="3">
                  <c:v>0.47923290336559371</c:v>
                </c:pt>
                <c:pt idx="4">
                  <c:v>0.25990676913865823</c:v>
                </c:pt>
                <c:pt idx="5">
                  <c:v>0.14280298464263499</c:v>
                </c:pt>
                <c:pt idx="6">
                  <c:v>6.3036089799538744E-2</c:v>
                </c:pt>
                <c:pt idx="7">
                  <c:v>-5.6335852641481561E-2</c:v>
                </c:pt>
                <c:pt idx="8">
                  <c:v>0.38974559329126296</c:v>
                </c:pt>
                <c:pt idx="9">
                  <c:v>0.47116038348478778</c:v>
                </c:pt>
                <c:pt idx="10">
                  <c:v>0.58789762616676178</c:v>
                </c:pt>
                <c:pt idx="11">
                  <c:v>0.55908601640490196</c:v>
                </c:pt>
                <c:pt idx="12">
                  <c:v>0.34843419470608533</c:v>
                </c:pt>
                <c:pt idx="13">
                  <c:v>0.43821830982964977</c:v>
                </c:pt>
                <c:pt idx="14">
                  <c:v>0.32764602403805926</c:v>
                </c:pt>
                <c:pt idx="15">
                  <c:v>0.40367259053987653</c:v>
                </c:pt>
              </c:numCache>
              <c:extLst/>
            </c:numRef>
          </c:val>
          <c:extLst>
            <c:ext xmlns:c16="http://schemas.microsoft.com/office/drawing/2014/chart" uri="{C3380CC4-5D6E-409C-BE32-E72D297353CC}">
              <c16:uniqueId val="{0000000B-A53B-44C6-B1C5-50938BC2CFE6}"/>
            </c:ext>
          </c:extLst>
        </c:ser>
        <c:dLbls>
          <c:showLegendKey val="0"/>
          <c:showVal val="0"/>
          <c:showCatName val="0"/>
          <c:showSerName val="0"/>
          <c:showPercent val="0"/>
          <c:showBubbleSize val="0"/>
        </c:dLbls>
        <c:gapWidth val="30"/>
        <c:overlap val="100"/>
        <c:axId val="992088416"/>
        <c:axId val="992085504"/>
      </c:barChart>
      <c:lineChart>
        <c:grouping val="standard"/>
        <c:varyColors val="0"/>
        <c:ser>
          <c:idx val="12"/>
          <c:order val="12"/>
          <c:tx>
            <c:strRef>
              <c:f>QUARTERLY!$AD$1</c:f>
              <c:strCache>
                <c:ptCount val="1"/>
                <c:pt idx="0">
                  <c:v>Food Inflation (RHS)</c:v>
                </c:pt>
              </c:strCache>
            </c:strRef>
          </c:tx>
          <c:spPr>
            <a:ln w="19050" cap="rnd">
              <a:solidFill>
                <a:schemeClr val="tx1"/>
              </a:solidFill>
              <a:prstDash val="sysDash"/>
              <a:round/>
            </a:ln>
            <a:effectLst/>
          </c:spPr>
          <c:marker>
            <c:symbol val="none"/>
          </c:marker>
          <c:cat>
            <c:strRef>
              <c:f>QUARTERLY!$Q$48:$Q$63</c:f>
              <c:strCache>
                <c:ptCount val="16"/>
                <c:pt idx="0">
                  <c:v>2022 Q3</c:v>
                </c:pt>
                <c:pt idx="1">
                  <c:v>2022 Q4</c:v>
                </c:pt>
                <c:pt idx="2">
                  <c:v>2023 Q1</c:v>
                </c:pt>
                <c:pt idx="3">
                  <c:v>2023 Q2</c:v>
                </c:pt>
                <c:pt idx="4">
                  <c:v>2023 Q3</c:v>
                </c:pt>
                <c:pt idx="5">
                  <c:v>2023 Q4</c:v>
                </c:pt>
                <c:pt idx="6">
                  <c:v>2024 Q1</c:v>
                </c:pt>
                <c:pt idx="7">
                  <c:v>2024 Q2</c:v>
                </c:pt>
                <c:pt idx="8">
                  <c:v>2024 Q3</c:v>
                </c:pt>
                <c:pt idx="9">
                  <c:v>2024 Q4</c:v>
                </c:pt>
                <c:pt idx="10">
                  <c:v>2025 Q1</c:v>
                </c:pt>
                <c:pt idx="11">
                  <c:v>2025 Q2</c:v>
                </c:pt>
                <c:pt idx="12">
                  <c:v>2025 Q3</c:v>
                </c:pt>
                <c:pt idx="13">
                  <c:v>2025 Q4</c:v>
                </c:pt>
                <c:pt idx="14">
                  <c:v>2026 Q1</c:v>
                </c:pt>
                <c:pt idx="15">
                  <c:v>2026 Q2</c:v>
                </c:pt>
              </c:strCache>
              <c:extLst/>
            </c:strRef>
          </c:cat>
          <c:val>
            <c:numRef>
              <c:f>QUARTERLY!$AD$48:$AD$63</c:f>
              <c:numCache>
                <c:formatCode>_-* #,##0.0_-;\-* #,##0.0_-;_-* "-"??_-;_-@_-</c:formatCode>
                <c:ptCount val="16"/>
                <c:pt idx="0">
                  <c:v>11.799999999999999</c:v>
                </c:pt>
                <c:pt idx="1">
                  <c:v>12.066666666666665</c:v>
                </c:pt>
                <c:pt idx="2">
                  <c:v>11.666666666666666</c:v>
                </c:pt>
                <c:pt idx="3">
                  <c:v>11.466666666666667</c:v>
                </c:pt>
                <c:pt idx="4">
                  <c:v>12.666666666666666</c:v>
                </c:pt>
                <c:pt idx="5">
                  <c:v>13.833333333333334</c:v>
                </c:pt>
                <c:pt idx="6">
                  <c:v>14.466666666666667</c:v>
                </c:pt>
                <c:pt idx="7">
                  <c:v>16.233333333333334</c:v>
                </c:pt>
                <c:pt idx="8">
                  <c:v>17.633333333333333</c:v>
                </c:pt>
                <c:pt idx="9">
                  <c:v>18.314748650013488</c:v>
                </c:pt>
                <c:pt idx="10">
                  <c:v>19.538108287412339</c:v>
                </c:pt>
                <c:pt idx="11">
                  <c:v>17.741710173213509</c:v>
                </c:pt>
                <c:pt idx="12">
                  <c:v>14.9</c:v>
                </c:pt>
                <c:pt idx="13">
                  <c:v>13.633333333333333</c:v>
                </c:pt>
                <c:pt idx="14">
                  <c:v>9</c:v>
                </c:pt>
                <c:pt idx="15">
                  <c:v>7</c:v>
                </c:pt>
              </c:numCache>
              <c:extLst/>
            </c:numRef>
          </c:val>
          <c:smooth val="0"/>
          <c:extLst>
            <c:ext xmlns:c16="http://schemas.microsoft.com/office/drawing/2014/chart" uri="{C3380CC4-5D6E-409C-BE32-E72D297353CC}">
              <c16:uniqueId val="{0000000C-A53B-44C6-B1C5-50938BC2CFE6}"/>
            </c:ext>
          </c:extLst>
        </c:ser>
        <c:dLbls>
          <c:showLegendKey val="0"/>
          <c:showVal val="0"/>
          <c:showCatName val="0"/>
          <c:showSerName val="0"/>
          <c:showPercent val="0"/>
          <c:showBubbleSize val="0"/>
        </c:dLbls>
        <c:marker val="1"/>
        <c:smooth val="0"/>
        <c:axId val="2035717424"/>
        <c:axId val="2035706864"/>
      </c:lineChart>
      <c:catAx>
        <c:axId val="992088416"/>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8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ZM"/>
          </a:p>
        </c:txPr>
        <c:crossAx val="992085504"/>
        <c:crosses val="autoZero"/>
        <c:auto val="1"/>
        <c:lblAlgn val="ctr"/>
        <c:lblOffset val="100"/>
        <c:noMultiLvlLbl val="0"/>
      </c:catAx>
      <c:valAx>
        <c:axId val="992085504"/>
        <c:scaling>
          <c:orientation val="minMax"/>
          <c:max val="11"/>
          <c:min val="-1.5"/>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ZM"/>
          </a:p>
        </c:txPr>
        <c:crossAx val="992088416"/>
        <c:crosses val="autoZero"/>
        <c:crossBetween val="between"/>
        <c:majorUnit val="3"/>
      </c:valAx>
      <c:valAx>
        <c:axId val="2035706864"/>
        <c:scaling>
          <c:orientation val="minMax"/>
          <c:max val="22"/>
        </c:scaling>
        <c:delete val="0"/>
        <c:axPos val="r"/>
        <c:numFmt formatCode="_-* #,##0.0_-;\-* #,##0.0_-;_-* &quot;-&quot;??_-;_-@_-"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ZM"/>
          </a:p>
        </c:txPr>
        <c:crossAx val="2035717424"/>
        <c:crosses val="max"/>
        <c:crossBetween val="between"/>
        <c:majorUnit val="4"/>
      </c:valAx>
      <c:catAx>
        <c:axId val="2035717424"/>
        <c:scaling>
          <c:orientation val="minMax"/>
        </c:scaling>
        <c:delete val="1"/>
        <c:axPos val="b"/>
        <c:numFmt formatCode="General" sourceLinked="1"/>
        <c:majorTickMark val="out"/>
        <c:minorTickMark val="none"/>
        <c:tickLblPos val="nextTo"/>
        <c:crossAx val="2035706864"/>
        <c:crosses val="autoZero"/>
        <c:auto val="1"/>
        <c:lblAlgn val="ctr"/>
        <c:lblOffset val="100"/>
        <c:noMultiLvlLbl val="0"/>
      </c:catAx>
      <c:spPr>
        <a:noFill/>
        <a:ln>
          <a:noFill/>
        </a:ln>
        <a:effectLst/>
      </c:spPr>
    </c:plotArea>
    <c:legend>
      <c:legendPos val="b"/>
      <c:layout>
        <c:manualLayout>
          <c:xMode val="edge"/>
          <c:yMode val="edge"/>
          <c:x val="1.7702393214227789E-2"/>
          <c:y val="0.6227115484715372"/>
          <c:w val="0.94351392214151553"/>
          <c:h val="0.365764933926814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ZM"/>
        </a:p>
      </c:txPr>
    </c:legend>
    <c:plotVisOnly val="1"/>
    <c:dispBlanksAs val="gap"/>
    <c:showDLblsOverMax val="0"/>
  </c:chart>
  <c:spPr>
    <a:solidFill>
      <a:schemeClr val="bg1"/>
    </a:solidFill>
    <a:ln w="9525" cap="flat" cmpd="sng" algn="ctr">
      <a:noFill/>
      <a:round/>
    </a:ln>
    <a:effectLst/>
  </c:spPr>
  <c:txPr>
    <a:bodyPr/>
    <a:lstStyle/>
    <a:p>
      <a:pPr>
        <a:defRPr sz="800">
          <a:solidFill>
            <a:schemeClr val="tx1"/>
          </a:solidFill>
          <a:latin typeface="Cambria" panose="02040503050406030204" pitchFamily="18" charset="0"/>
          <a:ea typeface="Cambria" panose="02040503050406030204" pitchFamily="18" charset="0"/>
        </a:defRPr>
      </a:pPr>
      <a:endParaRPr lang="en-ZM"/>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4394329554697043E-2"/>
          <c:y val="1.6849195192221455E-2"/>
          <c:w val="0.91684749459060155"/>
          <c:h val="0.3996206393075038"/>
        </c:manualLayout>
      </c:layout>
      <c:barChart>
        <c:barDir val="col"/>
        <c:grouping val="stacked"/>
        <c:varyColors val="0"/>
        <c:ser>
          <c:idx val="1"/>
          <c:order val="1"/>
          <c:tx>
            <c:strRef>
              <c:f>Sheet1!$C$1</c:f>
              <c:strCache>
                <c:ptCount val="1"/>
                <c:pt idx="0">
                  <c:v> Clothing and Footwear </c:v>
                </c:pt>
              </c:strCache>
            </c:strRef>
          </c:tx>
          <c:spPr>
            <a:solidFill>
              <a:srgbClr val="B87231"/>
            </a:solidFill>
            <a:ln>
              <a:noFill/>
            </a:ln>
            <a:effectLst/>
          </c:spPr>
          <c:invertIfNegative val="0"/>
          <c:cat>
            <c:strRef>
              <c:f>Sheet1!$A$47:$A$63</c:f>
              <c:strCache>
                <c:ptCount val="17"/>
                <c:pt idx="0">
                  <c:v>2022 Q2</c:v>
                </c:pt>
                <c:pt idx="1">
                  <c:v>2022 Q3</c:v>
                </c:pt>
                <c:pt idx="2">
                  <c:v>2022 Q4</c:v>
                </c:pt>
                <c:pt idx="3">
                  <c:v>2023 Q1</c:v>
                </c:pt>
                <c:pt idx="4">
                  <c:v>2023 Q2</c:v>
                </c:pt>
                <c:pt idx="5">
                  <c:v>2023 Q3</c:v>
                </c:pt>
                <c:pt idx="6">
                  <c:v>2023 Q4</c:v>
                </c:pt>
                <c:pt idx="7">
                  <c:v>2024 Q1</c:v>
                </c:pt>
                <c:pt idx="8">
                  <c:v>2024 Q2</c:v>
                </c:pt>
                <c:pt idx="9">
                  <c:v>2024 Q3</c:v>
                </c:pt>
                <c:pt idx="10">
                  <c:v>2024 Q4</c:v>
                </c:pt>
                <c:pt idx="11">
                  <c:v>2025 Q1</c:v>
                </c:pt>
                <c:pt idx="12">
                  <c:v>2025 Q2</c:v>
                </c:pt>
                <c:pt idx="13">
                  <c:v>2025 Q3</c:v>
                </c:pt>
                <c:pt idx="14">
                  <c:v>2025 Q4</c:v>
                </c:pt>
                <c:pt idx="15">
                  <c:v>2026 Q1</c:v>
                </c:pt>
                <c:pt idx="16">
                  <c:v>2026 Q2</c:v>
                </c:pt>
              </c:strCache>
              <c:extLst/>
            </c:strRef>
          </c:cat>
          <c:val>
            <c:numRef>
              <c:f>Sheet1!$C$47:$C$63</c:f>
              <c:numCache>
                <c:formatCode>_(* #,##0.0_);_(* \(#,##0.0\);_(* "-"??_);_(@_)</c:formatCode>
                <c:ptCount val="17"/>
                <c:pt idx="0">
                  <c:v>0.83333333333333337</c:v>
                </c:pt>
                <c:pt idx="1">
                  <c:v>0.73333333333333339</c:v>
                </c:pt>
                <c:pt idx="2">
                  <c:v>0.53333333333333333</c:v>
                </c:pt>
                <c:pt idx="3">
                  <c:v>0.5</c:v>
                </c:pt>
                <c:pt idx="4" formatCode="_(* #,##0.0_);_(* \(#,##0.0\);_(* &quot;-&quot;?_);_(@_)">
                  <c:v>0.5</c:v>
                </c:pt>
                <c:pt idx="5">
                  <c:v>0.6</c:v>
                </c:pt>
                <c:pt idx="6">
                  <c:v>0.7</c:v>
                </c:pt>
                <c:pt idx="7">
                  <c:v>0.7</c:v>
                </c:pt>
                <c:pt idx="8">
                  <c:v>0.6</c:v>
                </c:pt>
                <c:pt idx="9">
                  <c:v>0.6</c:v>
                </c:pt>
                <c:pt idx="10">
                  <c:v>0.6333333333333333</c:v>
                </c:pt>
                <c:pt idx="11">
                  <c:v>0.6</c:v>
                </c:pt>
                <c:pt idx="12">
                  <c:v>0.6</c:v>
                </c:pt>
                <c:pt idx="13">
                  <c:v>0.56666666666666665</c:v>
                </c:pt>
                <c:pt idx="14">
                  <c:v>0.5</c:v>
                </c:pt>
                <c:pt idx="15">
                  <c:v>0.5</c:v>
                </c:pt>
                <c:pt idx="16">
                  <c:v>0.5</c:v>
                </c:pt>
              </c:numCache>
              <c:extLst/>
            </c:numRef>
          </c:val>
          <c:extLst>
            <c:ext xmlns:c16="http://schemas.microsoft.com/office/drawing/2014/chart" uri="{C3380CC4-5D6E-409C-BE32-E72D297353CC}">
              <c16:uniqueId val="{00000000-0044-4A84-A107-3F7278AD09DE}"/>
            </c:ext>
          </c:extLst>
        </c:ser>
        <c:ser>
          <c:idx val="2"/>
          <c:order val="2"/>
          <c:tx>
            <c:strRef>
              <c:f>Sheet1!$D$1</c:f>
              <c:strCache>
                <c:ptCount val="1"/>
                <c:pt idx="0">
                  <c:v> Housing, Water, Electricity, Gas, and Other Fuels </c:v>
                </c:pt>
              </c:strCache>
            </c:strRef>
          </c:tx>
          <c:spPr>
            <a:solidFill>
              <a:srgbClr val="31287C"/>
            </a:solidFill>
            <a:ln>
              <a:noFill/>
            </a:ln>
            <a:effectLst/>
          </c:spPr>
          <c:invertIfNegative val="0"/>
          <c:cat>
            <c:strRef>
              <c:f>Sheet1!$A$47:$A$63</c:f>
              <c:strCache>
                <c:ptCount val="17"/>
                <c:pt idx="0">
                  <c:v>2022 Q2</c:v>
                </c:pt>
                <c:pt idx="1">
                  <c:v>2022 Q3</c:v>
                </c:pt>
                <c:pt idx="2">
                  <c:v>2022 Q4</c:v>
                </c:pt>
                <c:pt idx="3">
                  <c:v>2023 Q1</c:v>
                </c:pt>
                <c:pt idx="4">
                  <c:v>2023 Q2</c:v>
                </c:pt>
                <c:pt idx="5">
                  <c:v>2023 Q3</c:v>
                </c:pt>
                <c:pt idx="6">
                  <c:v>2023 Q4</c:v>
                </c:pt>
                <c:pt idx="7">
                  <c:v>2024 Q1</c:v>
                </c:pt>
                <c:pt idx="8">
                  <c:v>2024 Q2</c:v>
                </c:pt>
                <c:pt idx="9">
                  <c:v>2024 Q3</c:v>
                </c:pt>
                <c:pt idx="10">
                  <c:v>2024 Q4</c:v>
                </c:pt>
                <c:pt idx="11">
                  <c:v>2025 Q1</c:v>
                </c:pt>
                <c:pt idx="12">
                  <c:v>2025 Q2</c:v>
                </c:pt>
                <c:pt idx="13">
                  <c:v>2025 Q3</c:v>
                </c:pt>
                <c:pt idx="14">
                  <c:v>2025 Q4</c:v>
                </c:pt>
                <c:pt idx="15">
                  <c:v>2026 Q1</c:v>
                </c:pt>
                <c:pt idx="16">
                  <c:v>2026 Q2</c:v>
                </c:pt>
              </c:strCache>
              <c:extLst/>
            </c:strRef>
          </c:cat>
          <c:val>
            <c:numRef>
              <c:f>Sheet1!$D$47:$D$63</c:f>
              <c:numCache>
                <c:formatCode>_(* #,##0.0_);_(* \(#,##0.0\);_(* "-"??_);_(@_)</c:formatCode>
                <c:ptCount val="17"/>
                <c:pt idx="0">
                  <c:v>0.73333333333333339</c:v>
                </c:pt>
                <c:pt idx="1">
                  <c:v>0.69999999999999984</c:v>
                </c:pt>
                <c:pt idx="2">
                  <c:v>0.73333333333333339</c:v>
                </c:pt>
                <c:pt idx="3">
                  <c:v>0.8666666666666667</c:v>
                </c:pt>
                <c:pt idx="4" formatCode="_(* #,##0.0_);_(* \(#,##0.0\);_(* &quot;-&quot;?_);_(@_)">
                  <c:v>0.96666666666666667</c:v>
                </c:pt>
                <c:pt idx="5">
                  <c:v>1</c:v>
                </c:pt>
                <c:pt idx="6">
                  <c:v>1</c:v>
                </c:pt>
                <c:pt idx="7">
                  <c:v>0.9</c:v>
                </c:pt>
                <c:pt idx="8">
                  <c:v>1.0666666666666667</c:v>
                </c:pt>
                <c:pt idx="9">
                  <c:v>1.2</c:v>
                </c:pt>
                <c:pt idx="10">
                  <c:v>2.0666666666666664</c:v>
                </c:pt>
                <c:pt idx="11">
                  <c:v>2.4333333333333331</c:v>
                </c:pt>
                <c:pt idx="12">
                  <c:v>2.2999999999999998</c:v>
                </c:pt>
                <c:pt idx="13">
                  <c:v>1.9000000000000001</c:v>
                </c:pt>
                <c:pt idx="14">
                  <c:v>1.3333333333333333</c:v>
                </c:pt>
                <c:pt idx="15">
                  <c:v>0.93333333333333324</c:v>
                </c:pt>
                <c:pt idx="16">
                  <c:v>0.8666666666666667</c:v>
                </c:pt>
              </c:numCache>
              <c:extLst/>
            </c:numRef>
          </c:val>
          <c:extLst>
            <c:ext xmlns:c16="http://schemas.microsoft.com/office/drawing/2014/chart" uri="{C3380CC4-5D6E-409C-BE32-E72D297353CC}">
              <c16:uniqueId val="{00000001-0044-4A84-A107-3F7278AD09DE}"/>
            </c:ext>
          </c:extLst>
        </c:ser>
        <c:ser>
          <c:idx val="3"/>
          <c:order val="3"/>
          <c:tx>
            <c:strRef>
              <c:f>Sheet1!$E$1</c:f>
              <c:strCache>
                <c:ptCount val="1"/>
                <c:pt idx="0">
                  <c:v> Furnishing, Household Equip., Routine Household Maintenance </c:v>
                </c:pt>
              </c:strCache>
            </c:strRef>
          </c:tx>
          <c:spPr>
            <a:solidFill>
              <a:srgbClr val="FFFF00"/>
            </a:solidFill>
            <a:ln>
              <a:noFill/>
            </a:ln>
            <a:effectLst/>
          </c:spPr>
          <c:invertIfNegative val="0"/>
          <c:cat>
            <c:strRef>
              <c:f>Sheet1!$A$47:$A$63</c:f>
              <c:strCache>
                <c:ptCount val="17"/>
                <c:pt idx="0">
                  <c:v>2022 Q2</c:v>
                </c:pt>
                <c:pt idx="1">
                  <c:v>2022 Q3</c:v>
                </c:pt>
                <c:pt idx="2">
                  <c:v>2022 Q4</c:v>
                </c:pt>
                <c:pt idx="3">
                  <c:v>2023 Q1</c:v>
                </c:pt>
                <c:pt idx="4">
                  <c:v>2023 Q2</c:v>
                </c:pt>
                <c:pt idx="5">
                  <c:v>2023 Q3</c:v>
                </c:pt>
                <c:pt idx="6">
                  <c:v>2023 Q4</c:v>
                </c:pt>
                <c:pt idx="7">
                  <c:v>2024 Q1</c:v>
                </c:pt>
                <c:pt idx="8">
                  <c:v>2024 Q2</c:v>
                </c:pt>
                <c:pt idx="9">
                  <c:v>2024 Q3</c:v>
                </c:pt>
                <c:pt idx="10">
                  <c:v>2024 Q4</c:v>
                </c:pt>
                <c:pt idx="11">
                  <c:v>2025 Q1</c:v>
                </c:pt>
                <c:pt idx="12">
                  <c:v>2025 Q2</c:v>
                </c:pt>
                <c:pt idx="13">
                  <c:v>2025 Q3</c:v>
                </c:pt>
                <c:pt idx="14">
                  <c:v>2025 Q4</c:v>
                </c:pt>
                <c:pt idx="15">
                  <c:v>2026 Q1</c:v>
                </c:pt>
                <c:pt idx="16">
                  <c:v>2026 Q2</c:v>
                </c:pt>
              </c:strCache>
              <c:extLst/>
            </c:strRef>
          </c:cat>
          <c:val>
            <c:numRef>
              <c:f>Sheet1!$E$47:$E$63</c:f>
              <c:numCache>
                <c:formatCode>_(* #,##0.0_);_(* \(#,##0.0\);_(* "-"??_);_(@_)</c:formatCode>
                <c:ptCount val="17"/>
                <c:pt idx="0">
                  <c:v>0.56666666666666665</c:v>
                </c:pt>
                <c:pt idx="1">
                  <c:v>0.43333333333333335</c:v>
                </c:pt>
                <c:pt idx="2">
                  <c:v>0.3666666666666667</c:v>
                </c:pt>
                <c:pt idx="3">
                  <c:v>0.33333333333333331</c:v>
                </c:pt>
                <c:pt idx="4" formatCode="_(* #,##0.0_);_(* \(#,##0.0\);_(* &quot;-&quot;?_);_(@_)">
                  <c:v>0.40000000000000008</c:v>
                </c:pt>
                <c:pt idx="5">
                  <c:v>0.5</c:v>
                </c:pt>
                <c:pt idx="6">
                  <c:v>0.6</c:v>
                </c:pt>
                <c:pt idx="7">
                  <c:v>0.8</c:v>
                </c:pt>
                <c:pt idx="8">
                  <c:v>0.76666666666666661</c:v>
                </c:pt>
                <c:pt idx="9">
                  <c:v>0.80000000000000016</c:v>
                </c:pt>
                <c:pt idx="10">
                  <c:v>0.80000000000000016</c:v>
                </c:pt>
                <c:pt idx="11">
                  <c:v>0.6333333333333333</c:v>
                </c:pt>
                <c:pt idx="12">
                  <c:v>0.56666666666666665</c:v>
                </c:pt>
                <c:pt idx="13">
                  <c:v>0.46666666666666662</c:v>
                </c:pt>
                <c:pt idx="14">
                  <c:v>0.40000000000000008</c:v>
                </c:pt>
                <c:pt idx="15">
                  <c:v>0.40000000000000008</c:v>
                </c:pt>
                <c:pt idx="16">
                  <c:v>0.40000000000000008</c:v>
                </c:pt>
              </c:numCache>
              <c:extLst/>
            </c:numRef>
          </c:val>
          <c:extLst>
            <c:ext xmlns:c16="http://schemas.microsoft.com/office/drawing/2014/chart" uri="{C3380CC4-5D6E-409C-BE32-E72D297353CC}">
              <c16:uniqueId val="{00000002-0044-4A84-A107-3F7278AD09DE}"/>
            </c:ext>
          </c:extLst>
        </c:ser>
        <c:ser>
          <c:idx val="5"/>
          <c:order val="5"/>
          <c:tx>
            <c:strRef>
              <c:f>Sheet1!$G$1</c:f>
              <c:strCache>
                <c:ptCount val="1"/>
                <c:pt idx="0">
                  <c:v> Transport </c:v>
                </c:pt>
              </c:strCache>
            </c:strRef>
          </c:tx>
          <c:spPr>
            <a:solidFill>
              <a:srgbClr val="802027"/>
            </a:solidFill>
            <a:ln>
              <a:noFill/>
            </a:ln>
            <a:effectLst/>
          </c:spPr>
          <c:invertIfNegative val="0"/>
          <c:cat>
            <c:strRef>
              <c:f>Sheet1!$A$47:$A$63</c:f>
              <c:strCache>
                <c:ptCount val="17"/>
                <c:pt idx="0">
                  <c:v>2022 Q2</c:v>
                </c:pt>
                <c:pt idx="1">
                  <c:v>2022 Q3</c:v>
                </c:pt>
                <c:pt idx="2">
                  <c:v>2022 Q4</c:v>
                </c:pt>
                <c:pt idx="3">
                  <c:v>2023 Q1</c:v>
                </c:pt>
                <c:pt idx="4">
                  <c:v>2023 Q2</c:v>
                </c:pt>
                <c:pt idx="5">
                  <c:v>2023 Q3</c:v>
                </c:pt>
                <c:pt idx="6">
                  <c:v>2023 Q4</c:v>
                </c:pt>
                <c:pt idx="7">
                  <c:v>2024 Q1</c:v>
                </c:pt>
                <c:pt idx="8">
                  <c:v>2024 Q2</c:v>
                </c:pt>
                <c:pt idx="9">
                  <c:v>2024 Q3</c:v>
                </c:pt>
                <c:pt idx="10">
                  <c:v>2024 Q4</c:v>
                </c:pt>
                <c:pt idx="11">
                  <c:v>2025 Q1</c:v>
                </c:pt>
                <c:pt idx="12">
                  <c:v>2025 Q2</c:v>
                </c:pt>
                <c:pt idx="13">
                  <c:v>2025 Q3</c:v>
                </c:pt>
                <c:pt idx="14">
                  <c:v>2025 Q4</c:v>
                </c:pt>
                <c:pt idx="15">
                  <c:v>2026 Q1</c:v>
                </c:pt>
                <c:pt idx="16">
                  <c:v>2026 Q2</c:v>
                </c:pt>
              </c:strCache>
              <c:extLst/>
            </c:strRef>
          </c:cat>
          <c:val>
            <c:numRef>
              <c:f>Sheet1!$G$47:$G$63</c:f>
              <c:numCache>
                <c:formatCode>_(* #,##0.0_);_(* \(#,##0.0\);_(* "-"??_);_(@_)</c:formatCode>
                <c:ptCount val="17"/>
                <c:pt idx="0">
                  <c:v>0.3666666666666667</c:v>
                </c:pt>
                <c:pt idx="1">
                  <c:v>0.6333333333333333</c:v>
                </c:pt>
                <c:pt idx="2">
                  <c:v>0.6333333333333333</c:v>
                </c:pt>
                <c:pt idx="3">
                  <c:v>0.56666666666666676</c:v>
                </c:pt>
                <c:pt idx="4" formatCode="_(* #,##0.0_);_(* \(#,##0.0\);_(* &quot;-&quot;?_);_(@_)">
                  <c:v>0.8666666666666667</c:v>
                </c:pt>
                <c:pt idx="5">
                  <c:v>1.6</c:v>
                </c:pt>
                <c:pt idx="6">
                  <c:v>2</c:v>
                </c:pt>
                <c:pt idx="7">
                  <c:v>1.9666666666666668</c:v>
                </c:pt>
                <c:pt idx="8">
                  <c:v>1.8</c:v>
                </c:pt>
                <c:pt idx="9">
                  <c:v>1.8333333333333333</c:v>
                </c:pt>
                <c:pt idx="10">
                  <c:v>1.3</c:v>
                </c:pt>
                <c:pt idx="11">
                  <c:v>0.8666666666666667</c:v>
                </c:pt>
                <c:pt idx="12">
                  <c:v>0.56666666666666676</c:v>
                </c:pt>
                <c:pt idx="13">
                  <c:v>3.3333333333333333E-2</c:v>
                </c:pt>
                <c:pt idx="14">
                  <c:v>0.23333333333333331</c:v>
                </c:pt>
                <c:pt idx="15">
                  <c:v>6.6666666666666666E-2</c:v>
                </c:pt>
                <c:pt idx="16">
                  <c:v>3.3333333333333333E-2</c:v>
                </c:pt>
              </c:numCache>
              <c:extLst/>
            </c:numRef>
          </c:val>
          <c:extLst>
            <c:ext xmlns:c16="http://schemas.microsoft.com/office/drawing/2014/chart" uri="{C3380CC4-5D6E-409C-BE32-E72D297353CC}">
              <c16:uniqueId val="{00000003-0044-4A84-A107-3F7278AD09DE}"/>
            </c:ext>
          </c:extLst>
        </c:ser>
        <c:ser>
          <c:idx val="10"/>
          <c:order val="10"/>
          <c:tx>
            <c:strRef>
              <c:f>Sheet1!$L$1</c:f>
              <c:strCache>
                <c:ptCount val="1"/>
                <c:pt idx="0">
                  <c:v> Miscellaneous Goods and Services </c:v>
                </c:pt>
              </c:strCache>
            </c:strRef>
          </c:tx>
          <c:spPr>
            <a:solidFill>
              <a:srgbClr val="E30613"/>
            </a:solidFill>
            <a:ln>
              <a:noFill/>
            </a:ln>
            <a:effectLst/>
          </c:spPr>
          <c:invertIfNegative val="0"/>
          <c:cat>
            <c:strRef>
              <c:f>Sheet1!$A$47:$A$63</c:f>
              <c:strCache>
                <c:ptCount val="17"/>
                <c:pt idx="0">
                  <c:v>2022 Q2</c:v>
                </c:pt>
                <c:pt idx="1">
                  <c:v>2022 Q3</c:v>
                </c:pt>
                <c:pt idx="2">
                  <c:v>2022 Q4</c:v>
                </c:pt>
                <c:pt idx="3">
                  <c:v>2023 Q1</c:v>
                </c:pt>
                <c:pt idx="4">
                  <c:v>2023 Q2</c:v>
                </c:pt>
                <c:pt idx="5">
                  <c:v>2023 Q3</c:v>
                </c:pt>
                <c:pt idx="6">
                  <c:v>2023 Q4</c:v>
                </c:pt>
                <c:pt idx="7">
                  <c:v>2024 Q1</c:v>
                </c:pt>
                <c:pt idx="8">
                  <c:v>2024 Q2</c:v>
                </c:pt>
                <c:pt idx="9">
                  <c:v>2024 Q3</c:v>
                </c:pt>
                <c:pt idx="10">
                  <c:v>2024 Q4</c:v>
                </c:pt>
                <c:pt idx="11">
                  <c:v>2025 Q1</c:v>
                </c:pt>
                <c:pt idx="12">
                  <c:v>2025 Q2</c:v>
                </c:pt>
                <c:pt idx="13">
                  <c:v>2025 Q3</c:v>
                </c:pt>
                <c:pt idx="14">
                  <c:v>2025 Q4</c:v>
                </c:pt>
                <c:pt idx="15">
                  <c:v>2026 Q1</c:v>
                </c:pt>
                <c:pt idx="16">
                  <c:v>2026 Q2</c:v>
                </c:pt>
              </c:strCache>
              <c:extLst/>
            </c:strRef>
          </c:cat>
          <c:val>
            <c:numRef>
              <c:f>Sheet1!$L$47:$L$63</c:f>
              <c:numCache>
                <c:formatCode>_(* #,##0.0_);_(* \(#,##0.0\);_(* "-"??_);_(@_)</c:formatCode>
                <c:ptCount val="17"/>
                <c:pt idx="0">
                  <c:v>0.3666666666666667</c:v>
                </c:pt>
                <c:pt idx="1">
                  <c:v>0.3</c:v>
                </c:pt>
                <c:pt idx="2">
                  <c:v>0.3</c:v>
                </c:pt>
                <c:pt idx="3">
                  <c:v>0.33333333333333331</c:v>
                </c:pt>
                <c:pt idx="4" formatCode="_(* #,##0.0_);_(* \(#,##0.0\);_(* &quot;-&quot;?_);_(@_)">
                  <c:v>0.33333333333333331</c:v>
                </c:pt>
                <c:pt idx="5">
                  <c:v>0.4</c:v>
                </c:pt>
                <c:pt idx="6">
                  <c:v>0.3</c:v>
                </c:pt>
                <c:pt idx="7">
                  <c:v>0.40000000000000008</c:v>
                </c:pt>
                <c:pt idx="8">
                  <c:v>0.40000000000000008</c:v>
                </c:pt>
                <c:pt idx="9">
                  <c:v>0.40000000000000008</c:v>
                </c:pt>
                <c:pt idx="10">
                  <c:v>0.40000000000000008</c:v>
                </c:pt>
                <c:pt idx="11">
                  <c:v>0.33333333333333331</c:v>
                </c:pt>
                <c:pt idx="12">
                  <c:v>0.40000000000000008</c:v>
                </c:pt>
                <c:pt idx="13">
                  <c:v>0.33333333333333331</c:v>
                </c:pt>
                <c:pt idx="14">
                  <c:v>0.40000000000000008</c:v>
                </c:pt>
                <c:pt idx="15">
                  <c:v>0.33333333333333331</c:v>
                </c:pt>
                <c:pt idx="16">
                  <c:v>0.3</c:v>
                </c:pt>
              </c:numCache>
              <c:extLst/>
            </c:numRef>
          </c:val>
          <c:extLst>
            <c:ext xmlns:c16="http://schemas.microsoft.com/office/drawing/2014/chart" uri="{C3380CC4-5D6E-409C-BE32-E72D297353CC}">
              <c16:uniqueId val="{00000004-0044-4A84-A107-3F7278AD09DE}"/>
            </c:ext>
          </c:extLst>
        </c:ser>
        <c:ser>
          <c:idx val="11"/>
          <c:order val="11"/>
          <c:tx>
            <c:strRef>
              <c:f>Sheet1!$M$1</c:f>
              <c:strCache>
                <c:ptCount val="1"/>
                <c:pt idx="0">
                  <c:v> Alcohol, Recreation and Accomodation </c:v>
                </c:pt>
              </c:strCache>
            </c:strRef>
          </c:tx>
          <c:spPr>
            <a:solidFill>
              <a:srgbClr val="A2B92E"/>
            </a:solidFill>
            <a:ln>
              <a:noFill/>
            </a:ln>
            <a:effectLst/>
          </c:spPr>
          <c:invertIfNegative val="0"/>
          <c:cat>
            <c:strRef>
              <c:f>Sheet1!$A$47:$A$63</c:f>
              <c:strCache>
                <c:ptCount val="17"/>
                <c:pt idx="0">
                  <c:v>2022 Q2</c:v>
                </c:pt>
                <c:pt idx="1">
                  <c:v>2022 Q3</c:v>
                </c:pt>
                <c:pt idx="2">
                  <c:v>2022 Q4</c:v>
                </c:pt>
                <c:pt idx="3">
                  <c:v>2023 Q1</c:v>
                </c:pt>
                <c:pt idx="4">
                  <c:v>2023 Q2</c:v>
                </c:pt>
                <c:pt idx="5">
                  <c:v>2023 Q3</c:v>
                </c:pt>
                <c:pt idx="6">
                  <c:v>2023 Q4</c:v>
                </c:pt>
                <c:pt idx="7">
                  <c:v>2024 Q1</c:v>
                </c:pt>
                <c:pt idx="8">
                  <c:v>2024 Q2</c:v>
                </c:pt>
                <c:pt idx="9">
                  <c:v>2024 Q3</c:v>
                </c:pt>
                <c:pt idx="10">
                  <c:v>2024 Q4</c:v>
                </c:pt>
                <c:pt idx="11">
                  <c:v>2025 Q1</c:v>
                </c:pt>
                <c:pt idx="12">
                  <c:v>2025 Q2</c:v>
                </c:pt>
                <c:pt idx="13">
                  <c:v>2025 Q3</c:v>
                </c:pt>
                <c:pt idx="14">
                  <c:v>2025 Q4</c:v>
                </c:pt>
                <c:pt idx="15">
                  <c:v>2026 Q1</c:v>
                </c:pt>
                <c:pt idx="16">
                  <c:v>2026 Q2</c:v>
                </c:pt>
              </c:strCache>
              <c:extLst/>
            </c:strRef>
          </c:cat>
          <c:val>
            <c:numRef>
              <c:f>Sheet1!$M$47:$M$63</c:f>
              <c:numCache>
                <c:formatCode>_(* #,##0.0_);_(* \(#,##0.0\);_(* "-"??_);_(@_)</c:formatCode>
                <c:ptCount val="17"/>
                <c:pt idx="0">
                  <c:v>0.30000000000000004</c:v>
                </c:pt>
                <c:pt idx="1">
                  <c:v>0.23333333333333334</c:v>
                </c:pt>
                <c:pt idx="2">
                  <c:v>0.20000000000000004</c:v>
                </c:pt>
                <c:pt idx="3">
                  <c:v>0.16666666666666669</c:v>
                </c:pt>
                <c:pt idx="4">
                  <c:v>0.20000000000000004</c:v>
                </c:pt>
                <c:pt idx="5">
                  <c:v>0.2</c:v>
                </c:pt>
                <c:pt idx="6">
                  <c:v>0.30000000000000004</c:v>
                </c:pt>
                <c:pt idx="7">
                  <c:v>0.30000000000000004</c:v>
                </c:pt>
                <c:pt idx="8">
                  <c:v>0.23333333333333334</c:v>
                </c:pt>
                <c:pt idx="9">
                  <c:v>0.26666666666666666</c:v>
                </c:pt>
                <c:pt idx="10">
                  <c:v>0.20000000000000004</c:v>
                </c:pt>
                <c:pt idx="11">
                  <c:v>0.20000000000000004</c:v>
                </c:pt>
                <c:pt idx="12">
                  <c:v>0.20000000000000004</c:v>
                </c:pt>
                <c:pt idx="13">
                  <c:v>0.20000000000000004</c:v>
                </c:pt>
                <c:pt idx="14">
                  <c:v>0.20000000000000004</c:v>
                </c:pt>
                <c:pt idx="15">
                  <c:v>0.20000000000000004</c:v>
                </c:pt>
                <c:pt idx="16">
                  <c:v>0.20000000000000004</c:v>
                </c:pt>
              </c:numCache>
              <c:extLst/>
            </c:numRef>
          </c:val>
          <c:extLst>
            <c:ext xmlns:c16="http://schemas.microsoft.com/office/drawing/2014/chart" uri="{C3380CC4-5D6E-409C-BE32-E72D297353CC}">
              <c16:uniqueId val="{00000005-0044-4A84-A107-3F7278AD09DE}"/>
            </c:ext>
          </c:extLst>
        </c:ser>
        <c:ser>
          <c:idx val="12"/>
          <c:order val="12"/>
          <c:tx>
            <c:strRef>
              <c:f>Sheet1!$N$1</c:f>
              <c:strCache>
                <c:ptCount val="1"/>
                <c:pt idx="0">
                  <c:v> Health, Education and Communication </c:v>
                </c:pt>
              </c:strCache>
            </c:strRef>
          </c:tx>
          <c:spPr>
            <a:solidFill>
              <a:srgbClr val="0F2D1C"/>
            </a:solidFill>
            <a:ln>
              <a:noFill/>
            </a:ln>
            <a:effectLst/>
          </c:spPr>
          <c:invertIfNegative val="0"/>
          <c:cat>
            <c:strRef>
              <c:f>Sheet1!$A$47:$A$63</c:f>
              <c:strCache>
                <c:ptCount val="17"/>
                <c:pt idx="0">
                  <c:v>2022 Q2</c:v>
                </c:pt>
                <c:pt idx="1">
                  <c:v>2022 Q3</c:v>
                </c:pt>
                <c:pt idx="2">
                  <c:v>2022 Q4</c:v>
                </c:pt>
                <c:pt idx="3">
                  <c:v>2023 Q1</c:v>
                </c:pt>
                <c:pt idx="4">
                  <c:v>2023 Q2</c:v>
                </c:pt>
                <c:pt idx="5">
                  <c:v>2023 Q3</c:v>
                </c:pt>
                <c:pt idx="6">
                  <c:v>2023 Q4</c:v>
                </c:pt>
                <c:pt idx="7">
                  <c:v>2024 Q1</c:v>
                </c:pt>
                <c:pt idx="8">
                  <c:v>2024 Q2</c:v>
                </c:pt>
                <c:pt idx="9">
                  <c:v>2024 Q3</c:v>
                </c:pt>
                <c:pt idx="10">
                  <c:v>2024 Q4</c:v>
                </c:pt>
                <c:pt idx="11">
                  <c:v>2025 Q1</c:v>
                </c:pt>
                <c:pt idx="12">
                  <c:v>2025 Q2</c:v>
                </c:pt>
                <c:pt idx="13">
                  <c:v>2025 Q3</c:v>
                </c:pt>
                <c:pt idx="14">
                  <c:v>2025 Q4</c:v>
                </c:pt>
                <c:pt idx="15">
                  <c:v>2026 Q1</c:v>
                </c:pt>
                <c:pt idx="16">
                  <c:v>2026 Q2</c:v>
                </c:pt>
              </c:strCache>
              <c:extLst/>
            </c:strRef>
          </c:cat>
          <c:val>
            <c:numRef>
              <c:f>Sheet1!$N$47:$N$63</c:f>
              <c:numCache>
                <c:formatCode>_(* #,##0.0_);_(* \(#,##0.0\);_(* "-"??_);_(@_)</c:formatCode>
                <c:ptCount val="17"/>
                <c:pt idx="0">
                  <c:v>0</c:v>
                </c:pt>
                <c:pt idx="1">
                  <c:v>0</c:v>
                </c:pt>
                <c:pt idx="2">
                  <c:v>3.3333333333333333E-2</c:v>
                </c:pt>
                <c:pt idx="3">
                  <c:v>0.13333333333333336</c:v>
                </c:pt>
                <c:pt idx="4">
                  <c:v>0.13333333333333336</c:v>
                </c:pt>
                <c:pt idx="5">
                  <c:v>0.2</c:v>
                </c:pt>
                <c:pt idx="6">
                  <c:v>0.2</c:v>
                </c:pt>
                <c:pt idx="7">
                  <c:v>0.20000000000000004</c:v>
                </c:pt>
                <c:pt idx="8">
                  <c:v>0.20000000000000004</c:v>
                </c:pt>
                <c:pt idx="9">
                  <c:v>0.20000000000000004</c:v>
                </c:pt>
                <c:pt idx="10">
                  <c:v>0.20000000000000004</c:v>
                </c:pt>
                <c:pt idx="11">
                  <c:v>0.20000000000000004</c:v>
                </c:pt>
                <c:pt idx="12">
                  <c:v>0.23333333333333331</c:v>
                </c:pt>
                <c:pt idx="13">
                  <c:v>0.20000000000000004</c:v>
                </c:pt>
                <c:pt idx="14">
                  <c:v>0.20000000000000004</c:v>
                </c:pt>
                <c:pt idx="15">
                  <c:v>0.16666666666666666</c:v>
                </c:pt>
                <c:pt idx="16">
                  <c:v>0.16666666666666666</c:v>
                </c:pt>
              </c:numCache>
              <c:extLst/>
            </c:numRef>
          </c:val>
          <c:extLst>
            <c:ext xmlns:c16="http://schemas.microsoft.com/office/drawing/2014/chart" uri="{C3380CC4-5D6E-409C-BE32-E72D297353CC}">
              <c16:uniqueId val="{00000006-0044-4A84-A107-3F7278AD09DE}"/>
            </c:ext>
          </c:extLst>
        </c:ser>
        <c:dLbls>
          <c:showLegendKey val="0"/>
          <c:showVal val="0"/>
          <c:showCatName val="0"/>
          <c:showSerName val="0"/>
          <c:showPercent val="0"/>
          <c:showBubbleSize val="0"/>
        </c:dLbls>
        <c:gapWidth val="25"/>
        <c:overlap val="100"/>
        <c:axId val="288742415"/>
        <c:axId val="288741167"/>
      </c:barChart>
      <c:lineChart>
        <c:grouping val="standard"/>
        <c:varyColors val="0"/>
        <c:ser>
          <c:idx val="13"/>
          <c:order val="13"/>
          <c:tx>
            <c:strRef>
              <c:f>Sheet1!$O$1</c:f>
              <c:strCache>
                <c:ptCount val="1"/>
                <c:pt idx="0">
                  <c:v> Non-Food Inflation (RHS) </c:v>
                </c:pt>
              </c:strCache>
            </c:strRef>
          </c:tx>
          <c:spPr>
            <a:ln w="19050" cap="rnd">
              <a:solidFill>
                <a:srgbClr val="1D1D1B"/>
              </a:solidFill>
              <a:prstDash val="sysDash"/>
              <a:round/>
            </a:ln>
            <a:effectLst/>
          </c:spPr>
          <c:marker>
            <c:symbol val="none"/>
          </c:marker>
          <c:cat>
            <c:strRef>
              <c:f>Sheet1!$A$47:$A$63</c:f>
              <c:strCache>
                <c:ptCount val="17"/>
                <c:pt idx="0">
                  <c:v>2022 Q2</c:v>
                </c:pt>
                <c:pt idx="1">
                  <c:v>2022 Q3</c:v>
                </c:pt>
                <c:pt idx="2">
                  <c:v>2022 Q4</c:v>
                </c:pt>
                <c:pt idx="3">
                  <c:v>2023 Q1</c:v>
                </c:pt>
                <c:pt idx="4">
                  <c:v>2023 Q2</c:v>
                </c:pt>
                <c:pt idx="5">
                  <c:v>2023 Q3</c:v>
                </c:pt>
                <c:pt idx="6">
                  <c:v>2023 Q4</c:v>
                </c:pt>
                <c:pt idx="7">
                  <c:v>2024 Q1</c:v>
                </c:pt>
                <c:pt idx="8">
                  <c:v>2024 Q2</c:v>
                </c:pt>
                <c:pt idx="9">
                  <c:v>2024 Q3</c:v>
                </c:pt>
                <c:pt idx="10">
                  <c:v>2024 Q4</c:v>
                </c:pt>
                <c:pt idx="11">
                  <c:v>2025 Q1</c:v>
                </c:pt>
                <c:pt idx="12">
                  <c:v>2025 Q2</c:v>
                </c:pt>
                <c:pt idx="13">
                  <c:v>2025 Q3</c:v>
                </c:pt>
                <c:pt idx="14">
                  <c:v>2025 Q4</c:v>
                </c:pt>
                <c:pt idx="15">
                  <c:v>2026 Q1</c:v>
                </c:pt>
                <c:pt idx="16">
                  <c:v>2026 Q2</c:v>
                </c:pt>
              </c:strCache>
              <c:extLst/>
            </c:strRef>
          </c:cat>
          <c:val>
            <c:numRef>
              <c:f>Sheet1!$O$47:$O$63</c:f>
              <c:numCache>
                <c:formatCode>_(* #,##0.0_);_(* \(#,##0.0\);_(* "-"??_);_(@_)</c:formatCode>
                <c:ptCount val="17"/>
                <c:pt idx="0">
                  <c:v>7.5264755499831137</c:v>
                </c:pt>
                <c:pt idx="1">
                  <c:v>7.3999999999999995</c:v>
                </c:pt>
                <c:pt idx="2">
                  <c:v>6.833333333333333</c:v>
                </c:pt>
                <c:pt idx="3">
                  <c:v>6.8666666666666671</c:v>
                </c:pt>
                <c:pt idx="4" formatCode="_(* #,##0.0_);_(* \(#,##0.0\);_(* &quot;-&quot;?_);_(@_)">
                  <c:v>7.8999999999999995</c:v>
                </c:pt>
                <c:pt idx="5">
                  <c:v>8.7999999999999989</c:v>
                </c:pt>
                <c:pt idx="6">
                  <c:v>11.566666666666668</c:v>
                </c:pt>
                <c:pt idx="7">
                  <c:v>12.1</c:v>
                </c:pt>
                <c:pt idx="8">
                  <c:v>12.299999999999999</c:v>
                </c:pt>
                <c:pt idx="9">
                  <c:v>12.5</c:v>
                </c:pt>
                <c:pt idx="10">
                  <c:v>13.5</c:v>
                </c:pt>
                <c:pt idx="11">
                  <c:v>12.7</c:v>
                </c:pt>
                <c:pt idx="12">
                  <c:v>11.799801877470331</c:v>
                </c:pt>
                <c:pt idx="13">
                  <c:v>9.3000000000000007</c:v>
                </c:pt>
                <c:pt idx="14">
                  <c:v>8</c:v>
                </c:pt>
                <c:pt idx="15">
                  <c:v>6.6</c:v>
                </c:pt>
                <c:pt idx="16">
                  <c:v>6</c:v>
                </c:pt>
              </c:numCache>
              <c:extLst/>
            </c:numRef>
          </c:val>
          <c:smooth val="0"/>
          <c:extLst>
            <c:ext xmlns:c16="http://schemas.microsoft.com/office/drawing/2014/chart" uri="{C3380CC4-5D6E-409C-BE32-E72D297353CC}">
              <c16:uniqueId val="{00000007-0044-4A84-A107-3F7278AD09DE}"/>
            </c:ext>
          </c:extLst>
        </c:ser>
        <c:dLbls>
          <c:showLegendKey val="0"/>
          <c:showVal val="0"/>
          <c:showCatName val="0"/>
          <c:showSerName val="0"/>
          <c:showPercent val="0"/>
          <c:showBubbleSize val="0"/>
        </c:dLbls>
        <c:marker val="1"/>
        <c:smooth val="0"/>
        <c:axId val="1846786336"/>
        <c:axId val="1846779616"/>
        <c:extLst>
          <c:ext xmlns:c15="http://schemas.microsoft.com/office/drawing/2012/chart" uri="{02D57815-91ED-43cb-92C2-25804820EDAC}">
            <c15:filteredLineSeries>
              <c15:ser>
                <c:idx val="0"/>
                <c:order val="0"/>
                <c:tx>
                  <c:strRef>
                    <c:extLst>
                      <c:ext uri="{02D57815-91ED-43cb-92C2-25804820EDAC}">
                        <c15:formulaRef>
                          <c15:sqref>Sheet1!$B$1</c15:sqref>
                        </c15:formulaRef>
                      </c:ext>
                    </c:extLst>
                    <c:strCache>
                      <c:ptCount val="1"/>
                      <c:pt idx="0">
                        <c:v> Alcoholic and Tobacco </c:v>
                      </c:pt>
                    </c:strCache>
                  </c:strRef>
                </c:tx>
                <c:spPr>
                  <a:ln w="28575" cap="rnd">
                    <a:solidFill>
                      <a:schemeClr val="accent1"/>
                    </a:solidFill>
                    <a:round/>
                  </a:ln>
                  <a:effectLst/>
                </c:spPr>
                <c:marker>
                  <c:symbol val="none"/>
                </c:marker>
                <c:cat>
                  <c:strRef>
                    <c:extLst>
                      <c:ext uri="{02D57815-91ED-43cb-92C2-25804820EDAC}">
                        <c15:formulaRef>
                          <c15:sqref>Sheet1!$A$47:$A$63</c15:sqref>
                        </c15:formulaRef>
                      </c:ext>
                    </c:extLst>
                    <c:strCache>
                      <c:ptCount val="17"/>
                      <c:pt idx="0">
                        <c:v>2022 Q2</c:v>
                      </c:pt>
                      <c:pt idx="1">
                        <c:v>2022 Q3</c:v>
                      </c:pt>
                      <c:pt idx="2">
                        <c:v>2022 Q4</c:v>
                      </c:pt>
                      <c:pt idx="3">
                        <c:v>2023 Q1</c:v>
                      </c:pt>
                      <c:pt idx="4">
                        <c:v>2023 Q2</c:v>
                      </c:pt>
                      <c:pt idx="5">
                        <c:v>2023 Q3</c:v>
                      </c:pt>
                      <c:pt idx="6">
                        <c:v>2023 Q4</c:v>
                      </c:pt>
                      <c:pt idx="7">
                        <c:v>2024 Q1</c:v>
                      </c:pt>
                      <c:pt idx="8">
                        <c:v>2024 Q2</c:v>
                      </c:pt>
                      <c:pt idx="9">
                        <c:v>2024 Q3</c:v>
                      </c:pt>
                      <c:pt idx="10">
                        <c:v>2024 Q4</c:v>
                      </c:pt>
                      <c:pt idx="11">
                        <c:v>2025 Q1</c:v>
                      </c:pt>
                      <c:pt idx="12">
                        <c:v>2025 Q2</c:v>
                      </c:pt>
                      <c:pt idx="13">
                        <c:v>2025 Q3</c:v>
                      </c:pt>
                      <c:pt idx="14">
                        <c:v>2025 Q4</c:v>
                      </c:pt>
                      <c:pt idx="15">
                        <c:v>2026 Q1</c:v>
                      </c:pt>
                      <c:pt idx="16">
                        <c:v>2026 Q2</c:v>
                      </c:pt>
                    </c:strCache>
                  </c:strRef>
                </c:cat>
                <c:val>
                  <c:numRef>
                    <c:extLst>
                      <c:ext uri="{02D57815-91ED-43cb-92C2-25804820EDAC}">
                        <c15:formulaRef>
                          <c15:sqref>Sheet1!$B$47:$B$55</c15:sqref>
                        </c15:formulaRef>
                      </c:ext>
                    </c:extLst>
                    <c:numCache>
                      <c:formatCode>_(* #,##0.0_);_(* \(#,##0.0\);_(* "-"??_);_(@_)</c:formatCode>
                      <c:ptCount val="9"/>
                      <c:pt idx="0">
                        <c:v>0.10000000000000002</c:v>
                      </c:pt>
                      <c:pt idx="1">
                        <c:v>0.10000000000000002</c:v>
                      </c:pt>
                      <c:pt idx="2">
                        <c:v>0.10000000000000002</c:v>
                      </c:pt>
                      <c:pt idx="3">
                        <c:v>0.10000000000000002</c:v>
                      </c:pt>
                      <c:pt idx="4" formatCode="_(* #,##0.0_);_(* \(#,##0.0\);_(* &quot;-&quot;?_);_(@_)">
                        <c:v>0.10000000000000002</c:v>
                      </c:pt>
                      <c:pt idx="5">
                        <c:v>0.1</c:v>
                      </c:pt>
                      <c:pt idx="6">
                        <c:v>0.1</c:v>
                      </c:pt>
                      <c:pt idx="7">
                        <c:v>0.10000000000000002</c:v>
                      </c:pt>
                      <c:pt idx="8">
                        <c:v>0.10000000000000002</c:v>
                      </c:pt>
                    </c:numCache>
                  </c:numRef>
                </c:val>
                <c:smooth val="0"/>
                <c:extLst>
                  <c:ext xmlns:c16="http://schemas.microsoft.com/office/drawing/2014/chart" uri="{C3380CC4-5D6E-409C-BE32-E72D297353CC}">
                    <c16:uniqueId val="{00000008-0044-4A84-A107-3F7278AD09DE}"/>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 Health </c:v>
                      </c:pt>
                    </c:strCache>
                  </c:strRef>
                </c:tx>
                <c:spPr>
                  <a:ln w="28575" cap="rnd">
                    <a:solidFill>
                      <a:schemeClr val="accent5"/>
                    </a:solidFill>
                    <a:round/>
                  </a:ln>
                  <a:effectLst/>
                </c:spPr>
                <c:marker>
                  <c:symbol val="none"/>
                </c:marker>
                <c:cat>
                  <c:strRef>
                    <c:extLst xmlns:c15="http://schemas.microsoft.com/office/drawing/2012/chart">
                      <c:ext xmlns:c15="http://schemas.microsoft.com/office/drawing/2012/chart" uri="{02D57815-91ED-43cb-92C2-25804820EDAC}">
                        <c15:formulaRef>
                          <c15:sqref>Sheet1!$A$47:$A$63</c15:sqref>
                        </c15:formulaRef>
                      </c:ext>
                    </c:extLst>
                    <c:strCache>
                      <c:ptCount val="17"/>
                      <c:pt idx="0">
                        <c:v>2022 Q2</c:v>
                      </c:pt>
                      <c:pt idx="1">
                        <c:v>2022 Q3</c:v>
                      </c:pt>
                      <c:pt idx="2">
                        <c:v>2022 Q4</c:v>
                      </c:pt>
                      <c:pt idx="3">
                        <c:v>2023 Q1</c:v>
                      </c:pt>
                      <c:pt idx="4">
                        <c:v>2023 Q2</c:v>
                      </c:pt>
                      <c:pt idx="5">
                        <c:v>2023 Q3</c:v>
                      </c:pt>
                      <c:pt idx="6">
                        <c:v>2023 Q4</c:v>
                      </c:pt>
                      <c:pt idx="7">
                        <c:v>2024 Q1</c:v>
                      </c:pt>
                      <c:pt idx="8">
                        <c:v>2024 Q2</c:v>
                      </c:pt>
                      <c:pt idx="9">
                        <c:v>2024 Q3</c:v>
                      </c:pt>
                      <c:pt idx="10">
                        <c:v>2024 Q4</c:v>
                      </c:pt>
                      <c:pt idx="11">
                        <c:v>2025 Q1</c:v>
                      </c:pt>
                      <c:pt idx="12">
                        <c:v>2025 Q2</c:v>
                      </c:pt>
                      <c:pt idx="13">
                        <c:v>2025 Q3</c:v>
                      </c:pt>
                      <c:pt idx="14">
                        <c:v>2025 Q4</c:v>
                      </c:pt>
                      <c:pt idx="15">
                        <c:v>2026 Q1</c:v>
                      </c:pt>
                      <c:pt idx="16">
                        <c:v>2026 Q2</c:v>
                      </c:pt>
                    </c:strCache>
                  </c:strRef>
                </c:cat>
                <c:val>
                  <c:numRef>
                    <c:extLst xmlns:c15="http://schemas.microsoft.com/office/drawing/2012/chart">
                      <c:ext xmlns:c15="http://schemas.microsoft.com/office/drawing/2012/chart" uri="{02D57815-91ED-43cb-92C2-25804820EDAC}">
                        <c15:formulaRef>
                          <c15:sqref>Sheet1!$F$47:$F$55</c15:sqref>
                        </c15:formulaRef>
                      </c:ext>
                    </c:extLst>
                    <c:numCache>
                      <c:formatCode>_(* #,##0.0_);_(* \(#,##0.0\);_(* "-"??_);_(@_)</c:formatCode>
                      <c:ptCount val="9"/>
                      <c:pt idx="0">
                        <c:v>0</c:v>
                      </c:pt>
                      <c:pt idx="1">
                        <c:v>0</c:v>
                      </c:pt>
                      <c:pt idx="2">
                        <c:v>3.3333333333333333E-2</c:v>
                      </c:pt>
                      <c:pt idx="3">
                        <c:v>3.3333333333333333E-2</c:v>
                      </c:pt>
                      <c:pt idx="4" formatCode="_(* #,##0.0_);_(* \(#,##0.0\);_(* &quot;-&quot;?_);_(@_)">
                        <c:v>3.3333333333333333E-2</c:v>
                      </c:pt>
                      <c:pt idx="5">
                        <c:v>0.1</c:v>
                      </c:pt>
                      <c:pt idx="6">
                        <c:v>0.1</c:v>
                      </c:pt>
                      <c:pt idx="7">
                        <c:v>0.10000000000000002</c:v>
                      </c:pt>
                      <c:pt idx="8">
                        <c:v>0.10000000000000002</c:v>
                      </c:pt>
                    </c:numCache>
                  </c:numRef>
                </c:val>
                <c:smooth val="0"/>
                <c:extLst xmlns:c15="http://schemas.microsoft.com/office/drawing/2012/chart">
                  <c:ext xmlns:c16="http://schemas.microsoft.com/office/drawing/2014/chart" uri="{C3380CC4-5D6E-409C-BE32-E72D297353CC}">
                    <c16:uniqueId val="{00000009-0044-4A84-A107-3F7278AD09DE}"/>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Sheet1!$H$1</c15:sqref>
                        </c15:formulaRef>
                      </c:ext>
                    </c:extLst>
                    <c:strCache>
                      <c:ptCount val="1"/>
                      <c:pt idx="0">
                        <c:v> Communication </c:v>
                      </c:pt>
                    </c:strCache>
                  </c:strRef>
                </c:tx>
                <c:spPr>
                  <a:ln w="28575" cap="rnd">
                    <a:solidFill>
                      <a:schemeClr val="accent1">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Sheet1!$A$47:$A$63</c15:sqref>
                        </c15:formulaRef>
                      </c:ext>
                    </c:extLst>
                    <c:strCache>
                      <c:ptCount val="17"/>
                      <c:pt idx="0">
                        <c:v>2022 Q2</c:v>
                      </c:pt>
                      <c:pt idx="1">
                        <c:v>2022 Q3</c:v>
                      </c:pt>
                      <c:pt idx="2">
                        <c:v>2022 Q4</c:v>
                      </c:pt>
                      <c:pt idx="3">
                        <c:v>2023 Q1</c:v>
                      </c:pt>
                      <c:pt idx="4">
                        <c:v>2023 Q2</c:v>
                      </c:pt>
                      <c:pt idx="5">
                        <c:v>2023 Q3</c:v>
                      </c:pt>
                      <c:pt idx="6">
                        <c:v>2023 Q4</c:v>
                      </c:pt>
                      <c:pt idx="7">
                        <c:v>2024 Q1</c:v>
                      </c:pt>
                      <c:pt idx="8">
                        <c:v>2024 Q2</c:v>
                      </c:pt>
                      <c:pt idx="9">
                        <c:v>2024 Q3</c:v>
                      </c:pt>
                      <c:pt idx="10">
                        <c:v>2024 Q4</c:v>
                      </c:pt>
                      <c:pt idx="11">
                        <c:v>2025 Q1</c:v>
                      </c:pt>
                      <c:pt idx="12">
                        <c:v>2025 Q2</c:v>
                      </c:pt>
                      <c:pt idx="13">
                        <c:v>2025 Q3</c:v>
                      </c:pt>
                      <c:pt idx="14">
                        <c:v>2025 Q4</c:v>
                      </c:pt>
                      <c:pt idx="15">
                        <c:v>2026 Q1</c:v>
                      </c:pt>
                      <c:pt idx="16">
                        <c:v>2026 Q2</c:v>
                      </c:pt>
                    </c:strCache>
                  </c:strRef>
                </c:cat>
                <c:val>
                  <c:numRef>
                    <c:extLst xmlns:c15="http://schemas.microsoft.com/office/drawing/2012/chart">
                      <c:ext xmlns:c15="http://schemas.microsoft.com/office/drawing/2012/chart" uri="{02D57815-91ED-43cb-92C2-25804820EDAC}">
                        <c15:formulaRef>
                          <c15:sqref>Sheet1!$H$47:$H$55</c15:sqref>
                        </c15:formulaRef>
                      </c:ext>
                    </c:extLst>
                    <c:numCache>
                      <c:formatCode>_(* #,##0.0_);_(* \(#,##0.0\);_(* "-"??_);_(@_)</c:formatCode>
                      <c:ptCount val="9"/>
                      <c:pt idx="0">
                        <c:v>0</c:v>
                      </c:pt>
                      <c:pt idx="1">
                        <c:v>0</c:v>
                      </c:pt>
                      <c:pt idx="2">
                        <c:v>0</c:v>
                      </c:pt>
                      <c:pt idx="3">
                        <c:v>0</c:v>
                      </c:pt>
                      <c:pt idx="4" formatCode="_(* #,##0.0_);_(* \(#,##0.0\);_(* &quot;-&quot;?_);_(@_)">
                        <c:v>0</c:v>
                      </c:pt>
                      <c:pt idx="5">
                        <c:v>0</c:v>
                      </c:pt>
                      <c:pt idx="6">
                        <c:v>0</c:v>
                      </c:pt>
                      <c:pt idx="7">
                        <c:v>0</c:v>
                      </c:pt>
                      <c:pt idx="8">
                        <c:v>0</c:v>
                      </c:pt>
                    </c:numCache>
                  </c:numRef>
                </c:val>
                <c:smooth val="0"/>
                <c:extLst xmlns:c15="http://schemas.microsoft.com/office/drawing/2012/chart">
                  <c:ext xmlns:c16="http://schemas.microsoft.com/office/drawing/2014/chart" uri="{C3380CC4-5D6E-409C-BE32-E72D297353CC}">
                    <c16:uniqueId val="{0000000A-0044-4A84-A107-3F7278AD09DE}"/>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Sheet1!$I$1</c15:sqref>
                        </c15:formulaRef>
                      </c:ext>
                    </c:extLst>
                    <c:strCache>
                      <c:ptCount val="1"/>
                      <c:pt idx="0">
                        <c:v> Recreation and Culture </c:v>
                      </c:pt>
                    </c:strCache>
                  </c:strRef>
                </c:tx>
                <c:spPr>
                  <a:ln w="28575" cap="rnd">
                    <a:solidFill>
                      <a:schemeClr val="accent2">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Sheet1!$A$47:$A$63</c15:sqref>
                        </c15:formulaRef>
                      </c:ext>
                    </c:extLst>
                    <c:strCache>
                      <c:ptCount val="17"/>
                      <c:pt idx="0">
                        <c:v>2022 Q2</c:v>
                      </c:pt>
                      <c:pt idx="1">
                        <c:v>2022 Q3</c:v>
                      </c:pt>
                      <c:pt idx="2">
                        <c:v>2022 Q4</c:v>
                      </c:pt>
                      <c:pt idx="3">
                        <c:v>2023 Q1</c:v>
                      </c:pt>
                      <c:pt idx="4">
                        <c:v>2023 Q2</c:v>
                      </c:pt>
                      <c:pt idx="5">
                        <c:v>2023 Q3</c:v>
                      </c:pt>
                      <c:pt idx="6">
                        <c:v>2023 Q4</c:v>
                      </c:pt>
                      <c:pt idx="7">
                        <c:v>2024 Q1</c:v>
                      </c:pt>
                      <c:pt idx="8">
                        <c:v>2024 Q2</c:v>
                      </c:pt>
                      <c:pt idx="9">
                        <c:v>2024 Q3</c:v>
                      </c:pt>
                      <c:pt idx="10">
                        <c:v>2024 Q4</c:v>
                      </c:pt>
                      <c:pt idx="11">
                        <c:v>2025 Q1</c:v>
                      </c:pt>
                      <c:pt idx="12">
                        <c:v>2025 Q2</c:v>
                      </c:pt>
                      <c:pt idx="13">
                        <c:v>2025 Q3</c:v>
                      </c:pt>
                      <c:pt idx="14">
                        <c:v>2025 Q4</c:v>
                      </c:pt>
                      <c:pt idx="15">
                        <c:v>2026 Q1</c:v>
                      </c:pt>
                      <c:pt idx="16">
                        <c:v>2026 Q2</c:v>
                      </c:pt>
                    </c:strCache>
                  </c:strRef>
                </c:cat>
                <c:val>
                  <c:numRef>
                    <c:extLst xmlns:c15="http://schemas.microsoft.com/office/drawing/2012/chart">
                      <c:ext xmlns:c15="http://schemas.microsoft.com/office/drawing/2012/chart" uri="{02D57815-91ED-43cb-92C2-25804820EDAC}">
                        <c15:formulaRef>
                          <c15:sqref>Sheet1!$I$47:$I$55</c15:sqref>
                        </c15:formulaRef>
                      </c:ext>
                    </c:extLst>
                    <c:numCache>
                      <c:formatCode>_(* #,##0.0_);_(* \(#,##0.0\);_(* "-"??_);_(@_)</c:formatCode>
                      <c:ptCount val="9"/>
                      <c:pt idx="0">
                        <c:v>0.20000000000000004</c:v>
                      </c:pt>
                      <c:pt idx="1">
                        <c:v>0.13333333333333333</c:v>
                      </c:pt>
                      <c:pt idx="2">
                        <c:v>0.10000000000000002</c:v>
                      </c:pt>
                      <c:pt idx="3">
                        <c:v>6.6666666666666666E-2</c:v>
                      </c:pt>
                      <c:pt idx="4" formatCode="_(* #,##0.0_);_(* \(#,##0.0\);_(* &quot;-&quot;?_);_(@_)">
                        <c:v>0.10000000000000002</c:v>
                      </c:pt>
                      <c:pt idx="5">
                        <c:v>0.1</c:v>
                      </c:pt>
                      <c:pt idx="6">
                        <c:v>0.2</c:v>
                      </c:pt>
                      <c:pt idx="7">
                        <c:v>0.20000000000000004</c:v>
                      </c:pt>
                      <c:pt idx="8">
                        <c:v>0.13333333333333333</c:v>
                      </c:pt>
                    </c:numCache>
                  </c:numRef>
                </c:val>
                <c:smooth val="0"/>
                <c:extLst xmlns:c15="http://schemas.microsoft.com/office/drawing/2012/chart">
                  <c:ext xmlns:c16="http://schemas.microsoft.com/office/drawing/2014/chart" uri="{C3380CC4-5D6E-409C-BE32-E72D297353CC}">
                    <c16:uniqueId val="{0000000B-0044-4A84-A107-3F7278AD09DE}"/>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Sheet1!$J$1</c15:sqref>
                        </c15:formulaRef>
                      </c:ext>
                    </c:extLst>
                    <c:strCache>
                      <c:ptCount val="1"/>
                      <c:pt idx="0">
                        <c:v> Education </c:v>
                      </c:pt>
                    </c:strCache>
                  </c:strRef>
                </c:tx>
                <c:spPr>
                  <a:ln w="28575" cap="rnd">
                    <a:solidFill>
                      <a:schemeClr val="accent3">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Sheet1!$A$47:$A$63</c15:sqref>
                        </c15:formulaRef>
                      </c:ext>
                    </c:extLst>
                    <c:strCache>
                      <c:ptCount val="17"/>
                      <c:pt idx="0">
                        <c:v>2022 Q2</c:v>
                      </c:pt>
                      <c:pt idx="1">
                        <c:v>2022 Q3</c:v>
                      </c:pt>
                      <c:pt idx="2">
                        <c:v>2022 Q4</c:v>
                      </c:pt>
                      <c:pt idx="3">
                        <c:v>2023 Q1</c:v>
                      </c:pt>
                      <c:pt idx="4">
                        <c:v>2023 Q2</c:v>
                      </c:pt>
                      <c:pt idx="5">
                        <c:v>2023 Q3</c:v>
                      </c:pt>
                      <c:pt idx="6">
                        <c:v>2023 Q4</c:v>
                      </c:pt>
                      <c:pt idx="7">
                        <c:v>2024 Q1</c:v>
                      </c:pt>
                      <c:pt idx="8">
                        <c:v>2024 Q2</c:v>
                      </c:pt>
                      <c:pt idx="9">
                        <c:v>2024 Q3</c:v>
                      </c:pt>
                      <c:pt idx="10">
                        <c:v>2024 Q4</c:v>
                      </c:pt>
                      <c:pt idx="11">
                        <c:v>2025 Q1</c:v>
                      </c:pt>
                      <c:pt idx="12">
                        <c:v>2025 Q2</c:v>
                      </c:pt>
                      <c:pt idx="13">
                        <c:v>2025 Q3</c:v>
                      </c:pt>
                      <c:pt idx="14">
                        <c:v>2025 Q4</c:v>
                      </c:pt>
                      <c:pt idx="15">
                        <c:v>2026 Q1</c:v>
                      </c:pt>
                      <c:pt idx="16">
                        <c:v>2026 Q2</c:v>
                      </c:pt>
                    </c:strCache>
                  </c:strRef>
                </c:cat>
                <c:val>
                  <c:numRef>
                    <c:extLst xmlns:c15="http://schemas.microsoft.com/office/drawing/2012/chart">
                      <c:ext xmlns:c15="http://schemas.microsoft.com/office/drawing/2012/chart" uri="{02D57815-91ED-43cb-92C2-25804820EDAC}">
                        <c15:formulaRef>
                          <c15:sqref>Sheet1!$J$47:$J$55</c15:sqref>
                        </c15:formulaRef>
                      </c:ext>
                    </c:extLst>
                    <c:numCache>
                      <c:formatCode>_(* #,##0.0_);_(* \(#,##0.0\);_(* "-"??_);_(@_)</c:formatCode>
                      <c:ptCount val="9"/>
                      <c:pt idx="0">
                        <c:v>0</c:v>
                      </c:pt>
                      <c:pt idx="1">
                        <c:v>0</c:v>
                      </c:pt>
                      <c:pt idx="2">
                        <c:v>0</c:v>
                      </c:pt>
                      <c:pt idx="3">
                        <c:v>0.10000000000000002</c:v>
                      </c:pt>
                      <c:pt idx="4" formatCode="_(* #,##0.0_);_(* \(#,##0.0\);_(* &quot;-&quot;?_);_(@_)">
                        <c:v>0.10000000000000002</c:v>
                      </c:pt>
                      <c:pt idx="5">
                        <c:v>0.1</c:v>
                      </c:pt>
                      <c:pt idx="6">
                        <c:v>0.1</c:v>
                      </c:pt>
                      <c:pt idx="7">
                        <c:v>0.10000000000000002</c:v>
                      </c:pt>
                      <c:pt idx="8">
                        <c:v>0.10000000000000002</c:v>
                      </c:pt>
                    </c:numCache>
                  </c:numRef>
                </c:val>
                <c:smooth val="0"/>
                <c:extLst xmlns:c15="http://schemas.microsoft.com/office/drawing/2012/chart">
                  <c:ext xmlns:c16="http://schemas.microsoft.com/office/drawing/2014/chart" uri="{C3380CC4-5D6E-409C-BE32-E72D297353CC}">
                    <c16:uniqueId val="{0000000C-0044-4A84-A107-3F7278AD09DE}"/>
                  </c:ext>
                </c:extLst>
              </c15:ser>
            </c15:filteredLineSeries>
            <c15:filteredLineSeries>
              <c15:ser>
                <c:idx val="9"/>
                <c:order val="9"/>
                <c:tx>
                  <c:strRef>
                    <c:extLst xmlns:c15="http://schemas.microsoft.com/office/drawing/2012/chart">
                      <c:ext xmlns:c15="http://schemas.microsoft.com/office/drawing/2012/chart" uri="{02D57815-91ED-43cb-92C2-25804820EDAC}">
                        <c15:formulaRef>
                          <c15:sqref>Sheet1!$K$1</c15:sqref>
                        </c15:formulaRef>
                      </c:ext>
                    </c:extLst>
                    <c:strCache>
                      <c:ptCount val="1"/>
                      <c:pt idx="0">
                        <c:v> Restaurant and Hotel </c:v>
                      </c:pt>
                    </c:strCache>
                  </c:strRef>
                </c:tx>
                <c:spPr>
                  <a:ln w="28575" cap="rnd">
                    <a:solidFill>
                      <a:schemeClr val="accent4">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Sheet1!$A$47:$A$63</c15:sqref>
                        </c15:formulaRef>
                      </c:ext>
                    </c:extLst>
                    <c:strCache>
                      <c:ptCount val="17"/>
                      <c:pt idx="0">
                        <c:v>2022 Q2</c:v>
                      </c:pt>
                      <c:pt idx="1">
                        <c:v>2022 Q3</c:v>
                      </c:pt>
                      <c:pt idx="2">
                        <c:v>2022 Q4</c:v>
                      </c:pt>
                      <c:pt idx="3">
                        <c:v>2023 Q1</c:v>
                      </c:pt>
                      <c:pt idx="4">
                        <c:v>2023 Q2</c:v>
                      </c:pt>
                      <c:pt idx="5">
                        <c:v>2023 Q3</c:v>
                      </c:pt>
                      <c:pt idx="6">
                        <c:v>2023 Q4</c:v>
                      </c:pt>
                      <c:pt idx="7">
                        <c:v>2024 Q1</c:v>
                      </c:pt>
                      <c:pt idx="8">
                        <c:v>2024 Q2</c:v>
                      </c:pt>
                      <c:pt idx="9">
                        <c:v>2024 Q3</c:v>
                      </c:pt>
                      <c:pt idx="10">
                        <c:v>2024 Q4</c:v>
                      </c:pt>
                      <c:pt idx="11">
                        <c:v>2025 Q1</c:v>
                      </c:pt>
                      <c:pt idx="12">
                        <c:v>2025 Q2</c:v>
                      </c:pt>
                      <c:pt idx="13">
                        <c:v>2025 Q3</c:v>
                      </c:pt>
                      <c:pt idx="14">
                        <c:v>2025 Q4</c:v>
                      </c:pt>
                      <c:pt idx="15">
                        <c:v>2026 Q1</c:v>
                      </c:pt>
                      <c:pt idx="16">
                        <c:v>2026 Q2</c:v>
                      </c:pt>
                    </c:strCache>
                  </c:strRef>
                </c:cat>
                <c:val>
                  <c:numRef>
                    <c:extLst xmlns:c15="http://schemas.microsoft.com/office/drawing/2012/chart">
                      <c:ext xmlns:c15="http://schemas.microsoft.com/office/drawing/2012/chart" uri="{02D57815-91ED-43cb-92C2-25804820EDAC}">
                        <c15:formulaRef>
                          <c15:sqref>Sheet1!$K$47:$K$55</c15:sqref>
                        </c15:formulaRef>
                      </c:ext>
                    </c:extLst>
                    <c:numCache>
                      <c:formatCode>_(* #,##0.0_);_(* \(#,##0.0\);_(* "-"??_);_(@_)</c:formatCode>
                      <c:ptCount val="9"/>
                      <c:pt idx="0">
                        <c:v>0</c:v>
                      </c:pt>
                      <c:pt idx="1">
                        <c:v>0</c:v>
                      </c:pt>
                      <c:pt idx="2">
                        <c:v>0</c:v>
                      </c:pt>
                      <c:pt idx="3">
                        <c:v>0</c:v>
                      </c:pt>
                      <c:pt idx="4" formatCode="_(* #,##0.0_);_(* \(#,##0.0\);_(* &quot;-&quot;?_);_(@_)">
                        <c:v>0</c:v>
                      </c:pt>
                      <c:pt idx="5">
                        <c:v>0</c:v>
                      </c:pt>
                      <c:pt idx="6">
                        <c:v>0</c:v>
                      </c:pt>
                      <c:pt idx="7">
                        <c:v>0</c:v>
                      </c:pt>
                      <c:pt idx="8">
                        <c:v>0</c:v>
                      </c:pt>
                    </c:numCache>
                  </c:numRef>
                </c:val>
                <c:smooth val="0"/>
                <c:extLst xmlns:c15="http://schemas.microsoft.com/office/drawing/2012/chart">
                  <c:ext xmlns:c16="http://schemas.microsoft.com/office/drawing/2014/chart" uri="{C3380CC4-5D6E-409C-BE32-E72D297353CC}">
                    <c16:uniqueId val="{0000000D-0044-4A84-A107-3F7278AD09DE}"/>
                  </c:ext>
                </c:extLst>
              </c15:ser>
            </c15:filteredLineSeries>
          </c:ext>
        </c:extLst>
      </c:lineChart>
      <c:catAx>
        <c:axId val="288742415"/>
        <c:scaling>
          <c:orientation val="minMax"/>
        </c:scaling>
        <c:delete val="0"/>
        <c:axPos val="b"/>
        <c:numFmt formatCode="General" sourceLinked="1"/>
        <c:majorTickMark val="none"/>
        <c:minorTickMark val="none"/>
        <c:tickLblPos val="nextTo"/>
        <c:spPr>
          <a:noFill/>
          <a:ln w="9525" cap="flat" cmpd="sng" algn="ctr">
            <a:solidFill>
              <a:schemeClr val="accent1">
                <a:alpha val="89000"/>
              </a:schemeClr>
            </a:solidFill>
            <a:round/>
          </a:ln>
          <a:effectLst/>
        </c:spPr>
        <c:txPr>
          <a:bodyPr rot="-5400000" spcFirstLastPara="1" vertOverflow="ellipsis" wrap="square" anchor="ctr" anchorCtr="1"/>
          <a:lstStyle/>
          <a:p>
            <a:pPr>
              <a:defRPr sz="8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ZM"/>
          </a:p>
        </c:txPr>
        <c:crossAx val="288741167"/>
        <c:crosses val="autoZero"/>
        <c:auto val="1"/>
        <c:lblAlgn val="ctr"/>
        <c:lblOffset val="100"/>
        <c:noMultiLvlLbl val="0"/>
      </c:catAx>
      <c:valAx>
        <c:axId val="288741167"/>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Cambria" panose="02040503050406030204" pitchFamily="18" charset="0"/>
                <a:ea typeface="Cambria" panose="02040503050406030204" pitchFamily="18" charset="0"/>
                <a:cs typeface="+mn-cs"/>
              </a:defRPr>
            </a:pPr>
            <a:endParaRPr lang="en-ZM"/>
          </a:p>
        </c:txPr>
        <c:crossAx val="288742415"/>
        <c:crosses val="autoZero"/>
        <c:crossBetween val="between"/>
      </c:valAx>
      <c:valAx>
        <c:axId val="1846779616"/>
        <c:scaling>
          <c:orientation val="minMax"/>
          <c:max val="18"/>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Cambria" panose="02040503050406030204" pitchFamily="18" charset="0"/>
                <a:ea typeface="Cambria" panose="02040503050406030204" pitchFamily="18" charset="0"/>
                <a:cs typeface="+mn-cs"/>
              </a:defRPr>
            </a:pPr>
            <a:endParaRPr lang="en-ZM"/>
          </a:p>
        </c:txPr>
        <c:crossAx val="1846786336"/>
        <c:crosses val="max"/>
        <c:crossBetween val="between"/>
      </c:valAx>
      <c:catAx>
        <c:axId val="1846786336"/>
        <c:scaling>
          <c:orientation val="minMax"/>
        </c:scaling>
        <c:delete val="1"/>
        <c:axPos val="b"/>
        <c:numFmt formatCode="General" sourceLinked="1"/>
        <c:majorTickMark val="out"/>
        <c:minorTickMark val="none"/>
        <c:tickLblPos val="nextTo"/>
        <c:crossAx val="1846779616"/>
        <c:crossesAt val="0"/>
        <c:auto val="1"/>
        <c:lblAlgn val="ctr"/>
        <c:lblOffset val="100"/>
        <c:noMultiLvlLbl val="0"/>
      </c:catAx>
      <c:spPr>
        <a:noFill/>
        <a:ln>
          <a:noFill/>
        </a:ln>
        <a:effectLst/>
      </c:spPr>
    </c:plotArea>
    <c:legend>
      <c:legendPos val="b"/>
      <c:layout>
        <c:manualLayout>
          <c:xMode val="edge"/>
          <c:yMode val="edge"/>
          <c:x val="2.5991907261592295E-2"/>
          <c:y val="0.5717819300063508"/>
          <c:w val="0.9507939632545932"/>
          <c:h val="0.41924646492723433"/>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ZM"/>
        </a:p>
      </c:txPr>
    </c:legend>
    <c:plotVisOnly val="1"/>
    <c:dispBlanksAs val="gap"/>
    <c:showDLblsOverMax val="0"/>
  </c:chart>
  <c:spPr>
    <a:solidFill>
      <a:schemeClr val="bg1"/>
    </a:solidFill>
    <a:ln w="9525" cap="flat" cmpd="sng" algn="ctr">
      <a:noFill/>
      <a:round/>
    </a:ln>
    <a:effectLst/>
  </c:spPr>
  <c:txPr>
    <a:bodyPr/>
    <a:lstStyle/>
    <a:p>
      <a:pPr>
        <a:defRPr sz="800">
          <a:solidFill>
            <a:sysClr val="windowText" lastClr="000000"/>
          </a:solidFill>
          <a:latin typeface="Cambria" panose="02040503050406030204" pitchFamily="18" charset="0"/>
          <a:ea typeface="Cambria" panose="02040503050406030204" pitchFamily="18" charset="0"/>
        </a:defRPr>
      </a:pPr>
      <a:endParaRPr lang="en-ZM"/>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0414698176519209E-2"/>
          <c:y val="4.83323372792068E-2"/>
          <c:w val="0.90456463640833729"/>
          <c:h val="0.70453809735370621"/>
        </c:manualLayout>
      </c:layout>
      <c:areaChart>
        <c:grouping val="stacked"/>
        <c:varyColors val="0"/>
        <c:ser>
          <c:idx val="7"/>
          <c:order val="7"/>
          <c:tx>
            <c:strRef>
              <c:f>Chart!$M$30</c:f>
              <c:strCache>
                <c:ptCount val="1"/>
                <c:pt idx="0">
                  <c:v>Target Band</c:v>
                </c:pt>
              </c:strCache>
            </c:strRef>
          </c:tx>
          <c:spPr>
            <a:noFill/>
            <a:ln>
              <a:noFill/>
            </a:ln>
            <a:effectLst/>
          </c:spPr>
          <c:cat>
            <c:strRef>
              <c:f>Chart!$C$36:$C$53</c:f>
              <c:strCache>
                <c:ptCount val="18"/>
                <c:pt idx="0">
                  <c:v>2023Q4</c:v>
                </c:pt>
                <c:pt idx="1">
                  <c:v>2024Q1</c:v>
                </c:pt>
                <c:pt idx="2">
                  <c:v>2024Q2</c:v>
                </c:pt>
                <c:pt idx="3">
                  <c:v>2024Q3</c:v>
                </c:pt>
                <c:pt idx="4">
                  <c:v>2024Q4</c:v>
                </c:pt>
                <c:pt idx="5">
                  <c:v>2025Q1</c:v>
                </c:pt>
                <c:pt idx="6">
                  <c:v>2025Q2</c:v>
                </c:pt>
                <c:pt idx="7">
                  <c:v>2025Q3</c:v>
                </c:pt>
                <c:pt idx="8">
                  <c:v>2025Q4</c:v>
                </c:pt>
                <c:pt idx="9">
                  <c:v>2026Q1</c:v>
                </c:pt>
                <c:pt idx="10">
                  <c:v>2026Q2</c:v>
                </c:pt>
                <c:pt idx="11">
                  <c:v>2026Q3</c:v>
                </c:pt>
                <c:pt idx="12">
                  <c:v>2026Q4</c:v>
                </c:pt>
                <c:pt idx="13">
                  <c:v>2027Q1</c:v>
                </c:pt>
                <c:pt idx="14">
                  <c:v>2027Q2</c:v>
                </c:pt>
                <c:pt idx="15">
                  <c:v>2027Q3</c:v>
                </c:pt>
                <c:pt idx="16">
                  <c:v>2027Q4</c:v>
                </c:pt>
                <c:pt idx="17">
                  <c:v>2028Q1</c:v>
                </c:pt>
              </c:strCache>
              <c:extLst/>
            </c:strRef>
          </c:cat>
          <c:val>
            <c:numRef>
              <c:f>Chart!$M$36:$M$54</c:f>
              <c:numCache>
                <c:formatCode>General</c:formatCode>
                <c:ptCount val="19"/>
                <c:pt idx="0">
                  <c:v>6</c:v>
                </c:pt>
                <c:pt idx="1">
                  <c:v>6</c:v>
                </c:pt>
                <c:pt idx="2">
                  <c:v>6</c:v>
                </c:pt>
                <c:pt idx="3">
                  <c:v>6</c:v>
                </c:pt>
                <c:pt idx="4">
                  <c:v>6</c:v>
                </c:pt>
                <c:pt idx="5">
                  <c:v>6</c:v>
                </c:pt>
                <c:pt idx="6">
                  <c:v>6</c:v>
                </c:pt>
                <c:pt idx="7">
                  <c:v>6</c:v>
                </c:pt>
                <c:pt idx="8">
                  <c:v>6</c:v>
                </c:pt>
                <c:pt idx="9">
                  <c:v>6</c:v>
                </c:pt>
                <c:pt idx="10">
                  <c:v>6</c:v>
                </c:pt>
                <c:pt idx="11">
                  <c:v>6</c:v>
                </c:pt>
                <c:pt idx="12">
                  <c:v>6</c:v>
                </c:pt>
                <c:pt idx="13">
                  <c:v>6</c:v>
                </c:pt>
                <c:pt idx="14">
                  <c:v>6</c:v>
                </c:pt>
                <c:pt idx="15">
                  <c:v>6</c:v>
                </c:pt>
                <c:pt idx="16">
                  <c:v>6</c:v>
                </c:pt>
                <c:pt idx="17">
                  <c:v>6</c:v>
                </c:pt>
                <c:pt idx="18">
                  <c:v>6</c:v>
                </c:pt>
              </c:numCache>
              <c:extLst/>
            </c:numRef>
          </c:val>
          <c:extLst>
            <c:ext xmlns:c16="http://schemas.microsoft.com/office/drawing/2014/chart" uri="{C3380CC4-5D6E-409C-BE32-E72D297353CC}">
              <c16:uniqueId val="{00000000-4CAA-4BB7-8B9A-87748211010D}"/>
            </c:ext>
          </c:extLst>
        </c:ser>
        <c:ser>
          <c:idx val="8"/>
          <c:order val="8"/>
          <c:tx>
            <c:strRef>
              <c:f>Chart!$N$30</c:f>
              <c:strCache>
                <c:ptCount val="1"/>
                <c:pt idx="0">
                  <c:v>Target Band</c:v>
                </c:pt>
              </c:strCache>
            </c:strRef>
          </c:tx>
          <c:spPr>
            <a:solidFill>
              <a:srgbClr val="B87231"/>
            </a:solidFill>
            <a:ln>
              <a:noFill/>
            </a:ln>
            <a:effectLst/>
          </c:spPr>
          <c:cat>
            <c:strRef>
              <c:f>Chart!$C$36:$C$53</c:f>
              <c:strCache>
                <c:ptCount val="18"/>
                <c:pt idx="0">
                  <c:v>2023Q4</c:v>
                </c:pt>
                <c:pt idx="1">
                  <c:v>2024Q1</c:v>
                </c:pt>
                <c:pt idx="2">
                  <c:v>2024Q2</c:v>
                </c:pt>
                <c:pt idx="3">
                  <c:v>2024Q3</c:v>
                </c:pt>
                <c:pt idx="4">
                  <c:v>2024Q4</c:v>
                </c:pt>
                <c:pt idx="5">
                  <c:v>2025Q1</c:v>
                </c:pt>
                <c:pt idx="6">
                  <c:v>2025Q2</c:v>
                </c:pt>
                <c:pt idx="7">
                  <c:v>2025Q3</c:v>
                </c:pt>
                <c:pt idx="8">
                  <c:v>2025Q4</c:v>
                </c:pt>
                <c:pt idx="9">
                  <c:v>2026Q1</c:v>
                </c:pt>
                <c:pt idx="10">
                  <c:v>2026Q2</c:v>
                </c:pt>
                <c:pt idx="11">
                  <c:v>2026Q3</c:v>
                </c:pt>
                <c:pt idx="12">
                  <c:v>2026Q4</c:v>
                </c:pt>
                <c:pt idx="13">
                  <c:v>2027Q1</c:v>
                </c:pt>
                <c:pt idx="14">
                  <c:v>2027Q2</c:v>
                </c:pt>
                <c:pt idx="15">
                  <c:v>2027Q3</c:v>
                </c:pt>
                <c:pt idx="16">
                  <c:v>2027Q4</c:v>
                </c:pt>
                <c:pt idx="17">
                  <c:v>2028Q1</c:v>
                </c:pt>
              </c:strCache>
              <c:extLst/>
            </c:strRef>
          </c:cat>
          <c:val>
            <c:numRef>
              <c:f>Chart!$N$36:$N$54</c:f>
              <c:numCache>
                <c:formatCode>General</c:formatCode>
                <c:ptCount val="19"/>
                <c:pt idx="0">
                  <c:v>2</c:v>
                </c:pt>
                <c:pt idx="1">
                  <c:v>2</c:v>
                </c:pt>
                <c:pt idx="2">
                  <c:v>2</c:v>
                </c:pt>
                <c:pt idx="3">
                  <c:v>2</c:v>
                </c:pt>
                <c:pt idx="4">
                  <c:v>2</c:v>
                </c:pt>
                <c:pt idx="5">
                  <c:v>2</c:v>
                </c:pt>
                <c:pt idx="6">
                  <c:v>2</c:v>
                </c:pt>
                <c:pt idx="7">
                  <c:v>2</c:v>
                </c:pt>
                <c:pt idx="8">
                  <c:v>2</c:v>
                </c:pt>
                <c:pt idx="9">
                  <c:v>2</c:v>
                </c:pt>
                <c:pt idx="10">
                  <c:v>2</c:v>
                </c:pt>
                <c:pt idx="11">
                  <c:v>2</c:v>
                </c:pt>
                <c:pt idx="12">
                  <c:v>2</c:v>
                </c:pt>
                <c:pt idx="13">
                  <c:v>2</c:v>
                </c:pt>
                <c:pt idx="14">
                  <c:v>2</c:v>
                </c:pt>
                <c:pt idx="15">
                  <c:v>2</c:v>
                </c:pt>
                <c:pt idx="16">
                  <c:v>2</c:v>
                </c:pt>
                <c:pt idx="17">
                  <c:v>2</c:v>
                </c:pt>
                <c:pt idx="18">
                  <c:v>2</c:v>
                </c:pt>
              </c:numCache>
              <c:extLst/>
            </c:numRef>
          </c:val>
          <c:extLst>
            <c:ext xmlns:c16="http://schemas.microsoft.com/office/drawing/2014/chart" uri="{C3380CC4-5D6E-409C-BE32-E72D297353CC}">
              <c16:uniqueId val="{00000001-4CAA-4BB7-8B9A-87748211010D}"/>
            </c:ext>
          </c:extLst>
        </c:ser>
        <c:dLbls>
          <c:showLegendKey val="0"/>
          <c:showVal val="0"/>
          <c:showCatName val="0"/>
          <c:showSerName val="0"/>
          <c:showPercent val="0"/>
          <c:showBubbleSize val="0"/>
        </c:dLbls>
        <c:axId val="475366624"/>
        <c:axId val="475366952"/>
      </c:areaChart>
      <c:lineChart>
        <c:grouping val="standard"/>
        <c:varyColors val="0"/>
        <c:ser>
          <c:idx val="0"/>
          <c:order val="0"/>
          <c:tx>
            <c:strRef>
              <c:f>Chart!$D$30</c:f>
              <c:strCache>
                <c:ptCount val="1"/>
                <c:pt idx="0">
                  <c:v>2022 Inflation Target (9.9 percent)</c:v>
                </c:pt>
              </c:strCache>
            </c:strRef>
          </c:tx>
          <c:spPr>
            <a:ln w="19050" cap="rnd">
              <a:solidFill>
                <a:srgbClr val="802027"/>
              </a:solidFill>
              <a:prstDash val="sysDash"/>
              <a:round/>
            </a:ln>
            <a:effectLst/>
          </c:spPr>
          <c:marker>
            <c:symbol val="none"/>
          </c:marker>
          <c:cat>
            <c:strRef>
              <c:f>Chart!$C$36:$C$54</c:f>
              <c:strCache>
                <c:ptCount val="19"/>
                <c:pt idx="0">
                  <c:v>2023Q4</c:v>
                </c:pt>
                <c:pt idx="1">
                  <c:v>2024Q1</c:v>
                </c:pt>
                <c:pt idx="2">
                  <c:v>2024Q2</c:v>
                </c:pt>
                <c:pt idx="3">
                  <c:v>2024Q3</c:v>
                </c:pt>
                <c:pt idx="4">
                  <c:v>2024Q4</c:v>
                </c:pt>
                <c:pt idx="5">
                  <c:v>2025Q1</c:v>
                </c:pt>
                <c:pt idx="6">
                  <c:v>2025Q2</c:v>
                </c:pt>
                <c:pt idx="7">
                  <c:v>2025Q3</c:v>
                </c:pt>
                <c:pt idx="8">
                  <c:v>2025Q4</c:v>
                </c:pt>
                <c:pt idx="9">
                  <c:v>2026Q1</c:v>
                </c:pt>
                <c:pt idx="10">
                  <c:v>2026Q2</c:v>
                </c:pt>
                <c:pt idx="11">
                  <c:v>2026Q3</c:v>
                </c:pt>
                <c:pt idx="12">
                  <c:v>2026Q4</c:v>
                </c:pt>
                <c:pt idx="13">
                  <c:v>2027Q1</c:v>
                </c:pt>
                <c:pt idx="14">
                  <c:v>2027Q2</c:v>
                </c:pt>
                <c:pt idx="15">
                  <c:v>2027Q3</c:v>
                </c:pt>
                <c:pt idx="16">
                  <c:v>2027Q4</c:v>
                </c:pt>
                <c:pt idx="17">
                  <c:v>2028Q1</c:v>
                </c:pt>
                <c:pt idx="18">
                  <c:v>2028Q2</c:v>
                </c:pt>
              </c:strCache>
              <c:extLst/>
            </c:strRef>
          </c:cat>
          <c:val>
            <c:numRef>
              <c:f>Chart!$D$36:$D$47</c:f>
              <c:numCache>
                <c:formatCode>General</c:formatCode>
                <c:ptCount val="12"/>
              </c:numCache>
              <c:extLst/>
            </c:numRef>
          </c:val>
          <c:smooth val="0"/>
          <c:extLst>
            <c:ext xmlns:c16="http://schemas.microsoft.com/office/drawing/2014/chart" uri="{C3380CC4-5D6E-409C-BE32-E72D297353CC}">
              <c16:uniqueId val="{00000002-4CAA-4BB7-8B9A-87748211010D}"/>
            </c:ext>
          </c:extLst>
        </c:ser>
        <c:ser>
          <c:idx val="1"/>
          <c:order val="1"/>
          <c:tx>
            <c:strRef>
              <c:f>Chart!$E$30</c:f>
              <c:strCache>
                <c:ptCount val="1"/>
                <c:pt idx="0">
                  <c:v>Actual Inflation</c:v>
                </c:pt>
              </c:strCache>
            </c:strRef>
          </c:tx>
          <c:spPr>
            <a:ln w="25400" cap="rnd">
              <a:solidFill>
                <a:sysClr val="windowText" lastClr="000000">
                  <a:lumMod val="95000"/>
                  <a:lumOff val="5000"/>
                </a:sysClr>
              </a:solidFill>
              <a:round/>
            </a:ln>
            <a:effectLst/>
          </c:spPr>
          <c:marker>
            <c:symbol val="none"/>
          </c:marker>
          <c:cat>
            <c:strRef>
              <c:f>Chart!$C$36:$C$54</c:f>
              <c:strCache>
                <c:ptCount val="19"/>
                <c:pt idx="0">
                  <c:v>2023Q4</c:v>
                </c:pt>
                <c:pt idx="1">
                  <c:v>2024Q1</c:v>
                </c:pt>
                <c:pt idx="2">
                  <c:v>2024Q2</c:v>
                </c:pt>
                <c:pt idx="3">
                  <c:v>2024Q3</c:v>
                </c:pt>
                <c:pt idx="4">
                  <c:v>2024Q4</c:v>
                </c:pt>
                <c:pt idx="5">
                  <c:v>2025Q1</c:v>
                </c:pt>
                <c:pt idx="6">
                  <c:v>2025Q2</c:v>
                </c:pt>
                <c:pt idx="7">
                  <c:v>2025Q3</c:v>
                </c:pt>
                <c:pt idx="8">
                  <c:v>2025Q4</c:v>
                </c:pt>
                <c:pt idx="9">
                  <c:v>2026Q1</c:v>
                </c:pt>
                <c:pt idx="10">
                  <c:v>2026Q2</c:v>
                </c:pt>
                <c:pt idx="11">
                  <c:v>2026Q3</c:v>
                </c:pt>
                <c:pt idx="12">
                  <c:v>2026Q4</c:v>
                </c:pt>
                <c:pt idx="13">
                  <c:v>2027Q1</c:v>
                </c:pt>
                <c:pt idx="14">
                  <c:v>2027Q2</c:v>
                </c:pt>
                <c:pt idx="15">
                  <c:v>2027Q3</c:v>
                </c:pt>
                <c:pt idx="16">
                  <c:v>2027Q4</c:v>
                </c:pt>
                <c:pt idx="17">
                  <c:v>2028Q1</c:v>
                </c:pt>
                <c:pt idx="18">
                  <c:v>2028Q2</c:v>
                </c:pt>
              </c:strCache>
              <c:extLst/>
            </c:strRef>
          </c:cat>
          <c:val>
            <c:numRef>
              <c:f>Chart!$E$36:$E$52</c:f>
              <c:numCache>
                <c:formatCode>0.0</c:formatCode>
                <c:ptCount val="17"/>
                <c:pt idx="0">
                  <c:v>12.859722507699393</c:v>
                </c:pt>
                <c:pt idx="1">
                  <c:v>13.466545173838105</c:v>
                </c:pt>
                <c:pt idx="2">
                  <c:v>14.580468282982451</c:v>
                </c:pt>
                <c:pt idx="3">
                  <c:v>15.469196056755829</c:v>
                </c:pt>
                <c:pt idx="4">
                  <c:v>16.296247892193477</c:v>
                </c:pt>
                <c:pt idx="5">
                  <c:v>16.7</c:v>
                </c:pt>
                <c:pt idx="6">
                  <c:v>15.3</c:v>
                </c:pt>
                <c:pt idx="7">
                  <c:v>12.6</c:v>
                </c:pt>
                <c:pt idx="8">
                  <c:v>11.4</c:v>
                </c:pt>
                <c:pt idx="9">
                  <c:v>8</c:v>
                </c:pt>
                <c:pt idx="10">
                  <c:v>6.6</c:v>
                </c:pt>
              </c:numCache>
              <c:extLst/>
            </c:numRef>
          </c:val>
          <c:smooth val="0"/>
          <c:extLst>
            <c:ext xmlns:c16="http://schemas.microsoft.com/office/drawing/2014/chart" uri="{C3380CC4-5D6E-409C-BE32-E72D297353CC}">
              <c16:uniqueId val="{00000003-4CAA-4BB7-8B9A-87748211010D}"/>
            </c:ext>
          </c:extLst>
        </c:ser>
        <c:ser>
          <c:idx val="2"/>
          <c:order val="2"/>
          <c:tx>
            <c:strRef>
              <c:f>Chart!$G$30:$G$38</c:f>
              <c:strCache>
                <c:ptCount val="9"/>
                <c:pt idx="0">
                  <c:v>May-26 Projection</c:v>
                </c:pt>
              </c:strCache>
            </c:strRef>
          </c:tx>
          <c:spPr>
            <a:ln w="25400" cap="rnd">
              <a:solidFill>
                <a:srgbClr val="FF0000"/>
              </a:solidFill>
              <a:prstDash val="sysDash"/>
              <a:round/>
            </a:ln>
            <a:effectLst/>
          </c:spPr>
          <c:marker>
            <c:symbol val="none"/>
          </c:marker>
          <c:cat>
            <c:strRef>
              <c:f>Chart!$C$36:$C$54</c:f>
              <c:strCache>
                <c:ptCount val="19"/>
                <c:pt idx="0">
                  <c:v>2023Q4</c:v>
                </c:pt>
                <c:pt idx="1">
                  <c:v>2024Q1</c:v>
                </c:pt>
                <c:pt idx="2">
                  <c:v>2024Q2</c:v>
                </c:pt>
                <c:pt idx="3">
                  <c:v>2024Q3</c:v>
                </c:pt>
                <c:pt idx="4">
                  <c:v>2024Q4</c:v>
                </c:pt>
                <c:pt idx="5">
                  <c:v>2025Q1</c:v>
                </c:pt>
                <c:pt idx="6">
                  <c:v>2025Q2</c:v>
                </c:pt>
                <c:pt idx="7">
                  <c:v>2025Q3</c:v>
                </c:pt>
                <c:pt idx="8">
                  <c:v>2025Q4</c:v>
                </c:pt>
                <c:pt idx="9">
                  <c:v>2026Q1</c:v>
                </c:pt>
                <c:pt idx="10">
                  <c:v>2026Q2</c:v>
                </c:pt>
                <c:pt idx="11">
                  <c:v>2026Q3</c:v>
                </c:pt>
                <c:pt idx="12">
                  <c:v>2026Q4</c:v>
                </c:pt>
                <c:pt idx="13">
                  <c:v>2027Q1</c:v>
                </c:pt>
                <c:pt idx="14">
                  <c:v>2027Q2</c:v>
                </c:pt>
                <c:pt idx="15">
                  <c:v>2027Q3</c:v>
                </c:pt>
                <c:pt idx="16">
                  <c:v>2027Q4</c:v>
                </c:pt>
                <c:pt idx="17">
                  <c:v>2028Q1</c:v>
                </c:pt>
                <c:pt idx="18">
                  <c:v>2028Q2</c:v>
                </c:pt>
              </c:strCache>
              <c:extLst/>
            </c:strRef>
          </c:cat>
          <c:val>
            <c:numRef>
              <c:f>Chart!$G$36:$G$53</c:f>
              <c:numCache>
                <c:formatCode>General</c:formatCode>
                <c:ptCount val="18"/>
                <c:pt idx="10" formatCode="0.0">
                  <c:v>6.6</c:v>
                </c:pt>
                <c:pt idx="11" formatCode="0.0">
                  <c:v>6.5</c:v>
                </c:pt>
                <c:pt idx="12" formatCode="0.0">
                  <c:v>5.9</c:v>
                </c:pt>
                <c:pt idx="13" formatCode="0.0">
                  <c:v>5.8</c:v>
                </c:pt>
                <c:pt idx="14" formatCode="0.0">
                  <c:v>6</c:v>
                </c:pt>
                <c:pt idx="15" formatCode="0.0">
                  <c:v>6.2</c:v>
                </c:pt>
                <c:pt idx="16" formatCode="0.0">
                  <c:v>6.3</c:v>
                </c:pt>
                <c:pt idx="17" formatCode="0.0">
                  <c:v>6.6</c:v>
                </c:pt>
              </c:numCache>
              <c:extLst/>
            </c:numRef>
          </c:val>
          <c:smooth val="0"/>
          <c:extLst>
            <c:ext xmlns:c16="http://schemas.microsoft.com/office/drawing/2014/chart" uri="{C3380CC4-5D6E-409C-BE32-E72D297353CC}">
              <c16:uniqueId val="{00000004-4CAA-4BB7-8B9A-87748211010D}"/>
            </c:ext>
          </c:extLst>
        </c:ser>
        <c:ser>
          <c:idx val="3"/>
          <c:order val="3"/>
          <c:tx>
            <c:strRef>
              <c:f>Chart!$I$30</c:f>
              <c:strCache>
                <c:ptCount val="1"/>
                <c:pt idx="0">
                  <c:v>August-26 Projection</c:v>
                </c:pt>
              </c:strCache>
              <c:extLst xmlns:c15="http://schemas.microsoft.com/office/drawing/2012/chart"/>
            </c:strRef>
          </c:tx>
          <c:spPr>
            <a:ln w="25400" cap="rnd">
              <a:solidFill>
                <a:sysClr val="windowText" lastClr="000000">
                  <a:lumMod val="95000"/>
                  <a:lumOff val="5000"/>
                </a:sysClr>
              </a:solidFill>
              <a:prstDash val="sysDash"/>
              <a:round/>
            </a:ln>
            <a:effectLst/>
          </c:spPr>
          <c:marker>
            <c:symbol val="none"/>
          </c:marker>
          <c:cat>
            <c:strRef>
              <c:f>Chart!$C$36:$C$54</c:f>
              <c:strCache>
                <c:ptCount val="19"/>
                <c:pt idx="0">
                  <c:v>2023Q4</c:v>
                </c:pt>
                <c:pt idx="1">
                  <c:v>2024Q1</c:v>
                </c:pt>
                <c:pt idx="2">
                  <c:v>2024Q2</c:v>
                </c:pt>
                <c:pt idx="3">
                  <c:v>2024Q3</c:v>
                </c:pt>
                <c:pt idx="4">
                  <c:v>2024Q4</c:v>
                </c:pt>
                <c:pt idx="5">
                  <c:v>2025Q1</c:v>
                </c:pt>
                <c:pt idx="6">
                  <c:v>2025Q2</c:v>
                </c:pt>
                <c:pt idx="7">
                  <c:v>2025Q3</c:v>
                </c:pt>
                <c:pt idx="8">
                  <c:v>2025Q4</c:v>
                </c:pt>
                <c:pt idx="9">
                  <c:v>2026Q1</c:v>
                </c:pt>
                <c:pt idx="10">
                  <c:v>2026Q2</c:v>
                </c:pt>
                <c:pt idx="11">
                  <c:v>2026Q3</c:v>
                </c:pt>
                <c:pt idx="12">
                  <c:v>2026Q4</c:v>
                </c:pt>
                <c:pt idx="13">
                  <c:v>2027Q1</c:v>
                </c:pt>
                <c:pt idx="14">
                  <c:v>2027Q2</c:v>
                </c:pt>
                <c:pt idx="15">
                  <c:v>2027Q3</c:v>
                </c:pt>
                <c:pt idx="16">
                  <c:v>2027Q4</c:v>
                </c:pt>
                <c:pt idx="17">
                  <c:v>2028Q1</c:v>
                </c:pt>
                <c:pt idx="18">
                  <c:v>2028Q2</c:v>
                </c:pt>
              </c:strCache>
              <c:extLst/>
            </c:strRef>
          </c:cat>
          <c:val>
            <c:numRef>
              <c:f>Chart!$I$36:$I$54</c:f>
              <c:numCache>
                <c:formatCode>General</c:formatCode>
                <c:ptCount val="19"/>
                <c:pt idx="10" formatCode="0.0">
                  <c:v>6.6</c:v>
                </c:pt>
                <c:pt idx="11" formatCode="0.0">
                  <c:v>6.2</c:v>
                </c:pt>
                <c:pt idx="12" formatCode="0.0">
                  <c:v>6.1</c:v>
                </c:pt>
                <c:pt idx="13" formatCode="0.0">
                  <c:v>6.1</c:v>
                </c:pt>
                <c:pt idx="14" formatCode="0.0">
                  <c:v>6</c:v>
                </c:pt>
                <c:pt idx="15" formatCode="0.0">
                  <c:v>5.9</c:v>
                </c:pt>
                <c:pt idx="16" formatCode="0.0">
                  <c:v>6.1</c:v>
                </c:pt>
                <c:pt idx="17" formatCode="0.0">
                  <c:v>6.2</c:v>
                </c:pt>
                <c:pt idx="18" formatCode="0.0">
                  <c:v>6.5</c:v>
                </c:pt>
              </c:numCache>
              <c:extLst/>
            </c:numRef>
          </c:val>
          <c:smooth val="0"/>
          <c:extLst xmlns:c15="http://schemas.microsoft.com/office/drawing/2012/chart">
            <c:ext xmlns:c16="http://schemas.microsoft.com/office/drawing/2014/chart" uri="{C3380CC4-5D6E-409C-BE32-E72D297353CC}">
              <c16:uniqueId val="{00000005-4CAA-4BB7-8B9A-87748211010D}"/>
            </c:ext>
          </c:extLst>
        </c:ser>
        <c:ser>
          <c:idx val="4"/>
          <c:order val="4"/>
          <c:tx>
            <c:strRef>
              <c:f>Chart!$J$30</c:f>
              <c:strCache>
                <c:ptCount val="1"/>
                <c:pt idx="0">
                  <c:v>May-24 Baseline Forecast</c:v>
                </c:pt>
              </c:strCache>
              <c:extLst xmlns:c15="http://schemas.microsoft.com/office/drawing/2012/chart"/>
            </c:strRef>
          </c:tx>
          <c:spPr>
            <a:ln w="28575" cap="rnd">
              <a:solidFill>
                <a:schemeClr val="accent5"/>
              </a:solidFill>
              <a:round/>
            </a:ln>
            <a:effectLst/>
          </c:spPr>
          <c:marker>
            <c:symbol val="none"/>
          </c:marker>
          <c:cat>
            <c:strRef>
              <c:f>Chart!$C$36:$C$54</c:f>
              <c:strCache>
                <c:ptCount val="19"/>
                <c:pt idx="0">
                  <c:v>2023Q4</c:v>
                </c:pt>
                <c:pt idx="1">
                  <c:v>2024Q1</c:v>
                </c:pt>
                <c:pt idx="2">
                  <c:v>2024Q2</c:v>
                </c:pt>
                <c:pt idx="3">
                  <c:v>2024Q3</c:v>
                </c:pt>
                <c:pt idx="4">
                  <c:v>2024Q4</c:v>
                </c:pt>
                <c:pt idx="5">
                  <c:v>2025Q1</c:v>
                </c:pt>
                <c:pt idx="6">
                  <c:v>2025Q2</c:v>
                </c:pt>
                <c:pt idx="7">
                  <c:v>2025Q3</c:v>
                </c:pt>
                <c:pt idx="8">
                  <c:v>2025Q4</c:v>
                </c:pt>
                <c:pt idx="9">
                  <c:v>2026Q1</c:v>
                </c:pt>
                <c:pt idx="10">
                  <c:v>2026Q2</c:v>
                </c:pt>
                <c:pt idx="11">
                  <c:v>2026Q3</c:v>
                </c:pt>
                <c:pt idx="12">
                  <c:v>2026Q4</c:v>
                </c:pt>
                <c:pt idx="13">
                  <c:v>2027Q1</c:v>
                </c:pt>
                <c:pt idx="14">
                  <c:v>2027Q2</c:v>
                </c:pt>
                <c:pt idx="15">
                  <c:v>2027Q3</c:v>
                </c:pt>
                <c:pt idx="16">
                  <c:v>2027Q4</c:v>
                </c:pt>
                <c:pt idx="17">
                  <c:v>2028Q1</c:v>
                </c:pt>
                <c:pt idx="18">
                  <c:v>2028Q2</c:v>
                </c:pt>
              </c:strCache>
              <c:extLst/>
            </c:strRef>
          </c:cat>
          <c:val>
            <c:numRef>
              <c:f>Chart!$J$36:$J$47</c:f>
              <c:extLst/>
            </c:numRef>
          </c:val>
          <c:smooth val="0"/>
          <c:extLst xmlns:c15="http://schemas.microsoft.com/office/drawing/2012/chart">
            <c:ext xmlns:c16="http://schemas.microsoft.com/office/drawing/2014/chart" uri="{C3380CC4-5D6E-409C-BE32-E72D297353CC}">
              <c16:uniqueId val="{00000006-4CAA-4BB7-8B9A-87748211010D}"/>
            </c:ext>
          </c:extLst>
        </c:ser>
        <c:ser>
          <c:idx val="5"/>
          <c:order val="5"/>
          <c:tx>
            <c:strRef>
              <c:f>Chart!$K$30</c:f>
              <c:strCache>
                <c:ptCount val="1"/>
                <c:pt idx="0">
                  <c:v>ZQM_Proj_PR</c:v>
                </c:pt>
              </c:strCache>
              <c:extLst xmlns:c15="http://schemas.microsoft.com/office/drawing/2012/chart"/>
            </c:strRef>
          </c:tx>
          <c:spPr>
            <a:ln w="28575" cap="rnd">
              <a:solidFill>
                <a:schemeClr val="accent6"/>
              </a:solidFill>
              <a:round/>
            </a:ln>
            <a:effectLst/>
          </c:spPr>
          <c:marker>
            <c:symbol val="none"/>
          </c:marker>
          <c:cat>
            <c:strRef>
              <c:f>Chart!$C$36:$C$54</c:f>
              <c:strCache>
                <c:ptCount val="19"/>
                <c:pt idx="0">
                  <c:v>2023Q4</c:v>
                </c:pt>
                <c:pt idx="1">
                  <c:v>2024Q1</c:v>
                </c:pt>
                <c:pt idx="2">
                  <c:v>2024Q2</c:v>
                </c:pt>
                <c:pt idx="3">
                  <c:v>2024Q3</c:v>
                </c:pt>
                <c:pt idx="4">
                  <c:v>2024Q4</c:v>
                </c:pt>
                <c:pt idx="5">
                  <c:v>2025Q1</c:v>
                </c:pt>
                <c:pt idx="6">
                  <c:v>2025Q2</c:v>
                </c:pt>
                <c:pt idx="7">
                  <c:v>2025Q3</c:v>
                </c:pt>
                <c:pt idx="8">
                  <c:v>2025Q4</c:v>
                </c:pt>
                <c:pt idx="9">
                  <c:v>2026Q1</c:v>
                </c:pt>
                <c:pt idx="10">
                  <c:v>2026Q2</c:v>
                </c:pt>
                <c:pt idx="11">
                  <c:v>2026Q3</c:v>
                </c:pt>
                <c:pt idx="12">
                  <c:v>2026Q4</c:v>
                </c:pt>
                <c:pt idx="13">
                  <c:v>2027Q1</c:v>
                </c:pt>
                <c:pt idx="14">
                  <c:v>2027Q2</c:v>
                </c:pt>
                <c:pt idx="15">
                  <c:v>2027Q3</c:v>
                </c:pt>
                <c:pt idx="16">
                  <c:v>2027Q4</c:v>
                </c:pt>
                <c:pt idx="17">
                  <c:v>2028Q1</c:v>
                </c:pt>
                <c:pt idx="18">
                  <c:v>2028Q2</c:v>
                </c:pt>
              </c:strCache>
              <c:extLst/>
            </c:strRef>
          </c:cat>
          <c:val>
            <c:numRef>
              <c:f>Chart!$K$36:$K$44</c:f>
              <c:extLst/>
            </c:numRef>
          </c:val>
          <c:smooth val="0"/>
          <c:extLst xmlns:c15="http://schemas.microsoft.com/office/drawing/2012/chart">
            <c:ext xmlns:c16="http://schemas.microsoft.com/office/drawing/2014/chart" uri="{C3380CC4-5D6E-409C-BE32-E72D297353CC}">
              <c16:uniqueId val="{00000007-4CAA-4BB7-8B9A-87748211010D}"/>
            </c:ext>
          </c:extLst>
        </c:ser>
        <c:ser>
          <c:idx val="6"/>
          <c:order val="6"/>
          <c:tx>
            <c:strRef>
              <c:f>Chart!$L$30</c:f>
              <c:strCache>
                <c:ptCount val="1"/>
                <c:pt idx="0">
                  <c:v>Q1 2023 Baseline Inflation</c:v>
                </c:pt>
              </c:strCache>
            </c:strRef>
          </c:tx>
          <c:spPr>
            <a:ln w="28575" cap="rnd">
              <a:solidFill>
                <a:schemeClr val="accent1">
                  <a:lumMod val="60000"/>
                </a:schemeClr>
              </a:solidFill>
              <a:round/>
            </a:ln>
            <a:effectLst/>
          </c:spPr>
          <c:marker>
            <c:symbol val="none"/>
          </c:marker>
          <c:cat>
            <c:strRef>
              <c:f>Chart!$C$36:$C$54</c:f>
              <c:strCache>
                <c:ptCount val="19"/>
                <c:pt idx="0">
                  <c:v>2023Q4</c:v>
                </c:pt>
                <c:pt idx="1">
                  <c:v>2024Q1</c:v>
                </c:pt>
                <c:pt idx="2">
                  <c:v>2024Q2</c:v>
                </c:pt>
                <c:pt idx="3">
                  <c:v>2024Q3</c:v>
                </c:pt>
                <c:pt idx="4">
                  <c:v>2024Q4</c:v>
                </c:pt>
                <c:pt idx="5">
                  <c:v>2025Q1</c:v>
                </c:pt>
                <c:pt idx="6">
                  <c:v>2025Q2</c:v>
                </c:pt>
                <c:pt idx="7">
                  <c:v>2025Q3</c:v>
                </c:pt>
                <c:pt idx="8">
                  <c:v>2025Q4</c:v>
                </c:pt>
                <c:pt idx="9">
                  <c:v>2026Q1</c:v>
                </c:pt>
                <c:pt idx="10">
                  <c:v>2026Q2</c:v>
                </c:pt>
                <c:pt idx="11">
                  <c:v>2026Q3</c:v>
                </c:pt>
                <c:pt idx="12">
                  <c:v>2026Q4</c:v>
                </c:pt>
                <c:pt idx="13">
                  <c:v>2027Q1</c:v>
                </c:pt>
                <c:pt idx="14">
                  <c:v>2027Q2</c:v>
                </c:pt>
                <c:pt idx="15">
                  <c:v>2027Q3</c:v>
                </c:pt>
                <c:pt idx="16">
                  <c:v>2027Q4</c:v>
                </c:pt>
                <c:pt idx="17">
                  <c:v>2028Q1</c:v>
                </c:pt>
                <c:pt idx="18">
                  <c:v>2028Q2</c:v>
                </c:pt>
              </c:strCache>
              <c:extLst/>
            </c:strRef>
          </c:cat>
          <c:val>
            <c:numRef>
              <c:f>Chart!$L$36:$L$47</c:f>
              <c:extLst/>
            </c:numRef>
          </c:val>
          <c:smooth val="0"/>
          <c:extLst>
            <c:ext xmlns:c16="http://schemas.microsoft.com/office/drawing/2014/chart" uri="{C3380CC4-5D6E-409C-BE32-E72D297353CC}">
              <c16:uniqueId val="{00000008-4CAA-4BB7-8B9A-87748211010D}"/>
            </c:ext>
          </c:extLst>
        </c:ser>
        <c:ser>
          <c:idx val="10"/>
          <c:order val="9"/>
          <c:tx>
            <c:strRef>
              <c:f>Chart!$H$30</c:f>
              <c:strCache>
                <c:ptCount val="1"/>
                <c:pt idx="0">
                  <c:v>May-25 Baseline Projection</c:v>
                </c:pt>
              </c:strCache>
              <c:extLst xmlns:c15="http://schemas.microsoft.com/office/drawing/2012/chart"/>
            </c:strRef>
          </c:tx>
          <c:spPr>
            <a:ln w="28575" cap="rnd">
              <a:solidFill>
                <a:schemeClr val="accent5">
                  <a:lumMod val="60000"/>
                </a:schemeClr>
              </a:solidFill>
              <a:round/>
            </a:ln>
            <a:effectLst/>
          </c:spPr>
          <c:marker>
            <c:symbol val="none"/>
          </c:marker>
          <c:cat>
            <c:strRef>
              <c:f>Chart!$C$36:$C$54</c:f>
              <c:strCache>
                <c:ptCount val="19"/>
                <c:pt idx="0">
                  <c:v>2023Q4</c:v>
                </c:pt>
                <c:pt idx="1">
                  <c:v>2024Q1</c:v>
                </c:pt>
                <c:pt idx="2">
                  <c:v>2024Q2</c:v>
                </c:pt>
                <c:pt idx="3">
                  <c:v>2024Q3</c:v>
                </c:pt>
                <c:pt idx="4">
                  <c:v>2024Q4</c:v>
                </c:pt>
                <c:pt idx="5">
                  <c:v>2025Q1</c:v>
                </c:pt>
                <c:pt idx="6">
                  <c:v>2025Q2</c:v>
                </c:pt>
                <c:pt idx="7">
                  <c:v>2025Q3</c:v>
                </c:pt>
                <c:pt idx="8">
                  <c:v>2025Q4</c:v>
                </c:pt>
                <c:pt idx="9">
                  <c:v>2026Q1</c:v>
                </c:pt>
                <c:pt idx="10">
                  <c:v>2026Q2</c:v>
                </c:pt>
                <c:pt idx="11">
                  <c:v>2026Q3</c:v>
                </c:pt>
                <c:pt idx="12">
                  <c:v>2026Q4</c:v>
                </c:pt>
                <c:pt idx="13">
                  <c:v>2027Q1</c:v>
                </c:pt>
                <c:pt idx="14">
                  <c:v>2027Q2</c:v>
                </c:pt>
                <c:pt idx="15">
                  <c:v>2027Q3</c:v>
                </c:pt>
                <c:pt idx="16">
                  <c:v>2027Q4</c:v>
                </c:pt>
                <c:pt idx="17">
                  <c:v>2028Q1</c:v>
                </c:pt>
                <c:pt idx="18">
                  <c:v>2028Q2</c:v>
                </c:pt>
              </c:strCache>
              <c:extLst/>
            </c:strRef>
          </c:cat>
          <c:val>
            <c:numRef>
              <c:f>Chart!$H$36:$H$51</c:f>
              <c:extLst/>
            </c:numRef>
          </c:val>
          <c:smooth val="0"/>
          <c:extLst xmlns:c15="http://schemas.microsoft.com/office/drawing/2012/chart">
            <c:ext xmlns:c16="http://schemas.microsoft.com/office/drawing/2014/chart" uri="{C3380CC4-5D6E-409C-BE32-E72D297353CC}">
              <c16:uniqueId val="{00000009-4CAA-4BB7-8B9A-87748211010D}"/>
            </c:ext>
          </c:extLst>
        </c:ser>
        <c:dLbls>
          <c:showLegendKey val="0"/>
          <c:showVal val="0"/>
          <c:showCatName val="0"/>
          <c:showSerName val="0"/>
          <c:showPercent val="0"/>
          <c:showBubbleSize val="0"/>
        </c:dLbls>
        <c:marker val="1"/>
        <c:smooth val="0"/>
        <c:axId val="475366624"/>
        <c:axId val="475366952"/>
        <c:extLst/>
      </c:lineChart>
      <c:catAx>
        <c:axId val="475366624"/>
        <c:scaling>
          <c:orientation val="minMax"/>
        </c:scaling>
        <c:delete val="0"/>
        <c:axPos val="b"/>
        <c:numFmt formatCode="General" sourceLinked="1"/>
        <c:majorTickMark val="cross"/>
        <c:minorTickMark val="none"/>
        <c:tickLblPos val="nextTo"/>
        <c:spPr>
          <a:noFill/>
          <a:ln w="3175" cap="flat" cmpd="sng" algn="ctr">
            <a:solidFill>
              <a:sysClr val="windowText" lastClr="000000"/>
            </a:solidFill>
            <a:round/>
          </a:ln>
          <a:effectLst/>
        </c:spPr>
        <c:txPr>
          <a:bodyPr rot="-5400000" spcFirstLastPara="1" vertOverflow="ellipsis" wrap="square" anchor="ctr" anchorCtr="1"/>
          <a:lstStyle/>
          <a:p>
            <a:pPr>
              <a:defRPr sz="10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US"/>
          </a:p>
        </c:txPr>
        <c:crossAx val="475366952"/>
        <c:crosses val="autoZero"/>
        <c:auto val="1"/>
        <c:lblAlgn val="ctr"/>
        <c:lblOffset val="100"/>
        <c:noMultiLvlLbl val="0"/>
      </c:catAx>
      <c:valAx>
        <c:axId val="475366952"/>
        <c:scaling>
          <c:orientation val="minMax"/>
          <c:max val="18"/>
          <c:min val="4"/>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US"/>
          </a:p>
        </c:txPr>
        <c:crossAx val="475366624"/>
        <c:crosses val="autoZero"/>
        <c:crossBetween val="between"/>
        <c:majorUnit val="2"/>
      </c:valAx>
      <c:spPr>
        <a:noFill/>
        <a:ln>
          <a:noFill/>
        </a:ln>
        <a:effectLst/>
      </c:spPr>
    </c:plotArea>
    <c:legend>
      <c:legendPos val="r"/>
      <c:legendEntry>
        <c:idx val="1"/>
        <c:delete val="1"/>
      </c:legendEntry>
      <c:legendEntry>
        <c:idx val="2"/>
        <c:delete val="1"/>
      </c:legendEntry>
      <c:layout>
        <c:manualLayout>
          <c:xMode val="edge"/>
          <c:yMode val="edge"/>
          <c:x val="0.57043089187618856"/>
          <c:y val="7.1538723022089371E-2"/>
          <c:w val="0.42472938658571324"/>
          <c:h val="0.35076486695879205"/>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000">
          <a:solidFill>
            <a:schemeClr val="tx1">
              <a:lumMod val="95000"/>
              <a:lumOff val="5000"/>
            </a:schemeClr>
          </a:solidFill>
          <a:latin typeface="Cambria" panose="02040503050406030204" pitchFamily="18" charset="0"/>
          <a:ea typeface="Cambria" panose="02040503050406030204" pitchFamily="18" charset="0"/>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4122703412073485E-2"/>
          <c:y val="1.9651205188068357E-2"/>
          <c:w val="0.89532174103237094"/>
          <c:h val="0.70902388434559405"/>
        </c:manualLayout>
      </c:layout>
      <c:barChart>
        <c:barDir val="col"/>
        <c:grouping val="stacked"/>
        <c:varyColors val="0"/>
        <c:ser>
          <c:idx val="1"/>
          <c:order val="1"/>
          <c:tx>
            <c:strRef>
              <c:f>'FX Monthly Changes'!$C$2</c:f>
              <c:strCache>
                <c:ptCount val="1"/>
                <c:pt idx="0">
                  <c:v>Monthly Percentage Change (RHS)</c:v>
                </c:pt>
              </c:strCache>
            </c:strRef>
          </c:tx>
          <c:spPr>
            <a:solidFill>
              <a:srgbClr val="B87231"/>
            </a:solidFill>
            <a:ln>
              <a:noFill/>
            </a:ln>
            <a:effectLst/>
          </c:spPr>
          <c:invertIfNegative val="0"/>
          <c:cat>
            <c:numRef>
              <c:f>'FX Monthly Changes'!$A$10:$A$48</c:f>
              <c:numCache>
                <c:formatCode>[$-409]mmm\-yy;@</c:formatCode>
                <c:ptCount val="39"/>
                <c:pt idx="0">
                  <c:v>45108</c:v>
                </c:pt>
                <c:pt idx="1">
                  <c:v>45139</c:v>
                </c:pt>
                <c:pt idx="2">
                  <c:v>45170</c:v>
                </c:pt>
                <c:pt idx="3">
                  <c:v>45200</c:v>
                </c:pt>
                <c:pt idx="4">
                  <c:v>45231</c:v>
                </c:pt>
                <c:pt idx="5">
                  <c:v>45261</c:v>
                </c:pt>
                <c:pt idx="6">
                  <c:v>45292</c:v>
                </c:pt>
                <c:pt idx="7">
                  <c:v>45323</c:v>
                </c:pt>
                <c:pt idx="8">
                  <c:v>45352</c:v>
                </c:pt>
                <c:pt idx="9">
                  <c:v>45383</c:v>
                </c:pt>
                <c:pt idx="10">
                  <c:v>45413</c:v>
                </c:pt>
                <c:pt idx="11">
                  <c:v>45444</c:v>
                </c:pt>
                <c:pt idx="12">
                  <c:v>45474</c:v>
                </c:pt>
                <c:pt idx="13">
                  <c:v>45505</c:v>
                </c:pt>
                <c:pt idx="14">
                  <c:v>45536</c:v>
                </c:pt>
                <c:pt idx="15">
                  <c:v>45566</c:v>
                </c:pt>
                <c:pt idx="16">
                  <c:v>45597</c:v>
                </c:pt>
                <c:pt idx="17">
                  <c:v>45627</c:v>
                </c:pt>
                <c:pt idx="18">
                  <c:v>45658</c:v>
                </c:pt>
                <c:pt idx="19">
                  <c:v>45689</c:v>
                </c:pt>
                <c:pt idx="20">
                  <c:v>45717</c:v>
                </c:pt>
                <c:pt idx="21">
                  <c:v>45748</c:v>
                </c:pt>
                <c:pt idx="22">
                  <c:v>45778</c:v>
                </c:pt>
                <c:pt idx="23">
                  <c:v>45809</c:v>
                </c:pt>
                <c:pt idx="24">
                  <c:v>45839</c:v>
                </c:pt>
                <c:pt idx="25">
                  <c:v>45870</c:v>
                </c:pt>
                <c:pt idx="26">
                  <c:v>45901</c:v>
                </c:pt>
                <c:pt idx="27" formatCode="mmm\-yy">
                  <c:v>45931</c:v>
                </c:pt>
                <c:pt idx="28" formatCode="mmm\-yy">
                  <c:v>45962</c:v>
                </c:pt>
                <c:pt idx="29" formatCode="mmm\-yy">
                  <c:v>45992</c:v>
                </c:pt>
                <c:pt idx="30" formatCode="mmm\-yy">
                  <c:v>46023</c:v>
                </c:pt>
                <c:pt idx="31" formatCode="mmm\-yy">
                  <c:v>46054</c:v>
                </c:pt>
                <c:pt idx="32" formatCode="mmm\-yy">
                  <c:v>46082</c:v>
                </c:pt>
                <c:pt idx="33" formatCode="mmm\-yy">
                  <c:v>46113</c:v>
                </c:pt>
                <c:pt idx="34" formatCode="mmm\-yy">
                  <c:v>46143</c:v>
                </c:pt>
                <c:pt idx="35" formatCode="mmm\-yy">
                  <c:v>46174</c:v>
                </c:pt>
                <c:pt idx="36" formatCode="mmm\-yy">
                  <c:v>46204</c:v>
                </c:pt>
                <c:pt idx="37" formatCode="mmm\-yy">
                  <c:v>46235</c:v>
                </c:pt>
                <c:pt idx="38" formatCode="mmm\-yy">
                  <c:v>46266</c:v>
                </c:pt>
              </c:numCache>
            </c:numRef>
          </c:cat>
          <c:val>
            <c:numRef>
              <c:f>'FX Monthly Changes'!$C$10:$C$48</c:f>
              <c:numCache>
                <c:formatCode>0.0</c:formatCode>
                <c:ptCount val="39"/>
                <c:pt idx="0">
                  <c:v>-0.24793695292743001</c:v>
                </c:pt>
                <c:pt idx="1">
                  <c:v>4.2861797756443165</c:v>
                </c:pt>
                <c:pt idx="2">
                  <c:v>6.8184774101919698</c:v>
                </c:pt>
                <c:pt idx="3">
                  <c:v>3.6764342358737601</c:v>
                </c:pt>
                <c:pt idx="4">
                  <c:v>6.8229392314744119</c:v>
                </c:pt>
                <c:pt idx="5">
                  <c:v>7.5238855951274219</c:v>
                </c:pt>
                <c:pt idx="6">
                  <c:v>6.4216598818660708</c:v>
                </c:pt>
                <c:pt idx="7">
                  <c:v>-4.2058238411160183</c:v>
                </c:pt>
                <c:pt idx="8">
                  <c:v>-0.88932782757089601</c:v>
                </c:pt>
                <c:pt idx="9">
                  <c:v>1.5339950027225324</c:v>
                </c:pt>
                <c:pt idx="10">
                  <c:v>4.1178333331631345</c:v>
                </c:pt>
                <c:pt idx="11">
                  <c:v>-1.8242900224692327</c:v>
                </c:pt>
                <c:pt idx="12">
                  <c:v>-1.332198371417137</c:v>
                </c:pt>
                <c:pt idx="13">
                  <c:v>1.877772515846865</c:v>
                </c:pt>
                <c:pt idx="14">
                  <c:v>1.1879869147457089</c:v>
                </c:pt>
                <c:pt idx="15">
                  <c:v>0.60452360673268757</c:v>
                </c:pt>
                <c:pt idx="16">
                  <c:v>2.9266529440340694</c:v>
                </c:pt>
                <c:pt idx="17">
                  <c:v>0.89654131224370381</c:v>
                </c:pt>
                <c:pt idx="18">
                  <c:v>1.2403307665980412</c:v>
                </c:pt>
                <c:pt idx="19">
                  <c:v>1.0199424286374104</c:v>
                </c:pt>
                <c:pt idx="20">
                  <c:v>1.7171217367342173</c:v>
                </c:pt>
                <c:pt idx="21">
                  <c:v>-1.8847806058658545</c:v>
                </c:pt>
                <c:pt idx="22">
                  <c:v>-4.284643708964353</c:v>
                </c:pt>
                <c:pt idx="23">
                  <c:v>-8.9170799545820181</c:v>
                </c:pt>
                <c:pt idx="24">
                  <c:v>-4.6733818274483969</c:v>
                </c:pt>
                <c:pt idx="25">
                  <c:v>-0.64815176655325102</c:v>
                </c:pt>
                <c:pt idx="26">
                  <c:v>2.3056597643474008</c:v>
                </c:pt>
                <c:pt idx="27">
                  <c:v>-3.9233263321182488</c:v>
                </c:pt>
                <c:pt idx="28">
                  <c:v>-0.59121678385268828</c:v>
                </c:pt>
                <c:pt idx="29">
                  <c:v>0.37410211901405255</c:v>
                </c:pt>
                <c:pt idx="30">
                  <c:v>-11.888157894736839</c:v>
                </c:pt>
                <c:pt idx="31">
                  <c:v>-5.9488787675153638</c:v>
                </c:pt>
                <c:pt idx="32">
                  <c:v>1.939198916080942</c:v>
                </c:pt>
                <c:pt idx="33">
                  <c:v>-0.84472088386775557</c:v>
                </c:pt>
                <c:pt idx="34">
                  <c:v>-1.3797184013069397</c:v>
                </c:pt>
                <c:pt idx="35">
                  <c:v>-5.4442356089324795</c:v>
                </c:pt>
                <c:pt idx="36">
                  <c:v>3.0764997866271182</c:v>
                </c:pt>
                <c:pt idx="37">
                  <c:v>2.9340146319407845</c:v>
                </c:pt>
                <c:pt idx="38">
                  <c:v>5.625616246574916</c:v>
                </c:pt>
              </c:numCache>
            </c:numRef>
          </c:val>
          <c:extLst>
            <c:ext xmlns:c16="http://schemas.microsoft.com/office/drawing/2014/chart" uri="{C3380CC4-5D6E-409C-BE32-E72D297353CC}">
              <c16:uniqueId val="{00000000-B337-4741-BFC8-9034FC17386A}"/>
            </c:ext>
          </c:extLst>
        </c:ser>
        <c:dLbls>
          <c:showLegendKey val="0"/>
          <c:showVal val="0"/>
          <c:showCatName val="0"/>
          <c:showSerName val="0"/>
          <c:showPercent val="0"/>
          <c:showBubbleSize val="0"/>
        </c:dLbls>
        <c:gapWidth val="30"/>
        <c:overlap val="100"/>
        <c:axId val="1472537183"/>
        <c:axId val="514899535"/>
      </c:barChart>
      <c:lineChart>
        <c:grouping val="stacked"/>
        <c:varyColors val="0"/>
        <c:ser>
          <c:idx val="0"/>
          <c:order val="0"/>
          <c:tx>
            <c:strRef>
              <c:f>'FX Monthly Changes'!$B$2</c:f>
              <c:strCache>
                <c:ptCount val="1"/>
                <c:pt idx="0">
                  <c:v>ZMW/USD</c:v>
                </c:pt>
              </c:strCache>
            </c:strRef>
          </c:tx>
          <c:spPr>
            <a:ln w="25400" cap="rnd">
              <a:solidFill>
                <a:sysClr val="windowText" lastClr="000000"/>
              </a:solidFill>
              <a:round/>
            </a:ln>
            <a:effectLst/>
          </c:spPr>
          <c:marker>
            <c:symbol val="none"/>
          </c:marker>
          <c:cat>
            <c:numRef>
              <c:f>'FX Monthly Changes'!$A$10:$A$48</c:f>
              <c:numCache>
                <c:formatCode>[$-409]mmm\-yy;@</c:formatCode>
                <c:ptCount val="39"/>
                <c:pt idx="0">
                  <c:v>45108</c:v>
                </c:pt>
                <c:pt idx="1">
                  <c:v>45139</c:v>
                </c:pt>
                <c:pt idx="2">
                  <c:v>45170</c:v>
                </c:pt>
                <c:pt idx="3">
                  <c:v>45200</c:v>
                </c:pt>
                <c:pt idx="4">
                  <c:v>45231</c:v>
                </c:pt>
                <c:pt idx="5">
                  <c:v>45261</c:v>
                </c:pt>
                <c:pt idx="6">
                  <c:v>45292</c:v>
                </c:pt>
                <c:pt idx="7">
                  <c:v>45323</c:v>
                </c:pt>
                <c:pt idx="8">
                  <c:v>45352</c:v>
                </c:pt>
                <c:pt idx="9">
                  <c:v>45383</c:v>
                </c:pt>
                <c:pt idx="10">
                  <c:v>45413</c:v>
                </c:pt>
                <c:pt idx="11">
                  <c:v>45444</c:v>
                </c:pt>
                <c:pt idx="12">
                  <c:v>45474</c:v>
                </c:pt>
                <c:pt idx="13">
                  <c:v>45505</c:v>
                </c:pt>
                <c:pt idx="14">
                  <c:v>45536</c:v>
                </c:pt>
                <c:pt idx="15">
                  <c:v>45566</c:v>
                </c:pt>
                <c:pt idx="16">
                  <c:v>45597</c:v>
                </c:pt>
                <c:pt idx="17">
                  <c:v>45627</c:v>
                </c:pt>
                <c:pt idx="18">
                  <c:v>45658</c:v>
                </c:pt>
                <c:pt idx="19">
                  <c:v>45689</c:v>
                </c:pt>
                <c:pt idx="20">
                  <c:v>45717</c:v>
                </c:pt>
                <c:pt idx="21">
                  <c:v>45748</c:v>
                </c:pt>
                <c:pt idx="22">
                  <c:v>45778</c:v>
                </c:pt>
                <c:pt idx="23">
                  <c:v>45809</c:v>
                </c:pt>
                <c:pt idx="24">
                  <c:v>45839</c:v>
                </c:pt>
                <c:pt idx="25">
                  <c:v>45870</c:v>
                </c:pt>
                <c:pt idx="26">
                  <c:v>45901</c:v>
                </c:pt>
                <c:pt idx="27" formatCode="mmm\-yy">
                  <c:v>45931</c:v>
                </c:pt>
                <c:pt idx="28" formatCode="mmm\-yy">
                  <c:v>45962</c:v>
                </c:pt>
                <c:pt idx="29" formatCode="mmm\-yy">
                  <c:v>45992</c:v>
                </c:pt>
                <c:pt idx="30" formatCode="mmm\-yy">
                  <c:v>46023</c:v>
                </c:pt>
                <c:pt idx="31" formatCode="mmm\-yy">
                  <c:v>46054</c:v>
                </c:pt>
                <c:pt idx="32" formatCode="mmm\-yy">
                  <c:v>46082</c:v>
                </c:pt>
                <c:pt idx="33" formatCode="mmm\-yy">
                  <c:v>46113</c:v>
                </c:pt>
                <c:pt idx="34" formatCode="mmm\-yy">
                  <c:v>46143</c:v>
                </c:pt>
                <c:pt idx="35" formatCode="mmm\-yy">
                  <c:v>46174</c:v>
                </c:pt>
                <c:pt idx="36" formatCode="mmm\-yy">
                  <c:v>46204</c:v>
                </c:pt>
                <c:pt idx="37" formatCode="mmm\-yy">
                  <c:v>46235</c:v>
                </c:pt>
                <c:pt idx="38" formatCode="mmm\-yy">
                  <c:v>46266</c:v>
                </c:pt>
              </c:numCache>
            </c:numRef>
          </c:cat>
          <c:val>
            <c:numRef>
              <c:f>'FX Monthly Changes'!$B$10:$B$48</c:f>
              <c:numCache>
                <c:formatCode>General</c:formatCode>
                <c:ptCount val="39"/>
                <c:pt idx="0">
                  <c:v>18.660042214912281</c:v>
                </c:pt>
                <c:pt idx="1">
                  <c:v>19.459845170454543</c:v>
                </c:pt>
                <c:pt idx="2">
                  <c:v>20.786710317460319</c:v>
                </c:pt>
                <c:pt idx="3">
                  <c:v>21.550920052083331</c:v>
                </c:pt>
                <c:pt idx="4">
                  <c:v>23.021326231060609</c:v>
                </c:pt>
                <c:pt idx="5">
                  <c:v>24.753424479166668</c:v>
                </c:pt>
                <c:pt idx="6">
                  <c:v>26.343005208333331</c:v>
                </c:pt>
                <c:pt idx="7">
                  <c:v>25.235064814814812</c:v>
                </c:pt>
                <c:pt idx="8">
                  <c:v>25.010642361111113</c:v>
                </c:pt>
                <c:pt idx="9" formatCode="0.00000">
                  <c:v>25.394304365079364</c:v>
                </c:pt>
                <c:pt idx="10" formatCode="0.00000">
                  <c:v>26.439999494949504</c:v>
                </c:pt>
                <c:pt idx="11" formatCode="0.00000">
                  <c:v>25.957657222222224</c:v>
                </c:pt>
                <c:pt idx="12">
                  <c:v>25.611849735449738</c:v>
                </c:pt>
                <c:pt idx="13">
                  <c:v>26.09278201058201</c:v>
                </c:pt>
                <c:pt idx="14">
                  <c:v>26.402760846560849</c:v>
                </c:pt>
                <c:pt idx="15">
                  <c:v>26.562371768707482</c:v>
                </c:pt>
                <c:pt idx="16">
                  <c:v>27.339760204081635</c:v>
                </c:pt>
                <c:pt idx="17">
                  <c:v>27.584872448979592</c:v>
                </c:pt>
                <c:pt idx="18">
                  <c:v>27.927016108891113</c:v>
                </c:pt>
                <c:pt idx="19">
                  <c:v>28.211855595238099</c:v>
                </c:pt>
                <c:pt idx="20">
                  <c:v>28.6962875</c:v>
                </c:pt>
                <c:pt idx="21" formatCode="0.00000">
                  <c:v>28.155425438596492</c:v>
                </c:pt>
                <c:pt idx="22" formatCode="0.00000">
                  <c:v>26.949065773809519</c:v>
                </c:pt>
                <c:pt idx="23" formatCode="0.00000">
                  <c:v>24.545996031746025</c:v>
                </c:pt>
                <c:pt idx="24">
                  <c:v>23.398867913832202</c:v>
                </c:pt>
                <c:pt idx="25">
                  <c:v>23.247207738095238</c:v>
                </c:pt>
                <c:pt idx="26">
                  <c:v>23.783209253246756</c:v>
                </c:pt>
                <c:pt idx="27">
                  <c:v>22.850116341991342</c:v>
                </c:pt>
                <c:pt idx="28">
                  <c:v>22.715022619047623</c:v>
                </c:pt>
                <c:pt idx="29" formatCode="0.0000">
                  <c:v>22.8</c:v>
                </c:pt>
                <c:pt idx="30">
                  <c:v>20.089500000000001</c:v>
                </c:pt>
                <c:pt idx="31">
                  <c:v>18.894400000000001</c:v>
                </c:pt>
                <c:pt idx="32" formatCode="0.0000">
                  <c:v>19.2608</c:v>
                </c:pt>
                <c:pt idx="33">
                  <c:v>19.098099999999999</c:v>
                </c:pt>
                <c:pt idx="34" formatCode="0.0000">
                  <c:v>18.834599999999998</c:v>
                </c:pt>
                <c:pt idx="35" formatCode="0.0000">
                  <c:v>17.809200000000001</c:v>
                </c:pt>
                <c:pt idx="36" formatCode="0.0000">
                  <c:v>18.357099999999999</c:v>
                </c:pt>
                <c:pt idx="37">
                  <c:v>18.895700000000001</c:v>
                </c:pt>
                <c:pt idx="38">
                  <c:v>19.389800000000001</c:v>
                </c:pt>
              </c:numCache>
            </c:numRef>
          </c:val>
          <c:smooth val="0"/>
          <c:extLst>
            <c:ext xmlns:c16="http://schemas.microsoft.com/office/drawing/2014/chart" uri="{C3380CC4-5D6E-409C-BE32-E72D297353CC}">
              <c16:uniqueId val="{00000001-B337-4741-BFC8-9034FC17386A}"/>
            </c:ext>
          </c:extLst>
        </c:ser>
        <c:dLbls>
          <c:showLegendKey val="0"/>
          <c:showVal val="0"/>
          <c:showCatName val="0"/>
          <c:showSerName val="0"/>
          <c:showPercent val="0"/>
          <c:showBubbleSize val="0"/>
        </c:dLbls>
        <c:marker val="1"/>
        <c:smooth val="0"/>
        <c:axId val="1500787520"/>
        <c:axId val="889988495"/>
      </c:lineChart>
      <c:dateAx>
        <c:axId val="1500787520"/>
        <c:scaling>
          <c:orientation val="minMax"/>
          <c:max val="46266"/>
          <c:min val="45170"/>
        </c:scaling>
        <c:delete val="0"/>
        <c:axPos val="b"/>
        <c:numFmt formatCode="[$-409]mmm\-yy;@" sourceLinked="1"/>
        <c:majorTickMark val="cross"/>
        <c:minorTickMark val="none"/>
        <c:tickLblPos val="low"/>
        <c:spPr>
          <a:noFill/>
          <a:ln w="9525" cap="flat" cmpd="sng" algn="ctr">
            <a:solidFill>
              <a:sysClr val="windowText" lastClr="000000">
                <a:lumMod val="95000"/>
                <a:lumOff val="5000"/>
              </a:sysClr>
            </a:solidFill>
            <a:round/>
          </a:ln>
          <a:effectLst/>
        </c:spPr>
        <c:txPr>
          <a:bodyPr rot="-5400000" spcFirstLastPara="1" vertOverflow="ellipsis"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889988495"/>
        <c:crosses val="autoZero"/>
        <c:auto val="1"/>
        <c:lblOffset val="100"/>
        <c:baseTimeUnit val="months"/>
      </c:dateAx>
      <c:valAx>
        <c:axId val="889988495"/>
        <c:scaling>
          <c:orientation val="minMax"/>
          <c:max val="30"/>
          <c:min val="15"/>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1500787520"/>
        <c:crosses val="autoZero"/>
        <c:crossBetween val="between"/>
      </c:valAx>
      <c:valAx>
        <c:axId val="514899535"/>
        <c:scaling>
          <c:orientation val="minMax"/>
          <c:max val="15"/>
          <c:min val="-20"/>
        </c:scaling>
        <c:delete val="0"/>
        <c:axPos val="r"/>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1472537183"/>
        <c:crosses val="max"/>
        <c:crossBetween val="between"/>
      </c:valAx>
      <c:dateAx>
        <c:axId val="1472537183"/>
        <c:scaling>
          <c:orientation val="minMax"/>
        </c:scaling>
        <c:delete val="1"/>
        <c:axPos val="b"/>
        <c:numFmt formatCode="[$-409]mmm\-yy;@" sourceLinked="1"/>
        <c:majorTickMark val="out"/>
        <c:minorTickMark val="none"/>
        <c:tickLblPos val="nextTo"/>
        <c:crossAx val="514899535"/>
        <c:crosses val="autoZero"/>
        <c:auto val="1"/>
        <c:lblOffset val="100"/>
        <c:baseTimeUnit val="months"/>
        <c:majorUnit val="1"/>
        <c:minorUnit val="1"/>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chemeClr val="tx1">
              <a:lumMod val="95000"/>
              <a:lumOff val="5000"/>
            </a:schemeClr>
          </a:solidFill>
          <a:latin typeface="Cambria" panose="02040503050406030204" pitchFamily="18" charset="0"/>
          <a:ea typeface="Cambria" panose="02040503050406030204" pitchFamily="18" charset="0"/>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175075337804998"/>
          <c:y val="0.11189743092831959"/>
          <c:w val="0.75321542323549429"/>
          <c:h val="0.65857514616805535"/>
        </c:manualLayout>
      </c:layout>
      <c:lineChart>
        <c:grouping val="stacked"/>
        <c:varyColors val="0"/>
        <c:ser>
          <c:idx val="0"/>
          <c:order val="0"/>
          <c:tx>
            <c:strRef>
              <c:f>'Daily MSCI USD Index'!$S$492</c:f>
              <c:strCache>
                <c:ptCount val="1"/>
                <c:pt idx="0">
                  <c:v>US Dollar Index</c:v>
                </c:pt>
              </c:strCache>
            </c:strRef>
          </c:tx>
          <c:spPr>
            <a:ln w="25400" cap="rnd">
              <a:solidFill>
                <a:srgbClr val="B87231"/>
              </a:solidFill>
              <a:round/>
            </a:ln>
            <a:effectLst/>
          </c:spPr>
          <c:marker>
            <c:symbol val="none"/>
          </c:marker>
          <c:cat>
            <c:numRef>
              <c:f>'Daily MSCI USD Index'!$R$493:$R$2249</c:f>
              <c:numCache>
                <c:formatCode>[$-409]d\-mmm\-yy;@</c:formatCode>
                <c:ptCount val="1757"/>
                <c:pt idx="0">
                  <c:v>43830</c:v>
                </c:pt>
                <c:pt idx="1">
                  <c:v>43831</c:v>
                </c:pt>
                <c:pt idx="2">
                  <c:v>43832</c:v>
                </c:pt>
                <c:pt idx="3">
                  <c:v>43833</c:v>
                </c:pt>
                <c:pt idx="4">
                  <c:v>43836</c:v>
                </c:pt>
                <c:pt idx="5">
                  <c:v>43837</c:v>
                </c:pt>
                <c:pt idx="6">
                  <c:v>43838</c:v>
                </c:pt>
                <c:pt idx="7">
                  <c:v>43839</c:v>
                </c:pt>
                <c:pt idx="8">
                  <c:v>43840</c:v>
                </c:pt>
                <c:pt idx="9">
                  <c:v>43843</c:v>
                </c:pt>
                <c:pt idx="10">
                  <c:v>43844</c:v>
                </c:pt>
                <c:pt idx="11">
                  <c:v>43845</c:v>
                </c:pt>
                <c:pt idx="12">
                  <c:v>43846</c:v>
                </c:pt>
                <c:pt idx="13">
                  <c:v>43847</c:v>
                </c:pt>
                <c:pt idx="14">
                  <c:v>43850</c:v>
                </c:pt>
                <c:pt idx="15">
                  <c:v>43851</c:v>
                </c:pt>
                <c:pt idx="16">
                  <c:v>43852</c:v>
                </c:pt>
                <c:pt idx="17">
                  <c:v>43853</c:v>
                </c:pt>
                <c:pt idx="18">
                  <c:v>43854</c:v>
                </c:pt>
                <c:pt idx="19">
                  <c:v>43857</c:v>
                </c:pt>
                <c:pt idx="20">
                  <c:v>43858</c:v>
                </c:pt>
                <c:pt idx="21">
                  <c:v>43859</c:v>
                </c:pt>
                <c:pt idx="22">
                  <c:v>43860</c:v>
                </c:pt>
                <c:pt idx="23">
                  <c:v>43861</c:v>
                </c:pt>
                <c:pt idx="24">
                  <c:v>43864</c:v>
                </c:pt>
                <c:pt idx="25">
                  <c:v>43865</c:v>
                </c:pt>
                <c:pt idx="26">
                  <c:v>43866</c:v>
                </c:pt>
                <c:pt idx="27">
                  <c:v>43867</c:v>
                </c:pt>
                <c:pt idx="28">
                  <c:v>43868</c:v>
                </c:pt>
                <c:pt idx="29">
                  <c:v>43871</c:v>
                </c:pt>
                <c:pt idx="30">
                  <c:v>43872</c:v>
                </c:pt>
                <c:pt idx="31">
                  <c:v>43873</c:v>
                </c:pt>
                <c:pt idx="32">
                  <c:v>43874</c:v>
                </c:pt>
                <c:pt idx="33">
                  <c:v>43875</c:v>
                </c:pt>
                <c:pt idx="34">
                  <c:v>43878</c:v>
                </c:pt>
                <c:pt idx="35">
                  <c:v>43879</c:v>
                </c:pt>
                <c:pt idx="36">
                  <c:v>43880</c:v>
                </c:pt>
                <c:pt idx="37">
                  <c:v>43881</c:v>
                </c:pt>
                <c:pt idx="38">
                  <c:v>43882</c:v>
                </c:pt>
                <c:pt idx="39">
                  <c:v>43885</c:v>
                </c:pt>
                <c:pt idx="40">
                  <c:v>43886</c:v>
                </c:pt>
                <c:pt idx="41">
                  <c:v>43887</c:v>
                </c:pt>
                <c:pt idx="42">
                  <c:v>43888</c:v>
                </c:pt>
                <c:pt idx="43">
                  <c:v>43889</c:v>
                </c:pt>
                <c:pt idx="44">
                  <c:v>43892</c:v>
                </c:pt>
                <c:pt idx="45">
                  <c:v>43893</c:v>
                </c:pt>
                <c:pt idx="46">
                  <c:v>43894</c:v>
                </c:pt>
                <c:pt idx="47">
                  <c:v>43895</c:v>
                </c:pt>
                <c:pt idx="48">
                  <c:v>43896</c:v>
                </c:pt>
                <c:pt idx="49">
                  <c:v>43899</c:v>
                </c:pt>
                <c:pt idx="50">
                  <c:v>43900</c:v>
                </c:pt>
                <c:pt idx="51">
                  <c:v>43901</c:v>
                </c:pt>
                <c:pt idx="52">
                  <c:v>43902</c:v>
                </c:pt>
                <c:pt idx="53">
                  <c:v>43903</c:v>
                </c:pt>
                <c:pt idx="54">
                  <c:v>43906</c:v>
                </c:pt>
                <c:pt idx="55">
                  <c:v>43907</c:v>
                </c:pt>
                <c:pt idx="56">
                  <c:v>43908</c:v>
                </c:pt>
                <c:pt idx="57">
                  <c:v>43909</c:v>
                </c:pt>
                <c:pt idx="58">
                  <c:v>43910</c:v>
                </c:pt>
                <c:pt idx="59">
                  <c:v>43913</c:v>
                </c:pt>
                <c:pt idx="60">
                  <c:v>43914</c:v>
                </c:pt>
                <c:pt idx="61">
                  <c:v>43915</c:v>
                </c:pt>
                <c:pt idx="62">
                  <c:v>43916</c:v>
                </c:pt>
                <c:pt idx="63">
                  <c:v>43917</c:v>
                </c:pt>
                <c:pt idx="64">
                  <c:v>43920</c:v>
                </c:pt>
                <c:pt idx="65">
                  <c:v>43921</c:v>
                </c:pt>
                <c:pt idx="66">
                  <c:v>43922</c:v>
                </c:pt>
                <c:pt idx="67">
                  <c:v>43923</c:v>
                </c:pt>
                <c:pt idx="68">
                  <c:v>43924</c:v>
                </c:pt>
                <c:pt idx="69">
                  <c:v>43927</c:v>
                </c:pt>
                <c:pt idx="70">
                  <c:v>43928</c:v>
                </c:pt>
                <c:pt idx="71">
                  <c:v>43929</c:v>
                </c:pt>
                <c:pt idx="72">
                  <c:v>43930</c:v>
                </c:pt>
                <c:pt idx="73">
                  <c:v>43931</c:v>
                </c:pt>
                <c:pt idx="74">
                  <c:v>43934</c:v>
                </c:pt>
                <c:pt idx="75">
                  <c:v>43935</c:v>
                </c:pt>
                <c:pt idx="76">
                  <c:v>43936</c:v>
                </c:pt>
                <c:pt idx="77">
                  <c:v>43937</c:v>
                </c:pt>
                <c:pt idx="78">
                  <c:v>43938</c:v>
                </c:pt>
                <c:pt idx="79">
                  <c:v>43941</c:v>
                </c:pt>
                <c:pt idx="80">
                  <c:v>43942</c:v>
                </c:pt>
                <c:pt idx="81">
                  <c:v>43943</c:v>
                </c:pt>
                <c:pt idx="82">
                  <c:v>43944</c:v>
                </c:pt>
                <c:pt idx="83">
                  <c:v>43945</c:v>
                </c:pt>
                <c:pt idx="84">
                  <c:v>43948</c:v>
                </c:pt>
                <c:pt idx="85">
                  <c:v>43949</c:v>
                </c:pt>
                <c:pt idx="86">
                  <c:v>43950</c:v>
                </c:pt>
                <c:pt idx="87">
                  <c:v>43951</c:v>
                </c:pt>
                <c:pt idx="88">
                  <c:v>43952</c:v>
                </c:pt>
                <c:pt idx="89">
                  <c:v>43955</c:v>
                </c:pt>
                <c:pt idx="90">
                  <c:v>43956</c:v>
                </c:pt>
                <c:pt idx="91">
                  <c:v>43957</c:v>
                </c:pt>
                <c:pt idx="92">
                  <c:v>43958</c:v>
                </c:pt>
                <c:pt idx="93">
                  <c:v>43959</c:v>
                </c:pt>
                <c:pt idx="94">
                  <c:v>43962</c:v>
                </c:pt>
                <c:pt idx="95">
                  <c:v>43963</c:v>
                </c:pt>
                <c:pt idx="96">
                  <c:v>43964</c:v>
                </c:pt>
                <c:pt idx="97">
                  <c:v>43965</c:v>
                </c:pt>
                <c:pt idx="98">
                  <c:v>43966</c:v>
                </c:pt>
                <c:pt idx="99">
                  <c:v>43969</c:v>
                </c:pt>
                <c:pt idx="100">
                  <c:v>43970</c:v>
                </c:pt>
                <c:pt idx="101">
                  <c:v>43971</c:v>
                </c:pt>
                <c:pt idx="102">
                  <c:v>43972</c:v>
                </c:pt>
                <c:pt idx="103">
                  <c:v>43973</c:v>
                </c:pt>
                <c:pt idx="104">
                  <c:v>43976</c:v>
                </c:pt>
                <c:pt idx="105">
                  <c:v>43977</c:v>
                </c:pt>
                <c:pt idx="106">
                  <c:v>43978</c:v>
                </c:pt>
                <c:pt idx="107">
                  <c:v>43979</c:v>
                </c:pt>
                <c:pt idx="108">
                  <c:v>43980</c:v>
                </c:pt>
                <c:pt idx="109">
                  <c:v>43983</c:v>
                </c:pt>
                <c:pt idx="110">
                  <c:v>43984</c:v>
                </c:pt>
                <c:pt idx="111">
                  <c:v>43985</c:v>
                </c:pt>
                <c:pt idx="112">
                  <c:v>43986</c:v>
                </c:pt>
                <c:pt idx="113">
                  <c:v>43987</c:v>
                </c:pt>
                <c:pt idx="114">
                  <c:v>43990</c:v>
                </c:pt>
                <c:pt idx="115">
                  <c:v>43991</c:v>
                </c:pt>
                <c:pt idx="116">
                  <c:v>43992</c:v>
                </c:pt>
                <c:pt idx="117">
                  <c:v>43993</c:v>
                </c:pt>
                <c:pt idx="118">
                  <c:v>43994</c:v>
                </c:pt>
                <c:pt idx="119">
                  <c:v>43997</c:v>
                </c:pt>
                <c:pt idx="120">
                  <c:v>43998</c:v>
                </c:pt>
                <c:pt idx="121">
                  <c:v>43999</c:v>
                </c:pt>
                <c:pt idx="122">
                  <c:v>44000</c:v>
                </c:pt>
                <c:pt idx="123">
                  <c:v>44001</c:v>
                </c:pt>
                <c:pt idx="124">
                  <c:v>44004</c:v>
                </c:pt>
                <c:pt idx="125">
                  <c:v>44005</c:v>
                </c:pt>
                <c:pt idx="126">
                  <c:v>44006</c:v>
                </c:pt>
                <c:pt idx="127">
                  <c:v>44007</c:v>
                </c:pt>
                <c:pt idx="128">
                  <c:v>44008</c:v>
                </c:pt>
                <c:pt idx="129">
                  <c:v>44011</c:v>
                </c:pt>
                <c:pt idx="130">
                  <c:v>44012</c:v>
                </c:pt>
                <c:pt idx="131">
                  <c:v>44013</c:v>
                </c:pt>
                <c:pt idx="132">
                  <c:v>44014</c:v>
                </c:pt>
                <c:pt idx="133">
                  <c:v>44015</c:v>
                </c:pt>
                <c:pt idx="134">
                  <c:v>44018</c:v>
                </c:pt>
                <c:pt idx="135">
                  <c:v>44019</c:v>
                </c:pt>
                <c:pt idx="136">
                  <c:v>44020</c:v>
                </c:pt>
                <c:pt idx="137">
                  <c:v>44021</c:v>
                </c:pt>
                <c:pt idx="138">
                  <c:v>44022</c:v>
                </c:pt>
                <c:pt idx="139">
                  <c:v>44025</c:v>
                </c:pt>
                <c:pt idx="140">
                  <c:v>44026</c:v>
                </c:pt>
                <c:pt idx="141">
                  <c:v>44027</c:v>
                </c:pt>
                <c:pt idx="142">
                  <c:v>44028</c:v>
                </c:pt>
                <c:pt idx="143">
                  <c:v>44029</c:v>
                </c:pt>
                <c:pt idx="144">
                  <c:v>44032</c:v>
                </c:pt>
                <c:pt idx="145">
                  <c:v>44033</c:v>
                </c:pt>
                <c:pt idx="146">
                  <c:v>44034</c:v>
                </c:pt>
                <c:pt idx="147">
                  <c:v>44035</c:v>
                </c:pt>
                <c:pt idx="148">
                  <c:v>44036</c:v>
                </c:pt>
                <c:pt idx="149">
                  <c:v>44039</c:v>
                </c:pt>
                <c:pt idx="150">
                  <c:v>44040</c:v>
                </c:pt>
                <c:pt idx="151">
                  <c:v>44041</c:v>
                </c:pt>
                <c:pt idx="152">
                  <c:v>44042</c:v>
                </c:pt>
                <c:pt idx="153">
                  <c:v>44043</c:v>
                </c:pt>
                <c:pt idx="154">
                  <c:v>44046</c:v>
                </c:pt>
                <c:pt idx="155">
                  <c:v>44047</c:v>
                </c:pt>
                <c:pt idx="156">
                  <c:v>44048</c:v>
                </c:pt>
                <c:pt idx="157">
                  <c:v>44049</c:v>
                </c:pt>
                <c:pt idx="158">
                  <c:v>44050</c:v>
                </c:pt>
                <c:pt idx="159">
                  <c:v>44053</c:v>
                </c:pt>
                <c:pt idx="160">
                  <c:v>44054</c:v>
                </c:pt>
                <c:pt idx="161">
                  <c:v>44055</c:v>
                </c:pt>
                <c:pt idx="162">
                  <c:v>44056</c:v>
                </c:pt>
                <c:pt idx="163">
                  <c:v>44057</c:v>
                </c:pt>
                <c:pt idx="164">
                  <c:v>44060</c:v>
                </c:pt>
                <c:pt idx="165">
                  <c:v>44061</c:v>
                </c:pt>
                <c:pt idx="166">
                  <c:v>44062</c:v>
                </c:pt>
                <c:pt idx="167">
                  <c:v>44063</c:v>
                </c:pt>
                <c:pt idx="168">
                  <c:v>44064</c:v>
                </c:pt>
                <c:pt idx="169">
                  <c:v>44067</c:v>
                </c:pt>
                <c:pt idx="170">
                  <c:v>44068</c:v>
                </c:pt>
                <c:pt idx="171">
                  <c:v>44069</c:v>
                </c:pt>
                <c:pt idx="172">
                  <c:v>44070</c:v>
                </c:pt>
                <c:pt idx="173">
                  <c:v>44071</c:v>
                </c:pt>
                <c:pt idx="174">
                  <c:v>44074</c:v>
                </c:pt>
                <c:pt idx="175">
                  <c:v>44075</c:v>
                </c:pt>
                <c:pt idx="176">
                  <c:v>44076</c:v>
                </c:pt>
                <c:pt idx="177">
                  <c:v>44077</c:v>
                </c:pt>
                <c:pt idx="178">
                  <c:v>44078</c:v>
                </c:pt>
                <c:pt idx="179">
                  <c:v>44081</c:v>
                </c:pt>
                <c:pt idx="180">
                  <c:v>44082</c:v>
                </c:pt>
                <c:pt idx="181">
                  <c:v>44083</c:v>
                </c:pt>
                <c:pt idx="182">
                  <c:v>44084</c:v>
                </c:pt>
                <c:pt idx="183">
                  <c:v>44085</c:v>
                </c:pt>
                <c:pt idx="184">
                  <c:v>44088</c:v>
                </c:pt>
                <c:pt idx="185">
                  <c:v>44089</c:v>
                </c:pt>
                <c:pt idx="186">
                  <c:v>44090</c:v>
                </c:pt>
                <c:pt idx="187">
                  <c:v>44091</c:v>
                </c:pt>
                <c:pt idx="188">
                  <c:v>44092</c:v>
                </c:pt>
                <c:pt idx="189">
                  <c:v>44095</c:v>
                </c:pt>
                <c:pt idx="190">
                  <c:v>44096</c:v>
                </c:pt>
                <c:pt idx="191">
                  <c:v>44097</c:v>
                </c:pt>
                <c:pt idx="192">
                  <c:v>44098</c:v>
                </c:pt>
                <c:pt idx="193">
                  <c:v>44099</c:v>
                </c:pt>
                <c:pt idx="194">
                  <c:v>44102</c:v>
                </c:pt>
                <c:pt idx="195">
                  <c:v>44103</c:v>
                </c:pt>
                <c:pt idx="196">
                  <c:v>44104</c:v>
                </c:pt>
                <c:pt idx="197">
                  <c:v>44105</c:v>
                </c:pt>
                <c:pt idx="198">
                  <c:v>44106</c:v>
                </c:pt>
                <c:pt idx="199">
                  <c:v>44109</c:v>
                </c:pt>
                <c:pt idx="200">
                  <c:v>44110</c:v>
                </c:pt>
                <c:pt idx="201">
                  <c:v>44111</c:v>
                </c:pt>
                <c:pt idx="202">
                  <c:v>44112</c:v>
                </c:pt>
                <c:pt idx="203">
                  <c:v>44113</c:v>
                </c:pt>
                <c:pt idx="204">
                  <c:v>44116</c:v>
                </c:pt>
                <c:pt idx="205">
                  <c:v>44117</c:v>
                </c:pt>
                <c:pt idx="206">
                  <c:v>44118</c:v>
                </c:pt>
                <c:pt idx="207">
                  <c:v>44119</c:v>
                </c:pt>
                <c:pt idx="208">
                  <c:v>44120</c:v>
                </c:pt>
                <c:pt idx="209">
                  <c:v>44123</c:v>
                </c:pt>
                <c:pt idx="210">
                  <c:v>44124</c:v>
                </c:pt>
                <c:pt idx="211">
                  <c:v>44125</c:v>
                </c:pt>
                <c:pt idx="212">
                  <c:v>44126</c:v>
                </c:pt>
                <c:pt idx="213">
                  <c:v>44127</c:v>
                </c:pt>
                <c:pt idx="214">
                  <c:v>44130</c:v>
                </c:pt>
                <c:pt idx="215">
                  <c:v>44131</c:v>
                </c:pt>
                <c:pt idx="216">
                  <c:v>44132</c:v>
                </c:pt>
                <c:pt idx="217">
                  <c:v>44133</c:v>
                </c:pt>
                <c:pt idx="218">
                  <c:v>44134</c:v>
                </c:pt>
                <c:pt idx="219">
                  <c:v>44137</c:v>
                </c:pt>
                <c:pt idx="220">
                  <c:v>44138</c:v>
                </c:pt>
                <c:pt idx="221">
                  <c:v>44139</c:v>
                </c:pt>
                <c:pt idx="222">
                  <c:v>44140</c:v>
                </c:pt>
                <c:pt idx="223">
                  <c:v>44141</c:v>
                </c:pt>
                <c:pt idx="224">
                  <c:v>44144</c:v>
                </c:pt>
                <c:pt idx="225">
                  <c:v>44145</c:v>
                </c:pt>
                <c:pt idx="226">
                  <c:v>44146</c:v>
                </c:pt>
                <c:pt idx="227">
                  <c:v>44147</c:v>
                </c:pt>
                <c:pt idx="228">
                  <c:v>44148</c:v>
                </c:pt>
                <c:pt idx="229">
                  <c:v>44151</c:v>
                </c:pt>
                <c:pt idx="230">
                  <c:v>44152</c:v>
                </c:pt>
                <c:pt idx="231">
                  <c:v>44153</c:v>
                </c:pt>
                <c:pt idx="232">
                  <c:v>44154</c:v>
                </c:pt>
                <c:pt idx="233">
                  <c:v>44155</c:v>
                </c:pt>
                <c:pt idx="234">
                  <c:v>44158</c:v>
                </c:pt>
                <c:pt idx="235">
                  <c:v>44159</c:v>
                </c:pt>
                <c:pt idx="236">
                  <c:v>44160</c:v>
                </c:pt>
                <c:pt idx="237">
                  <c:v>44161</c:v>
                </c:pt>
                <c:pt idx="238">
                  <c:v>44162</c:v>
                </c:pt>
                <c:pt idx="239">
                  <c:v>44165</c:v>
                </c:pt>
                <c:pt idx="240">
                  <c:v>44166</c:v>
                </c:pt>
                <c:pt idx="241">
                  <c:v>44167</c:v>
                </c:pt>
                <c:pt idx="242">
                  <c:v>44168</c:v>
                </c:pt>
                <c:pt idx="243">
                  <c:v>44169</c:v>
                </c:pt>
                <c:pt idx="244">
                  <c:v>44172</c:v>
                </c:pt>
                <c:pt idx="245">
                  <c:v>44173</c:v>
                </c:pt>
                <c:pt idx="246">
                  <c:v>44174</c:v>
                </c:pt>
                <c:pt idx="247">
                  <c:v>44175</c:v>
                </c:pt>
                <c:pt idx="248">
                  <c:v>44176</c:v>
                </c:pt>
                <c:pt idx="249">
                  <c:v>44179</c:v>
                </c:pt>
                <c:pt idx="250">
                  <c:v>44180</c:v>
                </c:pt>
                <c:pt idx="251">
                  <c:v>44181</c:v>
                </c:pt>
                <c:pt idx="252">
                  <c:v>44182</c:v>
                </c:pt>
                <c:pt idx="253">
                  <c:v>44183</c:v>
                </c:pt>
                <c:pt idx="254">
                  <c:v>44186</c:v>
                </c:pt>
                <c:pt idx="255">
                  <c:v>44187</c:v>
                </c:pt>
                <c:pt idx="256">
                  <c:v>44188</c:v>
                </c:pt>
                <c:pt idx="257">
                  <c:v>44189</c:v>
                </c:pt>
                <c:pt idx="258">
                  <c:v>44190</c:v>
                </c:pt>
                <c:pt idx="259">
                  <c:v>44193</c:v>
                </c:pt>
                <c:pt idx="260">
                  <c:v>44194</c:v>
                </c:pt>
                <c:pt idx="261">
                  <c:v>44195</c:v>
                </c:pt>
                <c:pt idx="262">
                  <c:v>44196</c:v>
                </c:pt>
                <c:pt idx="263">
                  <c:v>44197</c:v>
                </c:pt>
                <c:pt idx="264">
                  <c:v>44200</c:v>
                </c:pt>
                <c:pt idx="265">
                  <c:v>44201</c:v>
                </c:pt>
                <c:pt idx="266">
                  <c:v>44202</c:v>
                </c:pt>
                <c:pt idx="267">
                  <c:v>44203</c:v>
                </c:pt>
                <c:pt idx="268">
                  <c:v>44204</c:v>
                </c:pt>
                <c:pt idx="269">
                  <c:v>44207</c:v>
                </c:pt>
                <c:pt idx="270">
                  <c:v>44208</c:v>
                </c:pt>
                <c:pt idx="271">
                  <c:v>44209</c:v>
                </c:pt>
                <c:pt idx="272">
                  <c:v>44210</c:v>
                </c:pt>
                <c:pt idx="273">
                  <c:v>44211</c:v>
                </c:pt>
                <c:pt idx="274">
                  <c:v>44214</c:v>
                </c:pt>
                <c:pt idx="275">
                  <c:v>44215</c:v>
                </c:pt>
                <c:pt idx="276">
                  <c:v>44216</c:v>
                </c:pt>
                <c:pt idx="277">
                  <c:v>44217</c:v>
                </c:pt>
                <c:pt idx="278">
                  <c:v>44218</c:v>
                </c:pt>
                <c:pt idx="279">
                  <c:v>44221</c:v>
                </c:pt>
                <c:pt idx="280">
                  <c:v>44222</c:v>
                </c:pt>
                <c:pt idx="281">
                  <c:v>44223</c:v>
                </c:pt>
                <c:pt idx="282">
                  <c:v>44224</c:v>
                </c:pt>
                <c:pt idx="283">
                  <c:v>44225</c:v>
                </c:pt>
                <c:pt idx="284">
                  <c:v>44228</c:v>
                </c:pt>
                <c:pt idx="285">
                  <c:v>44229</c:v>
                </c:pt>
                <c:pt idx="286">
                  <c:v>44230</c:v>
                </c:pt>
                <c:pt idx="287">
                  <c:v>44231</c:v>
                </c:pt>
                <c:pt idx="288">
                  <c:v>44232</c:v>
                </c:pt>
                <c:pt idx="289">
                  <c:v>44235</c:v>
                </c:pt>
                <c:pt idx="290">
                  <c:v>44236</c:v>
                </c:pt>
                <c:pt idx="291">
                  <c:v>44237</c:v>
                </c:pt>
                <c:pt idx="292">
                  <c:v>44238</c:v>
                </c:pt>
                <c:pt idx="293">
                  <c:v>44239</c:v>
                </c:pt>
                <c:pt idx="294">
                  <c:v>44242</c:v>
                </c:pt>
                <c:pt idx="295">
                  <c:v>44243</c:v>
                </c:pt>
                <c:pt idx="296">
                  <c:v>44244</c:v>
                </c:pt>
                <c:pt idx="297">
                  <c:v>44245</c:v>
                </c:pt>
                <c:pt idx="298">
                  <c:v>44246</c:v>
                </c:pt>
                <c:pt idx="299">
                  <c:v>44249</c:v>
                </c:pt>
                <c:pt idx="300">
                  <c:v>44250</c:v>
                </c:pt>
                <c:pt idx="301">
                  <c:v>44251</c:v>
                </c:pt>
                <c:pt idx="302">
                  <c:v>44252</c:v>
                </c:pt>
                <c:pt idx="303">
                  <c:v>44253</c:v>
                </c:pt>
                <c:pt idx="304">
                  <c:v>44256</c:v>
                </c:pt>
                <c:pt idx="305">
                  <c:v>44257</c:v>
                </c:pt>
                <c:pt idx="306">
                  <c:v>44258</c:v>
                </c:pt>
                <c:pt idx="307">
                  <c:v>44259</c:v>
                </c:pt>
                <c:pt idx="308">
                  <c:v>44260</c:v>
                </c:pt>
                <c:pt idx="309">
                  <c:v>44263</c:v>
                </c:pt>
                <c:pt idx="310">
                  <c:v>44264</c:v>
                </c:pt>
                <c:pt idx="311">
                  <c:v>44265</c:v>
                </c:pt>
                <c:pt idx="312">
                  <c:v>44266</c:v>
                </c:pt>
                <c:pt idx="313">
                  <c:v>44267</c:v>
                </c:pt>
                <c:pt idx="314">
                  <c:v>44270</c:v>
                </c:pt>
                <c:pt idx="315">
                  <c:v>44271</c:v>
                </c:pt>
                <c:pt idx="316">
                  <c:v>44272</c:v>
                </c:pt>
                <c:pt idx="317">
                  <c:v>44273</c:v>
                </c:pt>
                <c:pt idx="318">
                  <c:v>44274</c:v>
                </c:pt>
                <c:pt idx="319">
                  <c:v>44277</c:v>
                </c:pt>
                <c:pt idx="320">
                  <c:v>44278</c:v>
                </c:pt>
                <c:pt idx="321">
                  <c:v>44279</c:v>
                </c:pt>
                <c:pt idx="322">
                  <c:v>44280</c:v>
                </c:pt>
                <c:pt idx="323">
                  <c:v>44281</c:v>
                </c:pt>
                <c:pt idx="324">
                  <c:v>44284</c:v>
                </c:pt>
                <c:pt idx="325">
                  <c:v>44285</c:v>
                </c:pt>
                <c:pt idx="326">
                  <c:v>44286</c:v>
                </c:pt>
                <c:pt idx="327">
                  <c:v>44287</c:v>
                </c:pt>
                <c:pt idx="328">
                  <c:v>44288</c:v>
                </c:pt>
                <c:pt idx="329">
                  <c:v>44291</c:v>
                </c:pt>
                <c:pt idx="330">
                  <c:v>44292</c:v>
                </c:pt>
                <c:pt idx="331">
                  <c:v>44293</c:v>
                </c:pt>
                <c:pt idx="332">
                  <c:v>44294</c:v>
                </c:pt>
                <c:pt idx="333">
                  <c:v>44295</c:v>
                </c:pt>
                <c:pt idx="334">
                  <c:v>44298</c:v>
                </c:pt>
                <c:pt idx="335">
                  <c:v>44299</c:v>
                </c:pt>
                <c:pt idx="336">
                  <c:v>44300</c:v>
                </c:pt>
                <c:pt idx="337">
                  <c:v>44301</c:v>
                </c:pt>
                <c:pt idx="338">
                  <c:v>44302</c:v>
                </c:pt>
                <c:pt idx="339">
                  <c:v>44305</c:v>
                </c:pt>
                <c:pt idx="340">
                  <c:v>44306</c:v>
                </c:pt>
                <c:pt idx="341">
                  <c:v>44307</c:v>
                </c:pt>
                <c:pt idx="342">
                  <c:v>44308</c:v>
                </c:pt>
                <c:pt idx="343">
                  <c:v>44309</c:v>
                </c:pt>
                <c:pt idx="344">
                  <c:v>44312</c:v>
                </c:pt>
                <c:pt idx="345">
                  <c:v>44313</c:v>
                </c:pt>
                <c:pt idx="346">
                  <c:v>44314</c:v>
                </c:pt>
                <c:pt idx="347">
                  <c:v>44315</c:v>
                </c:pt>
                <c:pt idx="348">
                  <c:v>44316</c:v>
                </c:pt>
                <c:pt idx="349">
                  <c:v>44319</c:v>
                </c:pt>
                <c:pt idx="350">
                  <c:v>44320</c:v>
                </c:pt>
                <c:pt idx="351">
                  <c:v>44321</c:v>
                </c:pt>
                <c:pt idx="352">
                  <c:v>44322</c:v>
                </c:pt>
                <c:pt idx="353">
                  <c:v>44323</c:v>
                </c:pt>
                <c:pt idx="354">
                  <c:v>44326</c:v>
                </c:pt>
                <c:pt idx="355">
                  <c:v>44327</c:v>
                </c:pt>
                <c:pt idx="356">
                  <c:v>44328</c:v>
                </c:pt>
                <c:pt idx="357">
                  <c:v>44329</c:v>
                </c:pt>
                <c:pt idx="358">
                  <c:v>44330</c:v>
                </c:pt>
                <c:pt idx="359">
                  <c:v>44333</c:v>
                </c:pt>
                <c:pt idx="360">
                  <c:v>44334</c:v>
                </c:pt>
                <c:pt idx="361">
                  <c:v>44335</c:v>
                </c:pt>
                <c:pt idx="362">
                  <c:v>44336</c:v>
                </c:pt>
                <c:pt idx="363">
                  <c:v>44337</c:v>
                </c:pt>
                <c:pt idx="364">
                  <c:v>44340</c:v>
                </c:pt>
                <c:pt idx="365">
                  <c:v>44341</c:v>
                </c:pt>
                <c:pt idx="366">
                  <c:v>44342</c:v>
                </c:pt>
                <c:pt idx="367">
                  <c:v>44343</c:v>
                </c:pt>
                <c:pt idx="368">
                  <c:v>44344</c:v>
                </c:pt>
                <c:pt idx="369">
                  <c:v>44347</c:v>
                </c:pt>
                <c:pt idx="370">
                  <c:v>44348</c:v>
                </c:pt>
                <c:pt idx="371">
                  <c:v>44349</c:v>
                </c:pt>
                <c:pt idx="372">
                  <c:v>44350</c:v>
                </c:pt>
                <c:pt idx="373">
                  <c:v>44351</c:v>
                </c:pt>
                <c:pt idx="374">
                  <c:v>44354</c:v>
                </c:pt>
                <c:pt idx="375">
                  <c:v>44355</c:v>
                </c:pt>
                <c:pt idx="376">
                  <c:v>44356</c:v>
                </c:pt>
                <c:pt idx="377">
                  <c:v>44357</c:v>
                </c:pt>
                <c:pt idx="378">
                  <c:v>44358</c:v>
                </c:pt>
                <c:pt idx="379">
                  <c:v>44361</c:v>
                </c:pt>
                <c:pt idx="380">
                  <c:v>44362</c:v>
                </c:pt>
                <c:pt idx="381">
                  <c:v>44363</c:v>
                </c:pt>
                <c:pt idx="382">
                  <c:v>44364</c:v>
                </c:pt>
                <c:pt idx="383">
                  <c:v>44365</c:v>
                </c:pt>
                <c:pt idx="384">
                  <c:v>44368</c:v>
                </c:pt>
                <c:pt idx="385">
                  <c:v>44369</c:v>
                </c:pt>
                <c:pt idx="386">
                  <c:v>44370</c:v>
                </c:pt>
                <c:pt idx="387">
                  <c:v>44371</c:v>
                </c:pt>
                <c:pt idx="388">
                  <c:v>44372</c:v>
                </c:pt>
                <c:pt idx="389">
                  <c:v>44375</c:v>
                </c:pt>
                <c:pt idx="390">
                  <c:v>44376</c:v>
                </c:pt>
                <c:pt idx="391">
                  <c:v>44377</c:v>
                </c:pt>
                <c:pt idx="392">
                  <c:v>44378</c:v>
                </c:pt>
                <c:pt idx="393">
                  <c:v>44379</c:v>
                </c:pt>
                <c:pt idx="394">
                  <c:v>44382</c:v>
                </c:pt>
                <c:pt idx="395">
                  <c:v>44383</c:v>
                </c:pt>
                <c:pt idx="396">
                  <c:v>44384</c:v>
                </c:pt>
                <c:pt idx="397">
                  <c:v>44385</c:v>
                </c:pt>
                <c:pt idx="398">
                  <c:v>44386</c:v>
                </c:pt>
                <c:pt idx="399">
                  <c:v>44389</c:v>
                </c:pt>
                <c:pt idx="400">
                  <c:v>44390</c:v>
                </c:pt>
                <c:pt idx="401">
                  <c:v>44391</c:v>
                </c:pt>
                <c:pt idx="402">
                  <c:v>44392</c:v>
                </c:pt>
                <c:pt idx="403">
                  <c:v>44393</c:v>
                </c:pt>
                <c:pt idx="404">
                  <c:v>44396</c:v>
                </c:pt>
                <c:pt idx="405">
                  <c:v>44397</c:v>
                </c:pt>
                <c:pt idx="406">
                  <c:v>44398</c:v>
                </c:pt>
                <c:pt idx="407">
                  <c:v>44399</c:v>
                </c:pt>
                <c:pt idx="408">
                  <c:v>44400</c:v>
                </c:pt>
                <c:pt idx="409">
                  <c:v>44403</c:v>
                </c:pt>
                <c:pt idx="410">
                  <c:v>44404</c:v>
                </c:pt>
                <c:pt idx="411">
                  <c:v>44405</c:v>
                </c:pt>
                <c:pt idx="412">
                  <c:v>44406</c:v>
                </c:pt>
                <c:pt idx="413">
                  <c:v>44407</c:v>
                </c:pt>
                <c:pt idx="414">
                  <c:v>44410</c:v>
                </c:pt>
                <c:pt idx="415">
                  <c:v>44411</c:v>
                </c:pt>
                <c:pt idx="416">
                  <c:v>44412</c:v>
                </c:pt>
                <c:pt idx="417">
                  <c:v>44413</c:v>
                </c:pt>
                <c:pt idx="418">
                  <c:v>44414</c:v>
                </c:pt>
                <c:pt idx="419">
                  <c:v>44417</c:v>
                </c:pt>
                <c:pt idx="420">
                  <c:v>44418</c:v>
                </c:pt>
                <c:pt idx="421">
                  <c:v>44419</c:v>
                </c:pt>
                <c:pt idx="422">
                  <c:v>44420</c:v>
                </c:pt>
                <c:pt idx="423">
                  <c:v>44421</c:v>
                </c:pt>
                <c:pt idx="424">
                  <c:v>44424</c:v>
                </c:pt>
                <c:pt idx="425">
                  <c:v>44425</c:v>
                </c:pt>
                <c:pt idx="426">
                  <c:v>44426</c:v>
                </c:pt>
                <c:pt idx="427">
                  <c:v>44427</c:v>
                </c:pt>
                <c:pt idx="428">
                  <c:v>44428</c:v>
                </c:pt>
                <c:pt idx="429">
                  <c:v>44431</c:v>
                </c:pt>
                <c:pt idx="430">
                  <c:v>44432</c:v>
                </c:pt>
                <c:pt idx="431">
                  <c:v>44433</c:v>
                </c:pt>
                <c:pt idx="432">
                  <c:v>44434</c:v>
                </c:pt>
                <c:pt idx="433">
                  <c:v>44435</c:v>
                </c:pt>
                <c:pt idx="434">
                  <c:v>44438</c:v>
                </c:pt>
                <c:pt idx="435">
                  <c:v>44439</c:v>
                </c:pt>
                <c:pt idx="436">
                  <c:v>44440</c:v>
                </c:pt>
                <c:pt idx="437">
                  <c:v>44441</c:v>
                </c:pt>
                <c:pt idx="438">
                  <c:v>44442</c:v>
                </c:pt>
                <c:pt idx="439">
                  <c:v>44445</c:v>
                </c:pt>
                <c:pt idx="440">
                  <c:v>44446</c:v>
                </c:pt>
                <c:pt idx="441">
                  <c:v>44447</c:v>
                </c:pt>
                <c:pt idx="442">
                  <c:v>44448</c:v>
                </c:pt>
                <c:pt idx="443">
                  <c:v>44449</c:v>
                </c:pt>
                <c:pt idx="444">
                  <c:v>44452</c:v>
                </c:pt>
                <c:pt idx="445">
                  <c:v>44453</c:v>
                </c:pt>
                <c:pt idx="446">
                  <c:v>44454</c:v>
                </c:pt>
                <c:pt idx="447">
                  <c:v>44455</c:v>
                </c:pt>
                <c:pt idx="448">
                  <c:v>44456</c:v>
                </c:pt>
                <c:pt idx="449">
                  <c:v>44459</c:v>
                </c:pt>
                <c:pt idx="450">
                  <c:v>44460</c:v>
                </c:pt>
                <c:pt idx="451">
                  <c:v>44461</c:v>
                </c:pt>
                <c:pt idx="452">
                  <c:v>44462</c:v>
                </c:pt>
                <c:pt idx="453">
                  <c:v>44463</c:v>
                </c:pt>
                <c:pt idx="454">
                  <c:v>44466</c:v>
                </c:pt>
                <c:pt idx="455">
                  <c:v>44467</c:v>
                </c:pt>
                <c:pt idx="456">
                  <c:v>44468</c:v>
                </c:pt>
                <c:pt idx="457">
                  <c:v>44469</c:v>
                </c:pt>
                <c:pt idx="458">
                  <c:v>44470</c:v>
                </c:pt>
                <c:pt idx="459">
                  <c:v>44473</c:v>
                </c:pt>
                <c:pt idx="460">
                  <c:v>44474</c:v>
                </c:pt>
                <c:pt idx="461">
                  <c:v>44475</c:v>
                </c:pt>
                <c:pt idx="462">
                  <c:v>44476</c:v>
                </c:pt>
                <c:pt idx="463">
                  <c:v>44477</c:v>
                </c:pt>
                <c:pt idx="464">
                  <c:v>44480</c:v>
                </c:pt>
                <c:pt idx="465">
                  <c:v>44481</c:v>
                </c:pt>
                <c:pt idx="466">
                  <c:v>44482</c:v>
                </c:pt>
                <c:pt idx="467">
                  <c:v>44483</c:v>
                </c:pt>
                <c:pt idx="468">
                  <c:v>44484</c:v>
                </c:pt>
                <c:pt idx="469">
                  <c:v>44487</c:v>
                </c:pt>
                <c:pt idx="470">
                  <c:v>44488</c:v>
                </c:pt>
                <c:pt idx="471">
                  <c:v>44489</c:v>
                </c:pt>
                <c:pt idx="472">
                  <c:v>44490</c:v>
                </c:pt>
                <c:pt idx="473">
                  <c:v>44491</c:v>
                </c:pt>
                <c:pt idx="474">
                  <c:v>44494</c:v>
                </c:pt>
                <c:pt idx="475">
                  <c:v>44495</c:v>
                </c:pt>
                <c:pt idx="476">
                  <c:v>44496</c:v>
                </c:pt>
                <c:pt idx="477">
                  <c:v>44497</c:v>
                </c:pt>
                <c:pt idx="478">
                  <c:v>44498</c:v>
                </c:pt>
                <c:pt idx="479">
                  <c:v>44501</c:v>
                </c:pt>
                <c:pt idx="480">
                  <c:v>44502</c:v>
                </c:pt>
                <c:pt idx="481">
                  <c:v>44503</c:v>
                </c:pt>
                <c:pt idx="482">
                  <c:v>44504</c:v>
                </c:pt>
                <c:pt idx="483">
                  <c:v>44505</c:v>
                </c:pt>
                <c:pt idx="484">
                  <c:v>44508</c:v>
                </c:pt>
                <c:pt idx="485">
                  <c:v>44509</c:v>
                </c:pt>
                <c:pt idx="486">
                  <c:v>44510</c:v>
                </c:pt>
                <c:pt idx="487">
                  <c:v>44511</c:v>
                </c:pt>
                <c:pt idx="488">
                  <c:v>44512</c:v>
                </c:pt>
                <c:pt idx="489">
                  <c:v>44515</c:v>
                </c:pt>
                <c:pt idx="490">
                  <c:v>44516</c:v>
                </c:pt>
                <c:pt idx="491">
                  <c:v>44517</c:v>
                </c:pt>
                <c:pt idx="492">
                  <c:v>44518</c:v>
                </c:pt>
                <c:pt idx="493">
                  <c:v>44519</c:v>
                </c:pt>
                <c:pt idx="494">
                  <c:v>44522</c:v>
                </c:pt>
                <c:pt idx="495">
                  <c:v>44523</c:v>
                </c:pt>
                <c:pt idx="496">
                  <c:v>44524</c:v>
                </c:pt>
                <c:pt idx="497">
                  <c:v>44525</c:v>
                </c:pt>
                <c:pt idx="498">
                  <c:v>44526</c:v>
                </c:pt>
                <c:pt idx="499">
                  <c:v>44529</c:v>
                </c:pt>
                <c:pt idx="500">
                  <c:v>44530</c:v>
                </c:pt>
                <c:pt idx="501">
                  <c:v>44531</c:v>
                </c:pt>
                <c:pt idx="502">
                  <c:v>44532</c:v>
                </c:pt>
                <c:pt idx="503">
                  <c:v>44533</c:v>
                </c:pt>
                <c:pt idx="504">
                  <c:v>44536</c:v>
                </c:pt>
                <c:pt idx="505">
                  <c:v>44537</c:v>
                </c:pt>
                <c:pt idx="506">
                  <c:v>44538</c:v>
                </c:pt>
                <c:pt idx="507">
                  <c:v>44539</c:v>
                </c:pt>
                <c:pt idx="508">
                  <c:v>44540</c:v>
                </c:pt>
                <c:pt idx="509">
                  <c:v>44543</c:v>
                </c:pt>
                <c:pt idx="510">
                  <c:v>44544</c:v>
                </c:pt>
                <c:pt idx="511">
                  <c:v>44545</c:v>
                </c:pt>
                <c:pt idx="512">
                  <c:v>44546</c:v>
                </c:pt>
                <c:pt idx="513">
                  <c:v>44547</c:v>
                </c:pt>
                <c:pt idx="514">
                  <c:v>44550</c:v>
                </c:pt>
                <c:pt idx="515">
                  <c:v>44551</c:v>
                </c:pt>
                <c:pt idx="516">
                  <c:v>44552</c:v>
                </c:pt>
                <c:pt idx="517">
                  <c:v>44553</c:v>
                </c:pt>
                <c:pt idx="518">
                  <c:v>44554</c:v>
                </c:pt>
                <c:pt idx="519">
                  <c:v>44557</c:v>
                </c:pt>
                <c:pt idx="520">
                  <c:v>44558</c:v>
                </c:pt>
                <c:pt idx="521">
                  <c:v>44559</c:v>
                </c:pt>
                <c:pt idx="522">
                  <c:v>44560</c:v>
                </c:pt>
                <c:pt idx="523">
                  <c:v>44561</c:v>
                </c:pt>
                <c:pt idx="524">
                  <c:v>44564</c:v>
                </c:pt>
                <c:pt idx="525">
                  <c:v>44565</c:v>
                </c:pt>
                <c:pt idx="526">
                  <c:v>44566</c:v>
                </c:pt>
                <c:pt idx="527">
                  <c:v>44567</c:v>
                </c:pt>
                <c:pt idx="528">
                  <c:v>44568</c:v>
                </c:pt>
                <c:pt idx="529">
                  <c:v>44571</c:v>
                </c:pt>
                <c:pt idx="530">
                  <c:v>44572</c:v>
                </c:pt>
                <c:pt idx="531">
                  <c:v>44573</c:v>
                </c:pt>
                <c:pt idx="532">
                  <c:v>44574</c:v>
                </c:pt>
                <c:pt idx="533">
                  <c:v>44575</c:v>
                </c:pt>
                <c:pt idx="534">
                  <c:v>44578</c:v>
                </c:pt>
                <c:pt idx="535">
                  <c:v>44579</c:v>
                </c:pt>
                <c:pt idx="536">
                  <c:v>44580</c:v>
                </c:pt>
                <c:pt idx="537">
                  <c:v>44581</c:v>
                </c:pt>
                <c:pt idx="538">
                  <c:v>44582</c:v>
                </c:pt>
                <c:pt idx="539">
                  <c:v>44585</c:v>
                </c:pt>
                <c:pt idx="540">
                  <c:v>44586</c:v>
                </c:pt>
                <c:pt idx="541">
                  <c:v>44587</c:v>
                </c:pt>
                <c:pt idx="542">
                  <c:v>44588</c:v>
                </c:pt>
                <c:pt idx="543">
                  <c:v>44589</c:v>
                </c:pt>
                <c:pt idx="544">
                  <c:v>44592</c:v>
                </c:pt>
                <c:pt idx="545">
                  <c:v>44593</c:v>
                </c:pt>
                <c:pt idx="546">
                  <c:v>44594</c:v>
                </c:pt>
                <c:pt idx="547">
                  <c:v>44595</c:v>
                </c:pt>
                <c:pt idx="548">
                  <c:v>44596</c:v>
                </c:pt>
                <c:pt idx="549">
                  <c:v>44599</c:v>
                </c:pt>
                <c:pt idx="550">
                  <c:v>44600</c:v>
                </c:pt>
                <c:pt idx="551">
                  <c:v>44601</c:v>
                </c:pt>
                <c:pt idx="552">
                  <c:v>44602</c:v>
                </c:pt>
                <c:pt idx="553">
                  <c:v>44603</c:v>
                </c:pt>
                <c:pt idx="554">
                  <c:v>44606</c:v>
                </c:pt>
                <c:pt idx="555">
                  <c:v>44607</c:v>
                </c:pt>
                <c:pt idx="556">
                  <c:v>44608</c:v>
                </c:pt>
                <c:pt idx="557">
                  <c:v>44609</c:v>
                </c:pt>
                <c:pt idx="558">
                  <c:v>44610</c:v>
                </c:pt>
                <c:pt idx="559">
                  <c:v>44613</c:v>
                </c:pt>
                <c:pt idx="560">
                  <c:v>44614</c:v>
                </c:pt>
                <c:pt idx="561">
                  <c:v>44615</c:v>
                </c:pt>
                <c:pt idx="562">
                  <c:v>44616</c:v>
                </c:pt>
                <c:pt idx="563">
                  <c:v>44617</c:v>
                </c:pt>
                <c:pt idx="564">
                  <c:v>44620</c:v>
                </c:pt>
                <c:pt idx="565">
                  <c:v>44621</c:v>
                </c:pt>
                <c:pt idx="566">
                  <c:v>44622</c:v>
                </c:pt>
                <c:pt idx="567">
                  <c:v>44623</c:v>
                </c:pt>
                <c:pt idx="568">
                  <c:v>44624</c:v>
                </c:pt>
                <c:pt idx="569">
                  <c:v>44627</c:v>
                </c:pt>
                <c:pt idx="570">
                  <c:v>44628</c:v>
                </c:pt>
                <c:pt idx="571">
                  <c:v>44629</c:v>
                </c:pt>
                <c:pt idx="572">
                  <c:v>44630</c:v>
                </c:pt>
                <c:pt idx="573">
                  <c:v>44631</c:v>
                </c:pt>
                <c:pt idx="574">
                  <c:v>44634</c:v>
                </c:pt>
                <c:pt idx="575">
                  <c:v>44635</c:v>
                </c:pt>
                <c:pt idx="576">
                  <c:v>44636</c:v>
                </c:pt>
                <c:pt idx="577">
                  <c:v>44637</c:v>
                </c:pt>
                <c:pt idx="578">
                  <c:v>44638</c:v>
                </c:pt>
                <c:pt idx="579">
                  <c:v>44641</c:v>
                </c:pt>
                <c:pt idx="580">
                  <c:v>44642</c:v>
                </c:pt>
                <c:pt idx="581">
                  <c:v>44643</c:v>
                </c:pt>
                <c:pt idx="582">
                  <c:v>44644</c:v>
                </c:pt>
                <c:pt idx="583">
                  <c:v>44645</c:v>
                </c:pt>
                <c:pt idx="584">
                  <c:v>44648</c:v>
                </c:pt>
                <c:pt idx="585">
                  <c:v>44649</c:v>
                </c:pt>
                <c:pt idx="586">
                  <c:v>44650</c:v>
                </c:pt>
                <c:pt idx="587">
                  <c:v>44651</c:v>
                </c:pt>
                <c:pt idx="588">
                  <c:v>44652</c:v>
                </c:pt>
                <c:pt idx="589">
                  <c:v>44655</c:v>
                </c:pt>
                <c:pt idx="590">
                  <c:v>44656</c:v>
                </c:pt>
                <c:pt idx="591">
                  <c:v>44657</c:v>
                </c:pt>
                <c:pt idx="592">
                  <c:v>44658</c:v>
                </c:pt>
                <c:pt idx="593">
                  <c:v>44659</c:v>
                </c:pt>
                <c:pt idx="594">
                  <c:v>44662</c:v>
                </c:pt>
                <c:pt idx="595">
                  <c:v>44663</c:v>
                </c:pt>
                <c:pt idx="596">
                  <c:v>44664</c:v>
                </c:pt>
                <c:pt idx="597">
                  <c:v>44665</c:v>
                </c:pt>
                <c:pt idx="598">
                  <c:v>44666</c:v>
                </c:pt>
                <c:pt idx="599">
                  <c:v>44669</c:v>
                </c:pt>
                <c:pt idx="600">
                  <c:v>44670</c:v>
                </c:pt>
                <c:pt idx="601">
                  <c:v>44671</c:v>
                </c:pt>
                <c:pt idx="602">
                  <c:v>44672</c:v>
                </c:pt>
                <c:pt idx="603">
                  <c:v>44673</c:v>
                </c:pt>
                <c:pt idx="604">
                  <c:v>44676</c:v>
                </c:pt>
                <c:pt idx="605">
                  <c:v>44677</c:v>
                </c:pt>
                <c:pt idx="606">
                  <c:v>44678</c:v>
                </c:pt>
                <c:pt idx="607">
                  <c:v>44679</c:v>
                </c:pt>
                <c:pt idx="608">
                  <c:v>44680</c:v>
                </c:pt>
                <c:pt idx="609">
                  <c:v>44683</c:v>
                </c:pt>
                <c:pt idx="610">
                  <c:v>44684</c:v>
                </c:pt>
                <c:pt idx="611">
                  <c:v>44685</c:v>
                </c:pt>
                <c:pt idx="612">
                  <c:v>44686</c:v>
                </c:pt>
                <c:pt idx="613">
                  <c:v>44687</c:v>
                </c:pt>
                <c:pt idx="614">
                  <c:v>44690</c:v>
                </c:pt>
                <c:pt idx="615">
                  <c:v>44691</c:v>
                </c:pt>
                <c:pt idx="616">
                  <c:v>44692</c:v>
                </c:pt>
                <c:pt idx="617">
                  <c:v>44693</c:v>
                </c:pt>
                <c:pt idx="618">
                  <c:v>44694</c:v>
                </c:pt>
                <c:pt idx="619">
                  <c:v>44697</c:v>
                </c:pt>
                <c:pt idx="620">
                  <c:v>44698</c:v>
                </c:pt>
                <c:pt idx="621">
                  <c:v>44699</c:v>
                </c:pt>
                <c:pt idx="622">
                  <c:v>44700</c:v>
                </c:pt>
                <c:pt idx="623">
                  <c:v>44701</c:v>
                </c:pt>
                <c:pt idx="624">
                  <c:v>44704</c:v>
                </c:pt>
                <c:pt idx="625">
                  <c:v>44705</c:v>
                </c:pt>
                <c:pt idx="626">
                  <c:v>44706</c:v>
                </c:pt>
                <c:pt idx="627">
                  <c:v>44707</c:v>
                </c:pt>
                <c:pt idx="628">
                  <c:v>44708</c:v>
                </c:pt>
                <c:pt idx="629">
                  <c:v>44711</c:v>
                </c:pt>
                <c:pt idx="630">
                  <c:v>44712</c:v>
                </c:pt>
                <c:pt idx="631">
                  <c:v>44713</c:v>
                </c:pt>
                <c:pt idx="632">
                  <c:v>44714</c:v>
                </c:pt>
                <c:pt idx="633">
                  <c:v>44715</c:v>
                </c:pt>
                <c:pt idx="634">
                  <c:v>44718</c:v>
                </c:pt>
                <c:pt idx="635">
                  <c:v>44719</c:v>
                </c:pt>
                <c:pt idx="636">
                  <c:v>44720</c:v>
                </c:pt>
                <c:pt idx="637">
                  <c:v>44721</c:v>
                </c:pt>
                <c:pt idx="638">
                  <c:v>44722</c:v>
                </c:pt>
                <c:pt idx="639">
                  <c:v>44725</c:v>
                </c:pt>
                <c:pt idx="640">
                  <c:v>44726</c:v>
                </c:pt>
                <c:pt idx="641">
                  <c:v>44727</c:v>
                </c:pt>
                <c:pt idx="642">
                  <c:v>44728</c:v>
                </c:pt>
                <c:pt idx="643">
                  <c:v>44729</c:v>
                </c:pt>
                <c:pt idx="644">
                  <c:v>44732</c:v>
                </c:pt>
                <c:pt idx="645">
                  <c:v>44733</c:v>
                </c:pt>
                <c:pt idx="646">
                  <c:v>44734</c:v>
                </c:pt>
                <c:pt idx="647">
                  <c:v>44735</c:v>
                </c:pt>
                <c:pt idx="648">
                  <c:v>44736</c:v>
                </c:pt>
                <c:pt idx="649">
                  <c:v>44739</c:v>
                </c:pt>
                <c:pt idx="650">
                  <c:v>44740</c:v>
                </c:pt>
                <c:pt idx="651">
                  <c:v>44741</c:v>
                </c:pt>
                <c:pt idx="652">
                  <c:v>44742</c:v>
                </c:pt>
                <c:pt idx="653">
                  <c:v>44743</c:v>
                </c:pt>
                <c:pt idx="654">
                  <c:v>44746</c:v>
                </c:pt>
                <c:pt idx="655">
                  <c:v>44747</c:v>
                </c:pt>
                <c:pt idx="656">
                  <c:v>44748</c:v>
                </c:pt>
                <c:pt idx="657">
                  <c:v>44749</c:v>
                </c:pt>
                <c:pt idx="658">
                  <c:v>44750</c:v>
                </c:pt>
                <c:pt idx="659">
                  <c:v>44753</c:v>
                </c:pt>
                <c:pt idx="660">
                  <c:v>44754</c:v>
                </c:pt>
                <c:pt idx="661">
                  <c:v>44755</c:v>
                </c:pt>
                <c:pt idx="662">
                  <c:v>44756</c:v>
                </c:pt>
                <c:pt idx="663">
                  <c:v>44757</c:v>
                </c:pt>
                <c:pt idx="664">
                  <c:v>44760</c:v>
                </c:pt>
                <c:pt idx="665">
                  <c:v>44761</c:v>
                </c:pt>
                <c:pt idx="666">
                  <c:v>44762</c:v>
                </c:pt>
                <c:pt idx="667">
                  <c:v>44763</c:v>
                </c:pt>
                <c:pt idx="668">
                  <c:v>44764</c:v>
                </c:pt>
                <c:pt idx="669">
                  <c:v>44767</c:v>
                </c:pt>
                <c:pt idx="670">
                  <c:v>44768</c:v>
                </c:pt>
                <c:pt idx="671">
                  <c:v>44769</c:v>
                </c:pt>
                <c:pt idx="672">
                  <c:v>44770</c:v>
                </c:pt>
                <c:pt idx="673">
                  <c:v>44771</c:v>
                </c:pt>
                <c:pt idx="674">
                  <c:v>44774</c:v>
                </c:pt>
                <c:pt idx="675">
                  <c:v>44775</c:v>
                </c:pt>
                <c:pt idx="676">
                  <c:v>44776</c:v>
                </c:pt>
                <c:pt idx="677">
                  <c:v>44777</c:v>
                </c:pt>
                <c:pt idx="678">
                  <c:v>44778</c:v>
                </c:pt>
                <c:pt idx="679">
                  <c:v>44781</c:v>
                </c:pt>
                <c:pt idx="680">
                  <c:v>44782</c:v>
                </c:pt>
                <c:pt idx="681">
                  <c:v>44783</c:v>
                </c:pt>
                <c:pt idx="682">
                  <c:v>44784</c:v>
                </c:pt>
                <c:pt idx="683">
                  <c:v>44785</c:v>
                </c:pt>
                <c:pt idx="684">
                  <c:v>44788</c:v>
                </c:pt>
                <c:pt idx="685">
                  <c:v>44789</c:v>
                </c:pt>
                <c:pt idx="686">
                  <c:v>44790</c:v>
                </c:pt>
                <c:pt idx="687">
                  <c:v>44791</c:v>
                </c:pt>
                <c:pt idx="688">
                  <c:v>44792</c:v>
                </c:pt>
                <c:pt idx="689">
                  <c:v>44795</c:v>
                </c:pt>
                <c:pt idx="690">
                  <c:v>44796</c:v>
                </c:pt>
                <c:pt idx="691">
                  <c:v>44797</c:v>
                </c:pt>
                <c:pt idx="692">
                  <c:v>44798</c:v>
                </c:pt>
                <c:pt idx="693">
                  <c:v>44799</c:v>
                </c:pt>
                <c:pt idx="694">
                  <c:v>44802</c:v>
                </c:pt>
                <c:pt idx="695">
                  <c:v>44803</c:v>
                </c:pt>
                <c:pt idx="696">
                  <c:v>44804</c:v>
                </c:pt>
                <c:pt idx="697">
                  <c:v>44805</c:v>
                </c:pt>
                <c:pt idx="698">
                  <c:v>44806</c:v>
                </c:pt>
                <c:pt idx="699">
                  <c:v>44809</c:v>
                </c:pt>
                <c:pt idx="700">
                  <c:v>44810</c:v>
                </c:pt>
                <c:pt idx="701">
                  <c:v>44811</c:v>
                </c:pt>
                <c:pt idx="702">
                  <c:v>44812</c:v>
                </c:pt>
                <c:pt idx="703">
                  <c:v>44813</c:v>
                </c:pt>
                <c:pt idx="704">
                  <c:v>44816</c:v>
                </c:pt>
                <c:pt idx="705">
                  <c:v>44817</c:v>
                </c:pt>
                <c:pt idx="706">
                  <c:v>44818</c:v>
                </c:pt>
                <c:pt idx="707">
                  <c:v>44819</c:v>
                </c:pt>
                <c:pt idx="708">
                  <c:v>44820</c:v>
                </c:pt>
                <c:pt idx="709">
                  <c:v>44823</c:v>
                </c:pt>
                <c:pt idx="710">
                  <c:v>44824</c:v>
                </c:pt>
                <c:pt idx="711">
                  <c:v>44825</c:v>
                </c:pt>
                <c:pt idx="712">
                  <c:v>44826</c:v>
                </c:pt>
                <c:pt idx="713">
                  <c:v>44827</c:v>
                </c:pt>
                <c:pt idx="714">
                  <c:v>44830</c:v>
                </c:pt>
                <c:pt idx="715">
                  <c:v>44831</c:v>
                </c:pt>
                <c:pt idx="716">
                  <c:v>44832</c:v>
                </c:pt>
                <c:pt idx="717">
                  <c:v>44833</c:v>
                </c:pt>
                <c:pt idx="718">
                  <c:v>44834</c:v>
                </c:pt>
                <c:pt idx="719">
                  <c:v>44837</c:v>
                </c:pt>
                <c:pt idx="720">
                  <c:v>44838</c:v>
                </c:pt>
                <c:pt idx="721">
                  <c:v>44839</c:v>
                </c:pt>
                <c:pt idx="722">
                  <c:v>44840</c:v>
                </c:pt>
                <c:pt idx="723">
                  <c:v>44841</c:v>
                </c:pt>
                <c:pt idx="724">
                  <c:v>44844</c:v>
                </c:pt>
                <c:pt idx="725">
                  <c:v>44845</c:v>
                </c:pt>
                <c:pt idx="726">
                  <c:v>44846</c:v>
                </c:pt>
                <c:pt idx="727">
                  <c:v>44847</c:v>
                </c:pt>
                <c:pt idx="728">
                  <c:v>44848</c:v>
                </c:pt>
                <c:pt idx="729">
                  <c:v>44851</c:v>
                </c:pt>
                <c:pt idx="730">
                  <c:v>44852</c:v>
                </c:pt>
                <c:pt idx="731">
                  <c:v>44853</c:v>
                </c:pt>
                <c:pt idx="732">
                  <c:v>44854</c:v>
                </c:pt>
                <c:pt idx="733">
                  <c:v>44855</c:v>
                </c:pt>
                <c:pt idx="734">
                  <c:v>44858</c:v>
                </c:pt>
                <c:pt idx="735">
                  <c:v>44859</c:v>
                </c:pt>
                <c:pt idx="736">
                  <c:v>44860</c:v>
                </c:pt>
                <c:pt idx="737">
                  <c:v>44861</c:v>
                </c:pt>
                <c:pt idx="738">
                  <c:v>44862</c:v>
                </c:pt>
                <c:pt idx="739">
                  <c:v>44865</c:v>
                </c:pt>
                <c:pt idx="740">
                  <c:v>44866</c:v>
                </c:pt>
                <c:pt idx="741">
                  <c:v>44867</c:v>
                </c:pt>
                <c:pt idx="742">
                  <c:v>44868</c:v>
                </c:pt>
                <c:pt idx="743">
                  <c:v>44869</c:v>
                </c:pt>
                <c:pt idx="744">
                  <c:v>44872</c:v>
                </c:pt>
                <c:pt idx="745">
                  <c:v>44873</c:v>
                </c:pt>
                <c:pt idx="746">
                  <c:v>44874</c:v>
                </c:pt>
                <c:pt idx="747">
                  <c:v>44875</c:v>
                </c:pt>
                <c:pt idx="748">
                  <c:v>44876</c:v>
                </c:pt>
                <c:pt idx="749">
                  <c:v>44879</c:v>
                </c:pt>
                <c:pt idx="750">
                  <c:v>44880</c:v>
                </c:pt>
                <c:pt idx="751">
                  <c:v>44881</c:v>
                </c:pt>
                <c:pt idx="752">
                  <c:v>44882</c:v>
                </c:pt>
                <c:pt idx="753">
                  <c:v>44883</c:v>
                </c:pt>
                <c:pt idx="754">
                  <c:v>44886</c:v>
                </c:pt>
                <c:pt idx="755">
                  <c:v>44887</c:v>
                </c:pt>
                <c:pt idx="756">
                  <c:v>44888</c:v>
                </c:pt>
                <c:pt idx="757">
                  <c:v>44889</c:v>
                </c:pt>
                <c:pt idx="758">
                  <c:v>44890</c:v>
                </c:pt>
                <c:pt idx="759">
                  <c:v>44893</c:v>
                </c:pt>
                <c:pt idx="760">
                  <c:v>44894</c:v>
                </c:pt>
                <c:pt idx="761">
                  <c:v>44895</c:v>
                </c:pt>
                <c:pt idx="762">
                  <c:v>44896</c:v>
                </c:pt>
                <c:pt idx="763">
                  <c:v>44897</c:v>
                </c:pt>
                <c:pt idx="764">
                  <c:v>44900</c:v>
                </c:pt>
                <c:pt idx="765">
                  <c:v>44901</c:v>
                </c:pt>
                <c:pt idx="766">
                  <c:v>44902</c:v>
                </c:pt>
                <c:pt idx="767">
                  <c:v>44903</c:v>
                </c:pt>
                <c:pt idx="768">
                  <c:v>44904</c:v>
                </c:pt>
                <c:pt idx="769">
                  <c:v>44907</c:v>
                </c:pt>
                <c:pt idx="770">
                  <c:v>44908</c:v>
                </c:pt>
                <c:pt idx="771">
                  <c:v>44909</c:v>
                </c:pt>
                <c:pt idx="772">
                  <c:v>44910</c:v>
                </c:pt>
                <c:pt idx="773">
                  <c:v>44911</c:v>
                </c:pt>
                <c:pt idx="774">
                  <c:v>44914</c:v>
                </c:pt>
                <c:pt idx="775">
                  <c:v>44915</c:v>
                </c:pt>
                <c:pt idx="776">
                  <c:v>44916</c:v>
                </c:pt>
                <c:pt idx="777">
                  <c:v>44917</c:v>
                </c:pt>
                <c:pt idx="778">
                  <c:v>44918</c:v>
                </c:pt>
                <c:pt idx="779">
                  <c:v>44921</c:v>
                </c:pt>
                <c:pt idx="780">
                  <c:v>44922</c:v>
                </c:pt>
                <c:pt idx="781">
                  <c:v>44923</c:v>
                </c:pt>
                <c:pt idx="782">
                  <c:v>44924</c:v>
                </c:pt>
                <c:pt idx="783">
                  <c:v>44925</c:v>
                </c:pt>
                <c:pt idx="784">
                  <c:v>44928</c:v>
                </c:pt>
                <c:pt idx="785">
                  <c:v>44929</c:v>
                </c:pt>
                <c:pt idx="786">
                  <c:v>44930</c:v>
                </c:pt>
                <c:pt idx="787">
                  <c:v>44931</c:v>
                </c:pt>
                <c:pt idx="788">
                  <c:v>44932</c:v>
                </c:pt>
                <c:pt idx="789">
                  <c:v>44935</c:v>
                </c:pt>
                <c:pt idx="790">
                  <c:v>44936</c:v>
                </c:pt>
                <c:pt idx="791">
                  <c:v>44937</c:v>
                </c:pt>
                <c:pt idx="792">
                  <c:v>44938</c:v>
                </c:pt>
                <c:pt idx="793">
                  <c:v>44939</c:v>
                </c:pt>
                <c:pt idx="794">
                  <c:v>44942</c:v>
                </c:pt>
                <c:pt idx="795">
                  <c:v>44943</c:v>
                </c:pt>
                <c:pt idx="796">
                  <c:v>44944</c:v>
                </c:pt>
                <c:pt idx="797">
                  <c:v>44945</c:v>
                </c:pt>
                <c:pt idx="798">
                  <c:v>44946</c:v>
                </c:pt>
                <c:pt idx="799">
                  <c:v>44949</c:v>
                </c:pt>
                <c:pt idx="800">
                  <c:v>44950</c:v>
                </c:pt>
                <c:pt idx="801">
                  <c:v>44951</c:v>
                </c:pt>
                <c:pt idx="802">
                  <c:v>44952</c:v>
                </c:pt>
                <c:pt idx="803">
                  <c:v>44953</c:v>
                </c:pt>
                <c:pt idx="804">
                  <c:v>44956</c:v>
                </c:pt>
                <c:pt idx="805">
                  <c:v>44957</c:v>
                </c:pt>
                <c:pt idx="806">
                  <c:v>44958</c:v>
                </c:pt>
                <c:pt idx="807">
                  <c:v>44959</c:v>
                </c:pt>
                <c:pt idx="808">
                  <c:v>44960</c:v>
                </c:pt>
                <c:pt idx="809">
                  <c:v>44963</c:v>
                </c:pt>
                <c:pt idx="810">
                  <c:v>44964</c:v>
                </c:pt>
                <c:pt idx="811">
                  <c:v>44965</c:v>
                </c:pt>
                <c:pt idx="812">
                  <c:v>44966</c:v>
                </c:pt>
                <c:pt idx="813">
                  <c:v>44967</c:v>
                </c:pt>
                <c:pt idx="814">
                  <c:v>44970</c:v>
                </c:pt>
                <c:pt idx="815">
                  <c:v>44971</c:v>
                </c:pt>
                <c:pt idx="816">
                  <c:v>44972</c:v>
                </c:pt>
                <c:pt idx="817">
                  <c:v>44973</c:v>
                </c:pt>
                <c:pt idx="818">
                  <c:v>44974</c:v>
                </c:pt>
                <c:pt idx="819">
                  <c:v>44977</c:v>
                </c:pt>
                <c:pt idx="820">
                  <c:v>44978</c:v>
                </c:pt>
                <c:pt idx="821">
                  <c:v>44979</c:v>
                </c:pt>
                <c:pt idx="822">
                  <c:v>44980</c:v>
                </c:pt>
                <c:pt idx="823">
                  <c:v>44981</c:v>
                </c:pt>
                <c:pt idx="824">
                  <c:v>44984</c:v>
                </c:pt>
                <c:pt idx="825">
                  <c:v>44985</c:v>
                </c:pt>
                <c:pt idx="826">
                  <c:v>44986</c:v>
                </c:pt>
                <c:pt idx="827">
                  <c:v>44987</c:v>
                </c:pt>
                <c:pt idx="828">
                  <c:v>44988</c:v>
                </c:pt>
                <c:pt idx="829">
                  <c:v>44991</c:v>
                </c:pt>
                <c:pt idx="830">
                  <c:v>44992</c:v>
                </c:pt>
                <c:pt idx="831">
                  <c:v>44993</c:v>
                </c:pt>
                <c:pt idx="832">
                  <c:v>44994</c:v>
                </c:pt>
                <c:pt idx="833">
                  <c:v>44995</c:v>
                </c:pt>
                <c:pt idx="834">
                  <c:v>44998</c:v>
                </c:pt>
                <c:pt idx="835">
                  <c:v>44999</c:v>
                </c:pt>
                <c:pt idx="836">
                  <c:v>45000</c:v>
                </c:pt>
                <c:pt idx="837">
                  <c:v>45001</c:v>
                </c:pt>
                <c:pt idx="838">
                  <c:v>45002</c:v>
                </c:pt>
                <c:pt idx="839">
                  <c:v>45005</c:v>
                </c:pt>
                <c:pt idx="840">
                  <c:v>45006</c:v>
                </c:pt>
                <c:pt idx="841">
                  <c:v>45007</c:v>
                </c:pt>
                <c:pt idx="842">
                  <c:v>45008</c:v>
                </c:pt>
                <c:pt idx="843">
                  <c:v>45009</c:v>
                </c:pt>
                <c:pt idx="844">
                  <c:v>45012</c:v>
                </c:pt>
                <c:pt idx="845">
                  <c:v>45013</c:v>
                </c:pt>
                <c:pt idx="846">
                  <c:v>45014</c:v>
                </c:pt>
                <c:pt idx="847">
                  <c:v>45015</c:v>
                </c:pt>
                <c:pt idx="848">
                  <c:v>45016</c:v>
                </c:pt>
                <c:pt idx="849">
                  <c:v>45019</c:v>
                </c:pt>
                <c:pt idx="850">
                  <c:v>45020</c:v>
                </c:pt>
                <c:pt idx="851">
                  <c:v>45021</c:v>
                </c:pt>
                <c:pt idx="852">
                  <c:v>45022</c:v>
                </c:pt>
                <c:pt idx="853">
                  <c:v>45023</c:v>
                </c:pt>
                <c:pt idx="854">
                  <c:v>45026</c:v>
                </c:pt>
                <c:pt idx="855">
                  <c:v>45027</c:v>
                </c:pt>
                <c:pt idx="856">
                  <c:v>45028</c:v>
                </c:pt>
                <c:pt idx="857">
                  <c:v>45029</c:v>
                </c:pt>
                <c:pt idx="858">
                  <c:v>45030</c:v>
                </c:pt>
                <c:pt idx="859">
                  <c:v>45033</c:v>
                </c:pt>
                <c:pt idx="860">
                  <c:v>45034</c:v>
                </c:pt>
                <c:pt idx="861">
                  <c:v>45035</c:v>
                </c:pt>
                <c:pt idx="862">
                  <c:v>45036</c:v>
                </c:pt>
                <c:pt idx="863">
                  <c:v>45037</c:v>
                </c:pt>
                <c:pt idx="864">
                  <c:v>45040</c:v>
                </c:pt>
                <c:pt idx="865">
                  <c:v>45041</c:v>
                </c:pt>
                <c:pt idx="866">
                  <c:v>45042</c:v>
                </c:pt>
                <c:pt idx="867">
                  <c:v>45043</c:v>
                </c:pt>
                <c:pt idx="868">
                  <c:v>45044</c:v>
                </c:pt>
                <c:pt idx="869">
                  <c:v>45047</c:v>
                </c:pt>
                <c:pt idx="870">
                  <c:v>45048</c:v>
                </c:pt>
                <c:pt idx="871">
                  <c:v>45049</c:v>
                </c:pt>
                <c:pt idx="872">
                  <c:v>45050</c:v>
                </c:pt>
                <c:pt idx="873">
                  <c:v>45051</c:v>
                </c:pt>
                <c:pt idx="874">
                  <c:v>45054</c:v>
                </c:pt>
                <c:pt idx="875">
                  <c:v>45055</c:v>
                </c:pt>
                <c:pt idx="876">
                  <c:v>45056</c:v>
                </c:pt>
                <c:pt idx="877">
                  <c:v>45057</c:v>
                </c:pt>
                <c:pt idx="878">
                  <c:v>45058</c:v>
                </c:pt>
                <c:pt idx="879">
                  <c:v>45061</c:v>
                </c:pt>
                <c:pt idx="880">
                  <c:v>45062</c:v>
                </c:pt>
                <c:pt idx="881">
                  <c:v>45063</c:v>
                </c:pt>
                <c:pt idx="882">
                  <c:v>45064</c:v>
                </c:pt>
                <c:pt idx="883">
                  <c:v>45065</c:v>
                </c:pt>
                <c:pt idx="884">
                  <c:v>45068</c:v>
                </c:pt>
                <c:pt idx="885">
                  <c:v>45069</c:v>
                </c:pt>
                <c:pt idx="886">
                  <c:v>45070</c:v>
                </c:pt>
                <c:pt idx="887">
                  <c:v>45071</c:v>
                </c:pt>
                <c:pt idx="888">
                  <c:v>45072</c:v>
                </c:pt>
                <c:pt idx="889">
                  <c:v>45075</c:v>
                </c:pt>
                <c:pt idx="890">
                  <c:v>45076</c:v>
                </c:pt>
                <c:pt idx="891">
                  <c:v>45077</c:v>
                </c:pt>
                <c:pt idx="892">
                  <c:v>45078</c:v>
                </c:pt>
                <c:pt idx="893">
                  <c:v>45079</c:v>
                </c:pt>
                <c:pt idx="894">
                  <c:v>45082</c:v>
                </c:pt>
                <c:pt idx="895">
                  <c:v>45083</c:v>
                </c:pt>
                <c:pt idx="896">
                  <c:v>45084</c:v>
                </c:pt>
                <c:pt idx="897">
                  <c:v>45085</c:v>
                </c:pt>
                <c:pt idx="898">
                  <c:v>45086</c:v>
                </c:pt>
                <c:pt idx="899">
                  <c:v>45089</c:v>
                </c:pt>
                <c:pt idx="900">
                  <c:v>45090</c:v>
                </c:pt>
                <c:pt idx="901">
                  <c:v>45091</c:v>
                </c:pt>
                <c:pt idx="902">
                  <c:v>45092</c:v>
                </c:pt>
                <c:pt idx="903">
                  <c:v>45093</c:v>
                </c:pt>
                <c:pt idx="904">
                  <c:v>45096</c:v>
                </c:pt>
                <c:pt idx="905">
                  <c:v>45097</c:v>
                </c:pt>
                <c:pt idx="906">
                  <c:v>45098</c:v>
                </c:pt>
                <c:pt idx="907">
                  <c:v>45099</c:v>
                </c:pt>
                <c:pt idx="908">
                  <c:v>45100</c:v>
                </c:pt>
                <c:pt idx="909">
                  <c:v>45103</c:v>
                </c:pt>
                <c:pt idx="910">
                  <c:v>45104</c:v>
                </c:pt>
                <c:pt idx="911">
                  <c:v>45105</c:v>
                </c:pt>
                <c:pt idx="912">
                  <c:v>45106</c:v>
                </c:pt>
                <c:pt idx="913">
                  <c:v>45107</c:v>
                </c:pt>
                <c:pt idx="914">
                  <c:v>45110</c:v>
                </c:pt>
                <c:pt idx="915">
                  <c:v>45111</c:v>
                </c:pt>
                <c:pt idx="916">
                  <c:v>45112</c:v>
                </c:pt>
                <c:pt idx="917">
                  <c:v>45113</c:v>
                </c:pt>
                <c:pt idx="918">
                  <c:v>45114</c:v>
                </c:pt>
                <c:pt idx="919">
                  <c:v>45117</c:v>
                </c:pt>
                <c:pt idx="920">
                  <c:v>45118</c:v>
                </c:pt>
                <c:pt idx="921">
                  <c:v>45119</c:v>
                </c:pt>
                <c:pt idx="922">
                  <c:v>45120</c:v>
                </c:pt>
                <c:pt idx="923">
                  <c:v>45121</c:v>
                </c:pt>
                <c:pt idx="924">
                  <c:v>45124</c:v>
                </c:pt>
                <c:pt idx="925">
                  <c:v>45125</c:v>
                </c:pt>
                <c:pt idx="926">
                  <c:v>45126</c:v>
                </c:pt>
                <c:pt idx="927">
                  <c:v>45127</c:v>
                </c:pt>
                <c:pt idx="928">
                  <c:v>45128</c:v>
                </c:pt>
                <c:pt idx="929">
                  <c:v>45131</c:v>
                </c:pt>
                <c:pt idx="930">
                  <c:v>45132</c:v>
                </c:pt>
                <c:pt idx="931">
                  <c:v>45133</c:v>
                </c:pt>
                <c:pt idx="932">
                  <c:v>45134</c:v>
                </c:pt>
                <c:pt idx="933">
                  <c:v>45135</c:v>
                </c:pt>
                <c:pt idx="934">
                  <c:v>45138</c:v>
                </c:pt>
                <c:pt idx="935">
                  <c:v>45139</c:v>
                </c:pt>
                <c:pt idx="936">
                  <c:v>45140</c:v>
                </c:pt>
                <c:pt idx="937">
                  <c:v>45141</c:v>
                </c:pt>
                <c:pt idx="938">
                  <c:v>45142</c:v>
                </c:pt>
                <c:pt idx="939">
                  <c:v>45145</c:v>
                </c:pt>
                <c:pt idx="940">
                  <c:v>45146</c:v>
                </c:pt>
                <c:pt idx="941">
                  <c:v>45147</c:v>
                </c:pt>
                <c:pt idx="942">
                  <c:v>45148</c:v>
                </c:pt>
                <c:pt idx="943">
                  <c:v>45149</c:v>
                </c:pt>
                <c:pt idx="944">
                  <c:v>45152</c:v>
                </c:pt>
                <c:pt idx="945">
                  <c:v>45153</c:v>
                </c:pt>
                <c:pt idx="946">
                  <c:v>45154</c:v>
                </c:pt>
                <c:pt idx="947">
                  <c:v>45155</c:v>
                </c:pt>
                <c:pt idx="948">
                  <c:v>45156</c:v>
                </c:pt>
                <c:pt idx="949">
                  <c:v>45159</c:v>
                </c:pt>
                <c:pt idx="950">
                  <c:v>45160</c:v>
                </c:pt>
                <c:pt idx="951">
                  <c:v>45161</c:v>
                </c:pt>
                <c:pt idx="952">
                  <c:v>45162</c:v>
                </c:pt>
                <c:pt idx="953">
                  <c:v>45163</c:v>
                </c:pt>
                <c:pt idx="954">
                  <c:v>45166</c:v>
                </c:pt>
                <c:pt idx="955">
                  <c:v>45167</c:v>
                </c:pt>
                <c:pt idx="956">
                  <c:v>45168</c:v>
                </c:pt>
                <c:pt idx="957">
                  <c:v>45169</c:v>
                </c:pt>
                <c:pt idx="958">
                  <c:v>45170</c:v>
                </c:pt>
                <c:pt idx="959">
                  <c:v>45173</c:v>
                </c:pt>
                <c:pt idx="960">
                  <c:v>45174</c:v>
                </c:pt>
                <c:pt idx="961">
                  <c:v>45175</c:v>
                </c:pt>
                <c:pt idx="962">
                  <c:v>45176</c:v>
                </c:pt>
                <c:pt idx="963">
                  <c:v>45177</c:v>
                </c:pt>
                <c:pt idx="964">
                  <c:v>45180</c:v>
                </c:pt>
                <c:pt idx="965">
                  <c:v>45181</c:v>
                </c:pt>
                <c:pt idx="966">
                  <c:v>45182</c:v>
                </c:pt>
                <c:pt idx="967">
                  <c:v>45183</c:v>
                </c:pt>
                <c:pt idx="968">
                  <c:v>45184</c:v>
                </c:pt>
                <c:pt idx="969">
                  <c:v>45187</c:v>
                </c:pt>
                <c:pt idx="970">
                  <c:v>45188</c:v>
                </c:pt>
                <c:pt idx="971">
                  <c:v>45189</c:v>
                </c:pt>
                <c:pt idx="972">
                  <c:v>45190</c:v>
                </c:pt>
                <c:pt idx="973">
                  <c:v>45191</c:v>
                </c:pt>
                <c:pt idx="974">
                  <c:v>45194</c:v>
                </c:pt>
                <c:pt idx="975">
                  <c:v>45195</c:v>
                </c:pt>
                <c:pt idx="976">
                  <c:v>45196</c:v>
                </c:pt>
                <c:pt idx="977">
                  <c:v>45197</c:v>
                </c:pt>
                <c:pt idx="978">
                  <c:v>45198</c:v>
                </c:pt>
                <c:pt idx="979">
                  <c:v>45201</c:v>
                </c:pt>
                <c:pt idx="980">
                  <c:v>45202</c:v>
                </c:pt>
                <c:pt idx="981">
                  <c:v>45203</c:v>
                </c:pt>
                <c:pt idx="982">
                  <c:v>45204</c:v>
                </c:pt>
                <c:pt idx="983">
                  <c:v>45205</c:v>
                </c:pt>
                <c:pt idx="984">
                  <c:v>45208</c:v>
                </c:pt>
                <c:pt idx="985">
                  <c:v>45209</c:v>
                </c:pt>
                <c:pt idx="986">
                  <c:v>45210</c:v>
                </c:pt>
                <c:pt idx="987">
                  <c:v>45211</c:v>
                </c:pt>
                <c:pt idx="988">
                  <c:v>45212</c:v>
                </c:pt>
                <c:pt idx="989">
                  <c:v>45215</c:v>
                </c:pt>
                <c:pt idx="990">
                  <c:v>45216</c:v>
                </c:pt>
                <c:pt idx="991">
                  <c:v>45217</c:v>
                </c:pt>
                <c:pt idx="992">
                  <c:v>45218</c:v>
                </c:pt>
                <c:pt idx="993">
                  <c:v>45219</c:v>
                </c:pt>
                <c:pt idx="994">
                  <c:v>45222</c:v>
                </c:pt>
                <c:pt idx="995">
                  <c:v>45223</c:v>
                </c:pt>
                <c:pt idx="996">
                  <c:v>45224</c:v>
                </c:pt>
                <c:pt idx="997">
                  <c:v>45225</c:v>
                </c:pt>
                <c:pt idx="998">
                  <c:v>45226</c:v>
                </c:pt>
                <c:pt idx="999">
                  <c:v>45229</c:v>
                </c:pt>
                <c:pt idx="1000">
                  <c:v>45230</c:v>
                </c:pt>
                <c:pt idx="1001">
                  <c:v>45231</c:v>
                </c:pt>
                <c:pt idx="1002">
                  <c:v>45232</c:v>
                </c:pt>
                <c:pt idx="1003">
                  <c:v>45233</c:v>
                </c:pt>
                <c:pt idx="1004">
                  <c:v>45236</c:v>
                </c:pt>
                <c:pt idx="1005">
                  <c:v>45237</c:v>
                </c:pt>
                <c:pt idx="1006">
                  <c:v>45238</c:v>
                </c:pt>
                <c:pt idx="1007">
                  <c:v>45239</c:v>
                </c:pt>
                <c:pt idx="1008">
                  <c:v>45240</c:v>
                </c:pt>
                <c:pt idx="1009">
                  <c:v>45243</c:v>
                </c:pt>
                <c:pt idx="1010">
                  <c:v>45244</c:v>
                </c:pt>
                <c:pt idx="1011">
                  <c:v>45245</c:v>
                </c:pt>
                <c:pt idx="1012">
                  <c:v>45246</c:v>
                </c:pt>
                <c:pt idx="1013">
                  <c:v>45247</c:v>
                </c:pt>
                <c:pt idx="1014">
                  <c:v>45250</c:v>
                </c:pt>
                <c:pt idx="1015">
                  <c:v>45251</c:v>
                </c:pt>
                <c:pt idx="1016">
                  <c:v>45252</c:v>
                </c:pt>
                <c:pt idx="1017">
                  <c:v>45253</c:v>
                </c:pt>
                <c:pt idx="1018">
                  <c:v>45254</c:v>
                </c:pt>
                <c:pt idx="1019">
                  <c:v>45257</c:v>
                </c:pt>
                <c:pt idx="1020">
                  <c:v>45258</c:v>
                </c:pt>
                <c:pt idx="1021">
                  <c:v>45259</c:v>
                </c:pt>
                <c:pt idx="1022">
                  <c:v>45260</c:v>
                </c:pt>
                <c:pt idx="1023">
                  <c:v>45261</c:v>
                </c:pt>
                <c:pt idx="1024">
                  <c:v>45264</c:v>
                </c:pt>
                <c:pt idx="1025">
                  <c:v>45265</c:v>
                </c:pt>
                <c:pt idx="1026">
                  <c:v>45266</c:v>
                </c:pt>
                <c:pt idx="1027">
                  <c:v>45267</c:v>
                </c:pt>
                <c:pt idx="1028">
                  <c:v>45268</c:v>
                </c:pt>
                <c:pt idx="1029">
                  <c:v>45271</c:v>
                </c:pt>
                <c:pt idx="1030">
                  <c:v>45272</c:v>
                </c:pt>
                <c:pt idx="1031">
                  <c:v>45273</c:v>
                </c:pt>
                <c:pt idx="1032">
                  <c:v>45274</c:v>
                </c:pt>
                <c:pt idx="1033">
                  <c:v>45275</c:v>
                </c:pt>
                <c:pt idx="1034">
                  <c:v>45278</c:v>
                </c:pt>
                <c:pt idx="1035">
                  <c:v>45279</c:v>
                </c:pt>
                <c:pt idx="1036">
                  <c:v>45280</c:v>
                </c:pt>
                <c:pt idx="1037">
                  <c:v>45281</c:v>
                </c:pt>
                <c:pt idx="1038">
                  <c:v>45282</c:v>
                </c:pt>
                <c:pt idx="1039">
                  <c:v>45285</c:v>
                </c:pt>
                <c:pt idx="1040">
                  <c:v>45286</c:v>
                </c:pt>
                <c:pt idx="1041">
                  <c:v>45287</c:v>
                </c:pt>
                <c:pt idx="1042">
                  <c:v>45288</c:v>
                </c:pt>
                <c:pt idx="1043">
                  <c:v>45289</c:v>
                </c:pt>
                <c:pt idx="1044">
                  <c:v>45292</c:v>
                </c:pt>
                <c:pt idx="1045">
                  <c:v>45293</c:v>
                </c:pt>
                <c:pt idx="1046">
                  <c:v>45294</c:v>
                </c:pt>
                <c:pt idx="1047">
                  <c:v>45295</c:v>
                </c:pt>
                <c:pt idx="1048">
                  <c:v>45296</c:v>
                </c:pt>
                <c:pt idx="1049">
                  <c:v>45299</c:v>
                </c:pt>
                <c:pt idx="1050">
                  <c:v>45300</c:v>
                </c:pt>
                <c:pt idx="1051">
                  <c:v>45301</c:v>
                </c:pt>
                <c:pt idx="1052">
                  <c:v>45302</c:v>
                </c:pt>
                <c:pt idx="1053">
                  <c:v>45303</c:v>
                </c:pt>
                <c:pt idx="1054">
                  <c:v>45306</c:v>
                </c:pt>
                <c:pt idx="1055">
                  <c:v>45307</c:v>
                </c:pt>
                <c:pt idx="1056">
                  <c:v>45308</c:v>
                </c:pt>
                <c:pt idx="1057">
                  <c:v>45309</c:v>
                </c:pt>
                <c:pt idx="1058">
                  <c:v>45310</c:v>
                </c:pt>
                <c:pt idx="1059">
                  <c:v>45313</c:v>
                </c:pt>
                <c:pt idx="1060">
                  <c:v>45314</c:v>
                </c:pt>
                <c:pt idx="1061">
                  <c:v>45315</c:v>
                </c:pt>
                <c:pt idx="1062">
                  <c:v>45316</c:v>
                </c:pt>
                <c:pt idx="1063">
                  <c:v>45317</c:v>
                </c:pt>
                <c:pt idx="1064">
                  <c:v>45320</c:v>
                </c:pt>
                <c:pt idx="1065">
                  <c:v>45321</c:v>
                </c:pt>
                <c:pt idx="1066">
                  <c:v>45322</c:v>
                </c:pt>
                <c:pt idx="1067">
                  <c:v>45323</c:v>
                </c:pt>
                <c:pt idx="1068">
                  <c:v>45324</c:v>
                </c:pt>
                <c:pt idx="1069">
                  <c:v>45327</c:v>
                </c:pt>
                <c:pt idx="1070">
                  <c:v>45328</c:v>
                </c:pt>
                <c:pt idx="1071">
                  <c:v>45329</c:v>
                </c:pt>
                <c:pt idx="1072">
                  <c:v>45330</c:v>
                </c:pt>
                <c:pt idx="1073">
                  <c:v>45331</c:v>
                </c:pt>
                <c:pt idx="1074">
                  <c:v>45334</c:v>
                </c:pt>
                <c:pt idx="1075">
                  <c:v>45335</c:v>
                </c:pt>
                <c:pt idx="1076">
                  <c:v>45336</c:v>
                </c:pt>
                <c:pt idx="1077">
                  <c:v>45337</c:v>
                </c:pt>
                <c:pt idx="1078">
                  <c:v>45338</c:v>
                </c:pt>
                <c:pt idx="1079">
                  <c:v>45341</c:v>
                </c:pt>
                <c:pt idx="1080">
                  <c:v>45342</c:v>
                </c:pt>
                <c:pt idx="1081">
                  <c:v>45343</c:v>
                </c:pt>
                <c:pt idx="1082">
                  <c:v>45344</c:v>
                </c:pt>
                <c:pt idx="1083">
                  <c:v>45345</c:v>
                </c:pt>
                <c:pt idx="1084">
                  <c:v>45348</c:v>
                </c:pt>
                <c:pt idx="1085">
                  <c:v>45349</c:v>
                </c:pt>
                <c:pt idx="1086">
                  <c:v>45350</c:v>
                </c:pt>
                <c:pt idx="1087">
                  <c:v>45351</c:v>
                </c:pt>
                <c:pt idx="1088">
                  <c:v>45352</c:v>
                </c:pt>
                <c:pt idx="1089">
                  <c:v>45355</c:v>
                </c:pt>
                <c:pt idx="1090">
                  <c:v>45356</c:v>
                </c:pt>
                <c:pt idx="1091">
                  <c:v>45357</c:v>
                </c:pt>
                <c:pt idx="1092">
                  <c:v>45358</c:v>
                </c:pt>
                <c:pt idx="1093">
                  <c:v>45359</c:v>
                </c:pt>
                <c:pt idx="1094">
                  <c:v>45362</c:v>
                </c:pt>
                <c:pt idx="1095">
                  <c:v>45363</c:v>
                </c:pt>
                <c:pt idx="1096">
                  <c:v>45364</c:v>
                </c:pt>
                <c:pt idx="1097">
                  <c:v>45365</c:v>
                </c:pt>
                <c:pt idx="1098">
                  <c:v>45366</c:v>
                </c:pt>
                <c:pt idx="1099">
                  <c:v>45369</c:v>
                </c:pt>
                <c:pt idx="1100">
                  <c:v>45370</c:v>
                </c:pt>
                <c:pt idx="1101">
                  <c:v>45371</c:v>
                </c:pt>
                <c:pt idx="1102">
                  <c:v>45372</c:v>
                </c:pt>
                <c:pt idx="1103">
                  <c:v>45373</c:v>
                </c:pt>
                <c:pt idx="1104">
                  <c:v>45376</c:v>
                </c:pt>
                <c:pt idx="1105">
                  <c:v>45377</c:v>
                </c:pt>
                <c:pt idx="1106">
                  <c:v>45378</c:v>
                </c:pt>
                <c:pt idx="1107">
                  <c:v>45379</c:v>
                </c:pt>
                <c:pt idx="1108">
                  <c:v>45380</c:v>
                </c:pt>
                <c:pt idx="1109">
                  <c:v>45383</c:v>
                </c:pt>
                <c:pt idx="1110">
                  <c:v>45384</c:v>
                </c:pt>
                <c:pt idx="1111">
                  <c:v>45385</c:v>
                </c:pt>
                <c:pt idx="1112">
                  <c:v>45386</c:v>
                </c:pt>
                <c:pt idx="1113">
                  <c:v>45387</c:v>
                </c:pt>
                <c:pt idx="1114">
                  <c:v>45390</c:v>
                </c:pt>
                <c:pt idx="1115">
                  <c:v>45391</c:v>
                </c:pt>
                <c:pt idx="1116">
                  <c:v>45392</c:v>
                </c:pt>
                <c:pt idx="1117">
                  <c:v>45393</c:v>
                </c:pt>
                <c:pt idx="1118">
                  <c:v>45394</c:v>
                </c:pt>
                <c:pt idx="1119">
                  <c:v>45397</c:v>
                </c:pt>
                <c:pt idx="1120">
                  <c:v>45398</c:v>
                </c:pt>
                <c:pt idx="1121">
                  <c:v>45399</c:v>
                </c:pt>
                <c:pt idx="1122">
                  <c:v>45400</c:v>
                </c:pt>
                <c:pt idx="1123">
                  <c:v>45401</c:v>
                </c:pt>
                <c:pt idx="1124">
                  <c:v>45404</c:v>
                </c:pt>
                <c:pt idx="1125">
                  <c:v>45405</c:v>
                </c:pt>
                <c:pt idx="1126">
                  <c:v>45406</c:v>
                </c:pt>
                <c:pt idx="1127">
                  <c:v>45407</c:v>
                </c:pt>
                <c:pt idx="1128">
                  <c:v>45408</c:v>
                </c:pt>
                <c:pt idx="1129">
                  <c:v>45411</c:v>
                </c:pt>
                <c:pt idx="1130">
                  <c:v>45412</c:v>
                </c:pt>
                <c:pt idx="1131">
                  <c:v>45413</c:v>
                </c:pt>
                <c:pt idx="1132">
                  <c:v>45414</c:v>
                </c:pt>
                <c:pt idx="1133">
                  <c:v>45415</c:v>
                </c:pt>
                <c:pt idx="1134">
                  <c:v>45418</c:v>
                </c:pt>
                <c:pt idx="1135">
                  <c:v>45419</c:v>
                </c:pt>
                <c:pt idx="1136">
                  <c:v>45420</c:v>
                </c:pt>
                <c:pt idx="1137">
                  <c:v>45421</c:v>
                </c:pt>
                <c:pt idx="1138">
                  <c:v>45422</c:v>
                </c:pt>
                <c:pt idx="1139">
                  <c:v>45425</c:v>
                </c:pt>
                <c:pt idx="1140">
                  <c:v>45426</c:v>
                </c:pt>
                <c:pt idx="1141">
                  <c:v>45427</c:v>
                </c:pt>
                <c:pt idx="1142">
                  <c:v>45428</c:v>
                </c:pt>
                <c:pt idx="1143">
                  <c:v>45429</c:v>
                </c:pt>
                <c:pt idx="1144">
                  <c:v>45432</c:v>
                </c:pt>
                <c:pt idx="1145">
                  <c:v>45433</c:v>
                </c:pt>
                <c:pt idx="1146">
                  <c:v>45434</c:v>
                </c:pt>
                <c:pt idx="1147">
                  <c:v>45435</c:v>
                </c:pt>
                <c:pt idx="1148">
                  <c:v>45436</c:v>
                </c:pt>
                <c:pt idx="1149">
                  <c:v>45439</c:v>
                </c:pt>
                <c:pt idx="1150">
                  <c:v>45440</c:v>
                </c:pt>
                <c:pt idx="1151">
                  <c:v>45441</c:v>
                </c:pt>
                <c:pt idx="1152">
                  <c:v>45442</c:v>
                </c:pt>
                <c:pt idx="1153">
                  <c:v>45443</c:v>
                </c:pt>
                <c:pt idx="1154">
                  <c:v>45446</c:v>
                </c:pt>
                <c:pt idx="1155">
                  <c:v>45447</c:v>
                </c:pt>
                <c:pt idx="1156">
                  <c:v>45448</c:v>
                </c:pt>
                <c:pt idx="1157">
                  <c:v>45449</c:v>
                </c:pt>
                <c:pt idx="1158">
                  <c:v>45450</c:v>
                </c:pt>
                <c:pt idx="1159">
                  <c:v>45453</c:v>
                </c:pt>
                <c:pt idx="1160">
                  <c:v>45454</c:v>
                </c:pt>
                <c:pt idx="1161">
                  <c:v>45455</c:v>
                </c:pt>
                <c:pt idx="1162">
                  <c:v>45456</c:v>
                </c:pt>
                <c:pt idx="1163">
                  <c:v>45457</c:v>
                </c:pt>
                <c:pt idx="1164">
                  <c:v>45460</c:v>
                </c:pt>
                <c:pt idx="1165">
                  <c:v>45461</c:v>
                </c:pt>
                <c:pt idx="1166">
                  <c:v>45462</c:v>
                </c:pt>
                <c:pt idx="1167">
                  <c:v>45463</c:v>
                </c:pt>
                <c:pt idx="1168">
                  <c:v>45464</c:v>
                </c:pt>
                <c:pt idx="1169">
                  <c:v>45467</c:v>
                </c:pt>
                <c:pt idx="1170">
                  <c:v>45468</c:v>
                </c:pt>
                <c:pt idx="1171">
                  <c:v>45469</c:v>
                </c:pt>
                <c:pt idx="1172">
                  <c:v>45470</c:v>
                </c:pt>
                <c:pt idx="1173">
                  <c:v>45471</c:v>
                </c:pt>
                <c:pt idx="1174">
                  <c:v>45474</c:v>
                </c:pt>
                <c:pt idx="1175">
                  <c:v>45475</c:v>
                </c:pt>
                <c:pt idx="1176">
                  <c:v>45476</c:v>
                </c:pt>
                <c:pt idx="1177">
                  <c:v>45477</c:v>
                </c:pt>
                <c:pt idx="1178">
                  <c:v>45478</c:v>
                </c:pt>
                <c:pt idx="1179">
                  <c:v>45481</c:v>
                </c:pt>
                <c:pt idx="1180">
                  <c:v>45482</c:v>
                </c:pt>
                <c:pt idx="1181">
                  <c:v>45483</c:v>
                </c:pt>
                <c:pt idx="1182">
                  <c:v>45484</c:v>
                </c:pt>
                <c:pt idx="1183">
                  <c:v>45485</c:v>
                </c:pt>
                <c:pt idx="1184">
                  <c:v>45488</c:v>
                </c:pt>
                <c:pt idx="1185">
                  <c:v>45489</c:v>
                </c:pt>
                <c:pt idx="1186">
                  <c:v>45490</c:v>
                </c:pt>
                <c:pt idx="1187">
                  <c:v>45491</c:v>
                </c:pt>
                <c:pt idx="1188">
                  <c:v>45492</c:v>
                </c:pt>
                <c:pt idx="1189">
                  <c:v>45495</c:v>
                </c:pt>
                <c:pt idx="1190">
                  <c:v>45496</c:v>
                </c:pt>
                <c:pt idx="1191">
                  <c:v>45497</c:v>
                </c:pt>
                <c:pt idx="1192">
                  <c:v>45498</c:v>
                </c:pt>
                <c:pt idx="1193">
                  <c:v>45499</c:v>
                </c:pt>
                <c:pt idx="1194">
                  <c:v>45502</c:v>
                </c:pt>
                <c:pt idx="1195">
                  <c:v>45503</c:v>
                </c:pt>
                <c:pt idx="1196">
                  <c:v>45504</c:v>
                </c:pt>
                <c:pt idx="1197">
                  <c:v>45505</c:v>
                </c:pt>
                <c:pt idx="1198">
                  <c:v>45506</c:v>
                </c:pt>
                <c:pt idx="1199">
                  <c:v>45509</c:v>
                </c:pt>
                <c:pt idx="1200">
                  <c:v>45510</c:v>
                </c:pt>
                <c:pt idx="1201">
                  <c:v>45511</c:v>
                </c:pt>
                <c:pt idx="1202">
                  <c:v>45512</c:v>
                </c:pt>
                <c:pt idx="1203">
                  <c:v>45513</c:v>
                </c:pt>
                <c:pt idx="1204">
                  <c:v>45516</c:v>
                </c:pt>
                <c:pt idx="1205">
                  <c:v>45517</c:v>
                </c:pt>
                <c:pt idx="1206">
                  <c:v>45518</c:v>
                </c:pt>
                <c:pt idx="1207">
                  <c:v>45519</c:v>
                </c:pt>
                <c:pt idx="1208">
                  <c:v>45520</c:v>
                </c:pt>
                <c:pt idx="1209">
                  <c:v>45523</c:v>
                </c:pt>
                <c:pt idx="1210">
                  <c:v>45524</c:v>
                </c:pt>
                <c:pt idx="1211">
                  <c:v>45525</c:v>
                </c:pt>
                <c:pt idx="1212">
                  <c:v>45526</c:v>
                </c:pt>
                <c:pt idx="1213">
                  <c:v>45527</c:v>
                </c:pt>
                <c:pt idx="1214">
                  <c:v>45530</c:v>
                </c:pt>
                <c:pt idx="1215">
                  <c:v>45531</c:v>
                </c:pt>
                <c:pt idx="1216">
                  <c:v>45532</c:v>
                </c:pt>
                <c:pt idx="1217">
                  <c:v>45533</c:v>
                </c:pt>
                <c:pt idx="1218">
                  <c:v>45534</c:v>
                </c:pt>
                <c:pt idx="1219">
                  <c:v>45537</c:v>
                </c:pt>
                <c:pt idx="1220">
                  <c:v>45538</c:v>
                </c:pt>
                <c:pt idx="1221">
                  <c:v>45539</c:v>
                </c:pt>
                <c:pt idx="1222">
                  <c:v>45540</c:v>
                </c:pt>
                <c:pt idx="1223">
                  <c:v>45541</c:v>
                </c:pt>
                <c:pt idx="1224">
                  <c:v>45544</c:v>
                </c:pt>
                <c:pt idx="1225">
                  <c:v>45545</c:v>
                </c:pt>
                <c:pt idx="1226">
                  <c:v>45546</c:v>
                </c:pt>
                <c:pt idx="1227">
                  <c:v>45547</c:v>
                </c:pt>
                <c:pt idx="1228">
                  <c:v>45548</c:v>
                </c:pt>
                <c:pt idx="1229">
                  <c:v>45551</c:v>
                </c:pt>
                <c:pt idx="1230">
                  <c:v>45552</c:v>
                </c:pt>
                <c:pt idx="1231">
                  <c:v>45553</c:v>
                </c:pt>
                <c:pt idx="1232">
                  <c:v>45554</c:v>
                </c:pt>
                <c:pt idx="1233">
                  <c:v>45555</c:v>
                </c:pt>
                <c:pt idx="1234">
                  <c:v>45558</c:v>
                </c:pt>
                <c:pt idx="1235">
                  <c:v>45559</c:v>
                </c:pt>
                <c:pt idx="1236">
                  <c:v>45560</c:v>
                </c:pt>
                <c:pt idx="1237">
                  <c:v>45561</c:v>
                </c:pt>
                <c:pt idx="1238">
                  <c:v>45562</c:v>
                </c:pt>
                <c:pt idx="1239">
                  <c:v>45565</c:v>
                </c:pt>
                <c:pt idx="1240">
                  <c:v>45566</c:v>
                </c:pt>
                <c:pt idx="1241">
                  <c:v>45567</c:v>
                </c:pt>
                <c:pt idx="1242">
                  <c:v>45568</c:v>
                </c:pt>
                <c:pt idx="1243">
                  <c:v>45569</c:v>
                </c:pt>
                <c:pt idx="1244">
                  <c:v>45572</c:v>
                </c:pt>
                <c:pt idx="1245">
                  <c:v>45573</c:v>
                </c:pt>
                <c:pt idx="1246">
                  <c:v>45574</c:v>
                </c:pt>
                <c:pt idx="1247">
                  <c:v>45575</c:v>
                </c:pt>
                <c:pt idx="1248">
                  <c:v>45576</c:v>
                </c:pt>
                <c:pt idx="1249">
                  <c:v>45579</c:v>
                </c:pt>
                <c:pt idx="1250">
                  <c:v>45580</c:v>
                </c:pt>
                <c:pt idx="1251">
                  <c:v>45581</c:v>
                </c:pt>
                <c:pt idx="1252">
                  <c:v>45582</c:v>
                </c:pt>
                <c:pt idx="1253">
                  <c:v>45583</c:v>
                </c:pt>
                <c:pt idx="1254">
                  <c:v>45586</c:v>
                </c:pt>
                <c:pt idx="1255">
                  <c:v>45587</c:v>
                </c:pt>
                <c:pt idx="1256">
                  <c:v>45588</c:v>
                </c:pt>
                <c:pt idx="1257">
                  <c:v>45589</c:v>
                </c:pt>
                <c:pt idx="1258">
                  <c:v>45590</c:v>
                </c:pt>
                <c:pt idx="1259">
                  <c:v>45593</c:v>
                </c:pt>
                <c:pt idx="1260">
                  <c:v>45594</c:v>
                </c:pt>
                <c:pt idx="1261">
                  <c:v>45595</c:v>
                </c:pt>
                <c:pt idx="1262">
                  <c:v>45596</c:v>
                </c:pt>
                <c:pt idx="1263">
                  <c:v>45597</c:v>
                </c:pt>
                <c:pt idx="1264">
                  <c:v>45600</c:v>
                </c:pt>
                <c:pt idx="1265">
                  <c:v>45601</c:v>
                </c:pt>
                <c:pt idx="1266">
                  <c:v>45602</c:v>
                </c:pt>
                <c:pt idx="1267">
                  <c:v>45603</c:v>
                </c:pt>
                <c:pt idx="1268">
                  <c:v>45604</c:v>
                </c:pt>
                <c:pt idx="1269">
                  <c:v>45607</c:v>
                </c:pt>
                <c:pt idx="1270">
                  <c:v>45608</c:v>
                </c:pt>
                <c:pt idx="1271">
                  <c:v>45609</c:v>
                </c:pt>
                <c:pt idx="1272">
                  <c:v>45610</c:v>
                </c:pt>
                <c:pt idx="1273">
                  <c:v>45611</c:v>
                </c:pt>
                <c:pt idx="1274">
                  <c:v>45614</c:v>
                </c:pt>
                <c:pt idx="1275">
                  <c:v>45615</c:v>
                </c:pt>
                <c:pt idx="1276">
                  <c:v>45616</c:v>
                </c:pt>
                <c:pt idx="1277">
                  <c:v>45617</c:v>
                </c:pt>
                <c:pt idx="1278">
                  <c:v>45618</c:v>
                </c:pt>
                <c:pt idx="1279">
                  <c:v>45621</c:v>
                </c:pt>
                <c:pt idx="1280">
                  <c:v>45622</c:v>
                </c:pt>
                <c:pt idx="1281">
                  <c:v>45623</c:v>
                </c:pt>
                <c:pt idx="1282">
                  <c:v>45624</c:v>
                </c:pt>
                <c:pt idx="1283">
                  <c:v>45625</c:v>
                </c:pt>
                <c:pt idx="1284">
                  <c:v>45628</c:v>
                </c:pt>
                <c:pt idx="1285">
                  <c:v>45629</c:v>
                </c:pt>
                <c:pt idx="1286">
                  <c:v>45630</c:v>
                </c:pt>
                <c:pt idx="1287">
                  <c:v>45631</c:v>
                </c:pt>
                <c:pt idx="1288">
                  <c:v>45632</c:v>
                </c:pt>
                <c:pt idx="1289">
                  <c:v>45635</c:v>
                </c:pt>
                <c:pt idx="1290">
                  <c:v>45636</c:v>
                </c:pt>
                <c:pt idx="1291">
                  <c:v>45637</c:v>
                </c:pt>
                <c:pt idx="1292">
                  <c:v>45638</c:v>
                </c:pt>
                <c:pt idx="1293">
                  <c:v>45639</c:v>
                </c:pt>
                <c:pt idx="1294">
                  <c:v>45642</c:v>
                </c:pt>
                <c:pt idx="1295">
                  <c:v>45643</c:v>
                </c:pt>
                <c:pt idx="1296">
                  <c:v>45644</c:v>
                </c:pt>
                <c:pt idx="1297">
                  <c:v>45645</c:v>
                </c:pt>
                <c:pt idx="1298">
                  <c:v>45646</c:v>
                </c:pt>
                <c:pt idx="1299">
                  <c:v>45649</c:v>
                </c:pt>
                <c:pt idx="1300">
                  <c:v>45650</c:v>
                </c:pt>
                <c:pt idx="1301">
                  <c:v>45651</c:v>
                </c:pt>
                <c:pt idx="1302">
                  <c:v>45652</c:v>
                </c:pt>
                <c:pt idx="1303">
                  <c:v>45653</c:v>
                </c:pt>
                <c:pt idx="1304">
                  <c:v>45656</c:v>
                </c:pt>
                <c:pt idx="1305">
                  <c:v>45657</c:v>
                </c:pt>
                <c:pt idx="1306">
                  <c:v>45658</c:v>
                </c:pt>
                <c:pt idx="1307">
                  <c:v>45659</c:v>
                </c:pt>
                <c:pt idx="1308">
                  <c:v>45660</c:v>
                </c:pt>
                <c:pt idx="1309">
                  <c:v>45663</c:v>
                </c:pt>
                <c:pt idx="1310">
                  <c:v>45664</c:v>
                </c:pt>
                <c:pt idx="1311">
                  <c:v>45665</c:v>
                </c:pt>
                <c:pt idx="1312">
                  <c:v>45666</c:v>
                </c:pt>
                <c:pt idx="1313">
                  <c:v>45667</c:v>
                </c:pt>
                <c:pt idx="1314">
                  <c:v>45670</c:v>
                </c:pt>
                <c:pt idx="1315">
                  <c:v>45671</c:v>
                </c:pt>
                <c:pt idx="1316">
                  <c:v>45672</c:v>
                </c:pt>
                <c:pt idx="1317">
                  <c:v>45673</c:v>
                </c:pt>
                <c:pt idx="1318">
                  <c:v>45674</c:v>
                </c:pt>
                <c:pt idx="1319">
                  <c:v>45677</c:v>
                </c:pt>
                <c:pt idx="1320">
                  <c:v>45678</c:v>
                </c:pt>
                <c:pt idx="1321">
                  <c:v>45679</c:v>
                </c:pt>
                <c:pt idx="1322">
                  <c:v>45680</c:v>
                </c:pt>
                <c:pt idx="1323">
                  <c:v>45681</c:v>
                </c:pt>
                <c:pt idx="1324">
                  <c:v>45684</c:v>
                </c:pt>
                <c:pt idx="1325">
                  <c:v>45685</c:v>
                </c:pt>
                <c:pt idx="1326">
                  <c:v>45686</c:v>
                </c:pt>
                <c:pt idx="1327">
                  <c:v>45687</c:v>
                </c:pt>
                <c:pt idx="1328">
                  <c:v>45688</c:v>
                </c:pt>
                <c:pt idx="1329">
                  <c:v>45691</c:v>
                </c:pt>
                <c:pt idx="1330">
                  <c:v>45692</c:v>
                </c:pt>
                <c:pt idx="1331">
                  <c:v>45693</c:v>
                </c:pt>
                <c:pt idx="1332">
                  <c:v>45694</c:v>
                </c:pt>
                <c:pt idx="1333">
                  <c:v>45695</c:v>
                </c:pt>
                <c:pt idx="1334">
                  <c:v>45698</c:v>
                </c:pt>
                <c:pt idx="1335">
                  <c:v>45699</c:v>
                </c:pt>
                <c:pt idx="1336">
                  <c:v>45700</c:v>
                </c:pt>
                <c:pt idx="1337">
                  <c:v>45701</c:v>
                </c:pt>
                <c:pt idx="1338">
                  <c:v>45702</c:v>
                </c:pt>
                <c:pt idx="1339">
                  <c:v>45705</c:v>
                </c:pt>
                <c:pt idx="1340">
                  <c:v>45706</c:v>
                </c:pt>
                <c:pt idx="1341">
                  <c:v>45707</c:v>
                </c:pt>
                <c:pt idx="1342">
                  <c:v>45708</c:v>
                </c:pt>
                <c:pt idx="1343">
                  <c:v>45709</c:v>
                </c:pt>
                <c:pt idx="1344">
                  <c:v>45712</c:v>
                </c:pt>
                <c:pt idx="1345">
                  <c:v>45713</c:v>
                </c:pt>
                <c:pt idx="1346">
                  <c:v>45714</c:v>
                </c:pt>
                <c:pt idx="1347">
                  <c:v>45715</c:v>
                </c:pt>
                <c:pt idx="1348">
                  <c:v>45716</c:v>
                </c:pt>
                <c:pt idx="1349">
                  <c:v>45719</c:v>
                </c:pt>
                <c:pt idx="1350">
                  <c:v>45720</c:v>
                </c:pt>
                <c:pt idx="1351">
                  <c:v>45721</c:v>
                </c:pt>
                <c:pt idx="1352">
                  <c:v>45722</c:v>
                </c:pt>
                <c:pt idx="1353">
                  <c:v>45723</c:v>
                </c:pt>
                <c:pt idx="1354">
                  <c:v>45726</c:v>
                </c:pt>
                <c:pt idx="1355">
                  <c:v>45727</c:v>
                </c:pt>
                <c:pt idx="1356">
                  <c:v>45728</c:v>
                </c:pt>
                <c:pt idx="1357">
                  <c:v>45729</c:v>
                </c:pt>
                <c:pt idx="1358">
                  <c:v>45730</c:v>
                </c:pt>
                <c:pt idx="1359">
                  <c:v>45733</c:v>
                </c:pt>
                <c:pt idx="1360">
                  <c:v>45734</c:v>
                </c:pt>
                <c:pt idx="1361">
                  <c:v>45735</c:v>
                </c:pt>
                <c:pt idx="1362">
                  <c:v>45736</c:v>
                </c:pt>
                <c:pt idx="1363">
                  <c:v>45737</c:v>
                </c:pt>
                <c:pt idx="1364">
                  <c:v>45740</c:v>
                </c:pt>
                <c:pt idx="1365">
                  <c:v>45741</c:v>
                </c:pt>
                <c:pt idx="1366">
                  <c:v>45742</c:v>
                </c:pt>
                <c:pt idx="1367">
                  <c:v>45743</c:v>
                </c:pt>
                <c:pt idx="1368">
                  <c:v>45744</c:v>
                </c:pt>
                <c:pt idx="1369">
                  <c:v>45747</c:v>
                </c:pt>
                <c:pt idx="1370">
                  <c:v>45748</c:v>
                </c:pt>
                <c:pt idx="1371">
                  <c:v>45749</c:v>
                </c:pt>
                <c:pt idx="1372">
                  <c:v>45750</c:v>
                </c:pt>
                <c:pt idx="1373">
                  <c:v>45751</c:v>
                </c:pt>
                <c:pt idx="1374">
                  <c:v>45754</c:v>
                </c:pt>
                <c:pt idx="1375">
                  <c:v>45755</c:v>
                </c:pt>
                <c:pt idx="1376">
                  <c:v>45756</c:v>
                </c:pt>
                <c:pt idx="1377">
                  <c:v>45757</c:v>
                </c:pt>
                <c:pt idx="1378">
                  <c:v>45758</c:v>
                </c:pt>
                <c:pt idx="1379">
                  <c:v>45761</c:v>
                </c:pt>
                <c:pt idx="1380">
                  <c:v>45762</c:v>
                </c:pt>
                <c:pt idx="1381">
                  <c:v>45763</c:v>
                </c:pt>
                <c:pt idx="1382">
                  <c:v>45764</c:v>
                </c:pt>
                <c:pt idx="1383">
                  <c:v>45765</c:v>
                </c:pt>
                <c:pt idx="1384">
                  <c:v>45768</c:v>
                </c:pt>
                <c:pt idx="1385">
                  <c:v>45769</c:v>
                </c:pt>
                <c:pt idx="1386">
                  <c:v>45770</c:v>
                </c:pt>
                <c:pt idx="1387">
                  <c:v>45771</c:v>
                </c:pt>
                <c:pt idx="1388">
                  <c:v>45772</c:v>
                </c:pt>
                <c:pt idx="1389">
                  <c:v>45775</c:v>
                </c:pt>
                <c:pt idx="1390">
                  <c:v>45776</c:v>
                </c:pt>
                <c:pt idx="1391">
                  <c:v>45777</c:v>
                </c:pt>
                <c:pt idx="1392">
                  <c:v>45778</c:v>
                </c:pt>
                <c:pt idx="1393">
                  <c:v>45779</c:v>
                </c:pt>
                <c:pt idx="1394">
                  <c:v>45782</c:v>
                </c:pt>
                <c:pt idx="1395">
                  <c:v>45783</c:v>
                </c:pt>
                <c:pt idx="1396">
                  <c:v>45784</c:v>
                </c:pt>
                <c:pt idx="1397">
                  <c:v>45785</c:v>
                </c:pt>
                <c:pt idx="1398">
                  <c:v>45786</c:v>
                </c:pt>
                <c:pt idx="1399">
                  <c:v>45789</c:v>
                </c:pt>
                <c:pt idx="1400">
                  <c:v>45790</c:v>
                </c:pt>
                <c:pt idx="1401">
                  <c:v>45791</c:v>
                </c:pt>
                <c:pt idx="1402">
                  <c:v>45792</c:v>
                </c:pt>
                <c:pt idx="1403">
                  <c:v>45793</c:v>
                </c:pt>
                <c:pt idx="1404">
                  <c:v>45796</c:v>
                </c:pt>
                <c:pt idx="1405">
                  <c:v>45797</c:v>
                </c:pt>
                <c:pt idx="1406">
                  <c:v>45798</c:v>
                </c:pt>
                <c:pt idx="1407">
                  <c:v>45799</c:v>
                </c:pt>
                <c:pt idx="1408">
                  <c:v>45800</c:v>
                </c:pt>
                <c:pt idx="1409">
                  <c:v>45803</c:v>
                </c:pt>
                <c:pt idx="1410">
                  <c:v>45804</c:v>
                </c:pt>
                <c:pt idx="1411">
                  <c:v>45805</c:v>
                </c:pt>
                <c:pt idx="1412">
                  <c:v>45806</c:v>
                </c:pt>
                <c:pt idx="1413">
                  <c:v>45807</c:v>
                </c:pt>
                <c:pt idx="1414">
                  <c:v>45810</c:v>
                </c:pt>
                <c:pt idx="1415">
                  <c:v>45811</c:v>
                </c:pt>
                <c:pt idx="1416">
                  <c:v>45812</c:v>
                </c:pt>
                <c:pt idx="1417">
                  <c:v>45813</c:v>
                </c:pt>
                <c:pt idx="1418">
                  <c:v>45814</c:v>
                </c:pt>
                <c:pt idx="1419">
                  <c:v>45817</c:v>
                </c:pt>
                <c:pt idx="1420">
                  <c:v>45818</c:v>
                </c:pt>
                <c:pt idx="1421">
                  <c:v>45819</c:v>
                </c:pt>
                <c:pt idx="1422">
                  <c:v>45820</c:v>
                </c:pt>
                <c:pt idx="1423">
                  <c:v>45821</c:v>
                </c:pt>
                <c:pt idx="1424">
                  <c:v>45824</c:v>
                </c:pt>
                <c:pt idx="1425">
                  <c:v>45825</c:v>
                </c:pt>
                <c:pt idx="1426">
                  <c:v>45826</c:v>
                </c:pt>
                <c:pt idx="1427">
                  <c:v>45827</c:v>
                </c:pt>
                <c:pt idx="1428">
                  <c:v>45828</c:v>
                </c:pt>
                <c:pt idx="1429">
                  <c:v>45831</c:v>
                </c:pt>
                <c:pt idx="1430">
                  <c:v>45832</c:v>
                </c:pt>
                <c:pt idx="1431">
                  <c:v>45833</c:v>
                </c:pt>
                <c:pt idx="1432">
                  <c:v>45834</c:v>
                </c:pt>
                <c:pt idx="1433">
                  <c:v>45835</c:v>
                </c:pt>
                <c:pt idx="1434">
                  <c:v>45838</c:v>
                </c:pt>
                <c:pt idx="1435">
                  <c:v>45839</c:v>
                </c:pt>
                <c:pt idx="1436">
                  <c:v>45840</c:v>
                </c:pt>
                <c:pt idx="1437">
                  <c:v>45841</c:v>
                </c:pt>
                <c:pt idx="1438">
                  <c:v>45842</c:v>
                </c:pt>
                <c:pt idx="1439">
                  <c:v>45845</c:v>
                </c:pt>
                <c:pt idx="1440">
                  <c:v>45846</c:v>
                </c:pt>
                <c:pt idx="1441">
                  <c:v>45847</c:v>
                </c:pt>
                <c:pt idx="1442">
                  <c:v>45848</c:v>
                </c:pt>
                <c:pt idx="1443">
                  <c:v>45849</c:v>
                </c:pt>
                <c:pt idx="1444">
                  <c:v>45852</c:v>
                </c:pt>
                <c:pt idx="1445">
                  <c:v>45853</c:v>
                </c:pt>
                <c:pt idx="1446">
                  <c:v>45854</c:v>
                </c:pt>
                <c:pt idx="1447">
                  <c:v>45855</c:v>
                </c:pt>
                <c:pt idx="1448">
                  <c:v>45856</c:v>
                </c:pt>
                <c:pt idx="1449">
                  <c:v>45859</c:v>
                </c:pt>
                <c:pt idx="1450">
                  <c:v>45860</c:v>
                </c:pt>
                <c:pt idx="1451">
                  <c:v>45861</c:v>
                </c:pt>
                <c:pt idx="1452">
                  <c:v>45862</c:v>
                </c:pt>
                <c:pt idx="1453">
                  <c:v>45863</c:v>
                </c:pt>
                <c:pt idx="1454">
                  <c:v>45866</c:v>
                </c:pt>
                <c:pt idx="1455">
                  <c:v>45867</c:v>
                </c:pt>
                <c:pt idx="1456">
                  <c:v>45868</c:v>
                </c:pt>
                <c:pt idx="1457">
                  <c:v>45869</c:v>
                </c:pt>
                <c:pt idx="1458">
                  <c:v>45870</c:v>
                </c:pt>
                <c:pt idx="1459">
                  <c:v>45873</c:v>
                </c:pt>
                <c:pt idx="1460">
                  <c:v>45874</c:v>
                </c:pt>
                <c:pt idx="1461">
                  <c:v>45875</c:v>
                </c:pt>
                <c:pt idx="1462">
                  <c:v>45876</c:v>
                </c:pt>
                <c:pt idx="1463">
                  <c:v>45877</c:v>
                </c:pt>
                <c:pt idx="1464">
                  <c:v>45880</c:v>
                </c:pt>
                <c:pt idx="1465">
                  <c:v>45881</c:v>
                </c:pt>
                <c:pt idx="1466">
                  <c:v>45882</c:v>
                </c:pt>
                <c:pt idx="1467">
                  <c:v>45883</c:v>
                </c:pt>
                <c:pt idx="1468">
                  <c:v>45884</c:v>
                </c:pt>
                <c:pt idx="1469">
                  <c:v>45887</c:v>
                </c:pt>
                <c:pt idx="1470">
                  <c:v>45888</c:v>
                </c:pt>
                <c:pt idx="1471">
                  <c:v>45889</c:v>
                </c:pt>
                <c:pt idx="1472">
                  <c:v>45890</c:v>
                </c:pt>
                <c:pt idx="1473">
                  <c:v>45891</c:v>
                </c:pt>
                <c:pt idx="1474">
                  <c:v>45894</c:v>
                </c:pt>
                <c:pt idx="1475">
                  <c:v>45895</c:v>
                </c:pt>
                <c:pt idx="1476">
                  <c:v>45896</c:v>
                </c:pt>
                <c:pt idx="1477">
                  <c:v>45897</c:v>
                </c:pt>
                <c:pt idx="1478">
                  <c:v>45898</c:v>
                </c:pt>
                <c:pt idx="1479">
                  <c:v>45901</c:v>
                </c:pt>
                <c:pt idx="1480">
                  <c:v>45902</c:v>
                </c:pt>
                <c:pt idx="1481">
                  <c:v>45903</c:v>
                </c:pt>
                <c:pt idx="1482">
                  <c:v>45904</c:v>
                </c:pt>
                <c:pt idx="1483">
                  <c:v>45905</c:v>
                </c:pt>
                <c:pt idx="1484">
                  <c:v>45908</c:v>
                </c:pt>
                <c:pt idx="1485">
                  <c:v>45909</c:v>
                </c:pt>
                <c:pt idx="1486">
                  <c:v>45910</c:v>
                </c:pt>
                <c:pt idx="1487">
                  <c:v>45911</c:v>
                </c:pt>
                <c:pt idx="1488">
                  <c:v>45912</c:v>
                </c:pt>
                <c:pt idx="1489">
                  <c:v>45915</c:v>
                </c:pt>
                <c:pt idx="1490">
                  <c:v>45916</c:v>
                </c:pt>
                <c:pt idx="1491">
                  <c:v>45917</c:v>
                </c:pt>
                <c:pt idx="1492">
                  <c:v>45918</c:v>
                </c:pt>
                <c:pt idx="1493">
                  <c:v>45919</c:v>
                </c:pt>
                <c:pt idx="1494">
                  <c:v>45922</c:v>
                </c:pt>
                <c:pt idx="1495">
                  <c:v>45923</c:v>
                </c:pt>
                <c:pt idx="1496">
                  <c:v>45924</c:v>
                </c:pt>
                <c:pt idx="1497">
                  <c:v>45925</c:v>
                </c:pt>
                <c:pt idx="1498">
                  <c:v>45926</c:v>
                </c:pt>
                <c:pt idx="1499">
                  <c:v>45929</c:v>
                </c:pt>
                <c:pt idx="1500">
                  <c:v>45930</c:v>
                </c:pt>
                <c:pt idx="1501">
                  <c:v>45931</c:v>
                </c:pt>
                <c:pt idx="1502">
                  <c:v>45932</c:v>
                </c:pt>
                <c:pt idx="1503">
                  <c:v>45933</c:v>
                </c:pt>
                <c:pt idx="1504">
                  <c:v>45936</c:v>
                </c:pt>
                <c:pt idx="1505">
                  <c:v>45937</c:v>
                </c:pt>
                <c:pt idx="1506">
                  <c:v>45938</c:v>
                </c:pt>
                <c:pt idx="1507">
                  <c:v>45939</c:v>
                </c:pt>
                <c:pt idx="1508">
                  <c:v>45940</c:v>
                </c:pt>
                <c:pt idx="1509">
                  <c:v>45943</c:v>
                </c:pt>
                <c:pt idx="1510">
                  <c:v>45944</c:v>
                </c:pt>
                <c:pt idx="1511">
                  <c:v>45945</c:v>
                </c:pt>
                <c:pt idx="1512">
                  <c:v>45946</c:v>
                </c:pt>
                <c:pt idx="1513">
                  <c:v>45947</c:v>
                </c:pt>
                <c:pt idx="1514">
                  <c:v>45950</c:v>
                </c:pt>
                <c:pt idx="1515">
                  <c:v>45951</c:v>
                </c:pt>
                <c:pt idx="1516">
                  <c:v>45952</c:v>
                </c:pt>
                <c:pt idx="1517">
                  <c:v>45953</c:v>
                </c:pt>
                <c:pt idx="1518">
                  <c:v>45954</c:v>
                </c:pt>
                <c:pt idx="1519">
                  <c:v>45957</c:v>
                </c:pt>
                <c:pt idx="1520">
                  <c:v>45958</c:v>
                </c:pt>
                <c:pt idx="1521">
                  <c:v>45959</c:v>
                </c:pt>
                <c:pt idx="1522">
                  <c:v>45960</c:v>
                </c:pt>
                <c:pt idx="1523">
                  <c:v>45961</c:v>
                </c:pt>
                <c:pt idx="1524">
                  <c:v>45964</c:v>
                </c:pt>
                <c:pt idx="1525">
                  <c:v>45965</c:v>
                </c:pt>
                <c:pt idx="1526">
                  <c:v>45966</c:v>
                </c:pt>
                <c:pt idx="1527">
                  <c:v>45967</c:v>
                </c:pt>
                <c:pt idx="1528">
                  <c:v>45968</c:v>
                </c:pt>
                <c:pt idx="1529">
                  <c:v>45971</c:v>
                </c:pt>
                <c:pt idx="1530">
                  <c:v>45972</c:v>
                </c:pt>
                <c:pt idx="1531">
                  <c:v>45973</c:v>
                </c:pt>
                <c:pt idx="1532">
                  <c:v>45974</c:v>
                </c:pt>
                <c:pt idx="1533">
                  <c:v>45975</c:v>
                </c:pt>
                <c:pt idx="1534">
                  <c:v>45978</c:v>
                </c:pt>
                <c:pt idx="1535">
                  <c:v>45979</c:v>
                </c:pt>
                <c:pt idx="1536">
                  <c:v>45980</c:v>
                </c:pt>
                <c:pt idx="1537">
                  <c:v>45981</c:v>
                </c:pt>
                <c:pt idx="1538">
                  <c:v>45982</c:v>
                </c:pt>
                <c:pt idx="1539">
                  <c:v>45985</c:v>
                </c:pt>
                <c:pt idx="1540">
                  <c:v>45986</c:v>
                </c:pt>
                <c:pt idx="1541">
                  <c:v>45987</c:v>
                </c:pt>
                <c:pt idx="1542">
                  <c:v>45988</c:v>
                </c:pt>
                <c:pt idx="1543">
                  <c:v>45989</c:v>
                </c:pt>
                <c:pt idx="1544">
                  <c:v>45992</c:v>
                </c:pt>
                <c:pt idx="1545">
                  <c:v>45993</c:v>
                </c:pt>
                <c:pt idx="1546">
                  <c:v>45994</c:v>
                </c:pt>
                <c:pt idx="1547">
                  <c:v>45995</c:v>
                </c:pt>
                <c:pt idx="1548">
                  <c:v>45996</c:v>
                </c:pt>
                <c:pt idx="1549">
                  <c:v>45999</c:v>
                </c:pt>
                <c:pt idx="1550">
                  <c:v>46000</c:v>
                </c:pt>
                <c:pt idx="1551">
                  <c:v>46001</c:v>
                </c:pt>
                <c:pt idx="1552">
                  <c:v>46002</c:v>
                </c:pt>
                <c:pt idx="1553">
                  <c:v>46003</c:v>
                </c:pt>
                <c:pt idx="1554">
                  <c:v>46006</c:v>
                </c:pt>
                <c:pt idx="1555">
                  <c:v>46007</c:v>
                </c:pt>
                <c:pt idx="1556">
                  <c:v>46008</c:v>
                </c:pt>
                <c:pt idx="1557">
                  <c:v>46009</c:v>
                </c:pt>
                <c:pt idx="1558">
                  <c:v>46010</c:v>
                </c:pt>
                <c:pt idx="1559">
                  <c:v>46013</c:v>
                </c:pt>
                <c:pt idx="1560">
                  <c:v>46014</c:v>
                </c:pt>
                <c:pt idx="1561">
                  <c:v>46015</c:v>
                </c:pt>
                <c:pt idx="1562">
                  <c:v>46016</c:v>
                </c:pt>
                <c:pt idx="1563">
                  <c:v>46017</c:v>
                </c:pt>
                <c:pt idx="1564">
                  <c:v>46020</c:v>
                </c:pt>
                <c:pt idx="1565">
                  <c:v>46021</c:v>
                </c:pt>
                <c:pt idx="1566">
                  <c:v>46022</c:v>
                </c:pt>
                <c:pt idx="1567">
                  <c:v>46023</c:v>
                </c:pt>
                <c:pt idx="1568">
                  <c:v>46024</c:v>
                </c:pt>
                <c:pt idx="1569">
                  <c:v>46027</c:v>
                </c:pt>
                <c:pt idx="1570">
                  <c:v>46028</c:v>
                </c:pt>
                <c:pt idx="1571">
                  <c:v>46029</c:v>
                </c:pt>
                <c:pt idx="1572">
                  <c:v>46030</c:v>
                </c:pt>
                <c:pt idx="1573">
                  <c:v>46031</c:v>
                </c:pt>
                <c:pt idx="1574">
                  <c:v>46034</c:v>
                </c:pt>
                <c:pt idx="1575">
                  <c:v>46035</c:v>
                </c:pt>
                <c:pt idx="1576">
                  <c:v>46036</c:v>
                </c:pt>
                <c:pt idx="1577">
                  <c:v>46037</c:v>
                </c:pt>
                <c:pt idx="1578">
                  <c:v>46038</c:v>
                </c:pt>
                <c:pt idx="1579">
                  <c:v>46041</c:v>
                </c:pt>
                <c:pt idx="1580">
                  <c:v>46042</c:v>
                </c:pt>
                <c:pt idx="1581">
                  <c:v>46043</c:v>
                </c:pt>
                <c:pt idx="1582">
                  <c:v>46044</c:v>
                </c:pt>
                <c:pt idx="1583">
                  <c:v>46045</c:v>
                </c:pt>
                <c:pt idx="1584">
                  <c:v>46048</c:v>
                </c:pt>
                <c:pt idx="1585">
                  <c:v>46049</c:v>
                </c:pt>
                <c:pt idx="1586">
                  <c:v>46050</c:v>
                </c:pt>
                <c:pt idx="1587">
                  <c:v>46051</c:v>
                </c:pt>
                <c:pt idx="1588">
                  <c:v>46052</c:v>
                </c:pt>
                <c:pt idx="1589">
                  <c:v>46055</c:v>
                </c:pt>
                <c:pt idx="1590">
                  <c:v>46056</c:v>
                </c:pt>
                <c:pt idx="1591">
                  <c:v>46057</c:v>
                </c:pt>
                <c:pt idx="1592">
                  <c:v>46058</c:v>
                </c:pt>
                <c:pt idx="1593">
                  <c:v>46059</c:v>
                </c:pt>
                <c:pt idx="1594">
                  <c:v>46062</c:v>
                </c:pt>
                <c:pt idx="1595">
                  <c:v>46063</c:v>
                </c:pt>
                <c:pt idx="1596">
                  <c:v>46064</c:v>
                </c:pt>
                <c:pt idx="1597">
                  <c:v>46065</c:v>
                </c:pt>
                <c:pt idx="1598">
                  <c:v>46066</c:v>
                </c:pt>
                <c:pt idx="1599">
                  <c:v>46069</c:v>
                </c:pt>
                <c:pt idx="1600">
                  <c:v>46070</c:v>
                </c:pt>
                <c:pt idx="1601">
                  <c:v>46071</c:v>
                </c:pt>
                <c:pt idx="1602">
                  <c:v>46072</c:v>
                </c:pt>
                <c:pt idx="1603">
                  <c:v>46073</c:v>
                </c:pt>
                <c:pt idx="1604">
                  <c:v>46076</c:v>
                </c:pt>
                <c:pt idx="1605">
                  <c:v>46077</c:v>
                </c:pt>
                <c:pt idx="1606">
                  <c:v>46078</c:v>
                </c:pt>
                <c:pt idx="1607">
                  <c:v>46079</c:v>
                </c:pt>
                <c:pt idx="1608">
                  <c:v>46080</c:v>
                </c:pt>
                <c:pt idx="1609">
                  <c:v>46083</c:v>
                </c:pt>
                <c:pt idx="1610">
                  <c:v>46084</c:v>
                </c:pt>
                <c:pt idx="1611">
                  <c:v>46085</c:v>
                </c:pt>
                <c:pt idx="1612">
                  <c:v>46086</c:v>
                </c:pt>
                <c:pt idx="1613">
                  <c:v>46087</c:v>
                </c:pt>
                <c:pt idx="1614">
                  <c:v>46090</c:v>
                </c:pt>
                <c:pt idx="1615">
                  <c:v>46091</c:v>
                </c:pt>
                <c:pt idx="1616">
                  <c:v>46092</c:v>
                </c:pt>
                <c:pt idx="1617">
                  <c:v>46093</c:v>
                </c:pt>
                <c:pt idx="1618">
                  <c:v>46094</c:v>
                </c:pt>
                <c:pt idx="1619">
                  <c:v>46097</c:v>
                </c:pt>
                <c:pt idx="1620">
                  <c:v>46098</c:v>
                </c:pt>
                <c:pt idx="1621">
                  <c:v>46099</c:v>
                </c:pt>
                <c:pt idx="1622">
                  <c:v>46100</c:v>
                </c:pt>
                <c:pt idx="1623">
                  <c:v>46101</c:v>
                </c:pt>
                <c:pt idx="1624">
                  <c:v>46104</c:v>
                </c:pt>
                <c:pt idx="1625">
                  <c:v>46105</c:v>
                </c:pt>
                <c:pt idx="1626">
                  <c:v>46106</c:v>
                </c:pt>
                <c:pt idx="1627">
                  <c:v>46107</c:v>
                </c:pt>
                <c:pt idx="1628">
                  <c:v>46108</c:v>
                </c:pt>
                <c:pt idx="1629">
                  <c:v>46111</c:v>
                </c:pt>
                <c:pt idx="1630">
                  <c:v>46112</c:v>
                </c:pt>
                <c:pt idx="1631">
                  <c:v>46113</c:v>
                </c:pt>
                <c:pt idx="1632">
                  <c:v>46114</c:v>
                </c:pt>
                <c:pt idx="1633">
                  <c:v>46115</c:v>
                </c:pt>
                <c:pt idx="1634">
                  <c:v>46118</c:v>
                </c:pt>
                <c:pt idx="1635">
                  <c:v>46119</c:v>
                </c:pt>
                <c:pt idx="1636">
                  <c:v>46120</c:v>
                </c:pt>
                <c:pt idx="1637">
                  <c:v>46121</c:v>
                </c:pt>
                <c:pt idx="1638">
                  <c:v>46122</c:v>
                </c:pt>
                <c:pt idx="1639">
                  <c:v>46125</c:v>
                </c:pt>
                <c:pt idx="1640">
                  <c:v>46126</c:v>
                </c:pt>
                <c:pt idx="1641">
                  <c:v>46127</c:v>
                </c:pt>
                <c:pt idx="1642">
                  <c:v>46128</c:v>
                </c:pt>
                <c:pt idx="1643">
                  <c:v>46129</c:v>
                </c:pt>
                <c:pt idx="1644">
                  <c:v>46132</c:v>
                </c:pt>
                <c:pt idx="1645">
                  <c:v>46133</c:v>
                </c:pt>
                <c:pt idx="1646">
                  <c:v>46134</c:v>
                </c:pt>
                <c:pt idx="1647">
                  <c:v>46135</c:v>
                </c:pt>
                <c:pt idx="1648">
                  <c:v>46136</c:v>
                </c:pt>
                <c:pt idx="1649">
                  <c:v>46139</c:v>
                </c:pt>
                <c:pt idx="1650">
                  <c:v>46140</c:v>
                </c:pt>
                <c:pt idx="1651">
                  <c:v>46141</c:v>
                </c:pt>
                <c:pt idx="1652">
                  <c:v>46142</c:v>
                </c:pt>
                <c:pt idx="1653">
                  <c:v>46143</c:v>
                </c:pt>
                <c:pt idx="1654">
                  <c:v>46146</c:v>
                </c:pt>
                <c:pt idx="1655">
                  <c:v>46147</c:v>
                </c:pt>
                <c:pt idx="1656">
                  <c:v>46148</c:v>
                </c:pt>
                <c:pt idx="1657">
                  <c:v>46149</c:v>
                </c:pt>
                <c:pt idx="1658">
                  <c:v>46150</c:v>
                </c:pt>
                <c:pt idx="1659">
                  <c:v>46153</c:v>
                </c:pt>
                <c:pt idx="1660">
                  <c:v>46154</c:v>
                </c:pt>
                <c:pt idx="1661">
                  <c:v>46155</c:v>
                </c:pt>
                <c:pt idx="1662">
                  <c:v>46156</c:v>
                </c:pt>
                <c:pt idx="1663">
                  <c:v>46157</c:v>
                </c:pt>
                <c:pt idx="1664">
                  <c:v>46160</c:v>
                </c:pt>
                <c:pt idx="1665">
                  <c:v>46161</c:v>
                </c:pt>
                <c:pt idx="1666">
                  <c:v>46162</c:v>
                </c:pt>
                <c:pt idx="1667">
                  <c:v>46163</c:v>
                </c:pt>
                <c:pt idx="1668">
                  <c:v>46164</c:v>
                </c:pt>
                <c:pt idx="1669">
                  <c:v>46167</c:v>
                </c:pt>
                <c:pt idx="1670">
                  <c:v>46168</c:v>
                </c:pt>
                <c:pt idx="1671">
                  <c:v>46169</c:v>
                </c:pt>
                <c:pt idx="1672">
                  <c:v>46170</c:v>
                </c:pt>
                <c:pt idx="1673">
                  <c:v>46171</c:v>
                </c:pt>
                <c:pt idx="1674">
                  <c:v>46174</c:v>
                </c:pt>
                <c:pt idx="1675">
                  <c:v>46175</c:v>
                </c:pt>
                <c:pt idx="1676">
                  <c:v>46176</c:v>
                </c:pt>
                <c:pt idx="1677">
                  <c:v>46177</c:v>
                </c:pt>
                <c:pt idx="1678">
                  <c:v>46178</c:v>
                </c:pt>
                <c:pt idx="1679">
                  <c:v>46181</c:v>
                </c:pt>
                <c:pt idx="1680">
                  <c:v>46182</c:v>
                </c:pt>
                <c:pt idx="1681">
                  <c:v>46183</c:v>
                </c:pt>
                <c:pt idx="1682">
                  <c:v>46184</c:v>
                </c:pt>
                <c:pt idx="1683">
                  <c:v>46185</c:v>
                </c:pt>
                <c:pt idx="1684">
                  <c:v>46188</c:v>
                </c:pt>
                <c:pt idx="1685">
                  <c:v>46189</c:v>
                </c:pt>
                <c:pt idx="1686">
                  <c:v>46190</c:v>
                </c:pt>
                <c:pt idx="1687">
                  <c:v>46191</c:v>
                </c:pt>
                <c:pt idx="1688">
                  <c:v>46192</c:v>
                </c:pt>
                <c:pt idx="1689">
                  <c:v>46195</c:v>
                </c:pt>
                <c:pt idx="1690">
                  <c:v>46196</c:v>
                </c:pt>
                <c:pt idx="1691">
                  <c:v>46197</c:v>
                </c:pt>
                <c:pt idx="1692">
                  <c:v>46198</c:v>
                </c:pt>
                <c:pt idx="1693">
                  <c:v>46199</c:v>
                </c:pt>
                <c:pt idx="1694">
                  <c:v>46202</c:v>
                </c:pt>
                <c:pt idx="1695">
                  <c:v>46203</c:v>
                </c:pt>
                <c:pt idx="1696">
                  <c:v>46204</c:v>
                </c:pt>
                <c:pt idx="1697">
                  <c:v>46205</c:v>
                </c:pt>
                <c:pt idx="1698">
                  <c:v>46206</c:v>
                </c:pt>
                <c:pt idx="1699">
                  <c:v>46209</c:v>
                </c:pt>
                <c:pt idx="1700">
                  <c:v>46210</c:v>
                </c:pt>
                <c:pt idx="1701">
                  <c:v>46211</c:v>
                </c:pt>
                <c:pt idx="1702">
                  <c:v>46212</c:v>
                </c:pt>
                <c:pt idx="1703">
                  <c:v>46213</c:v>
                </c:pt>
                <c:pt idx="1704">
                  <c:v>46216</c:v>
                </c:pt>
                <c:pt idx="1705">
                  <c:v>46217</c:v>
                </c:pt>
                <c:pt idx="1706">
                  <c:v>46218</c:v>
                </c:pt>
                <c:pt idx="1707">
                  <c:v>46219</c:v>
                </c:pt>
                <c:pt idx="1708">
                  <c:v>46220</c:v>
                </c:pt>
                <c:pt idx="1709">
                  <c:v>46223</c:v>
                </c:pt>
                <c:pt idx="1710">
                  <c:v>46224</c:v>
                </c:pt>
                <c:pt idx="1711">
                  <c:v>46225</c:v>
                </c:pt>
                <c:pt idx="1712">
                  <c:v>46226</c:v>
                </c:pt>
                <c:pt idx="1713">
                  <c:v>46227</c:v>
                </c:pt>
                <c:pt idx="1714">
                  <c:v>46230</c:v>
                </c:pt>
                <c:pt idx="1715">
                  <c:v>46231</c:v>
                </c:pt>
                <c:pt idx="1716">
                  <c:v>46232</c:v>
                </c:pt>
                <c:pt idx="1717">
                  <c:v>46233</c:v>
                </c:pt>
                <c:pt idx="1718">
                  <c:v>46234</c:v>
                </c:pt>
                <c:pt idx="1719">
                  <c:v>46237</c:v>
                </c:pt>
                <c:pt idx="1720">
                  <c:v>46238</c:v>
                </c:pt>
                <c:pt idx="1721">
                  <c:v>46239</c:v>
                </c:pt>
                <c:pt idx="1722">
                  <c:v>46240</c:v>
                </c:pt>
                <c:pt idx="1723">
                  <c:v>46241</c:v>
                </c:pt>
                <c:pt idx="1724">
                  <c:v>46244</c:v>
                </c:pt>
                <c:pt idx="1725">
                  <c:v>46245</c:v>
                </c:pt>
                <c:pt idx="1726">
                  <c:v>46246</c:v>
                </c:pt>
                <c:pt idx="1727">
                  <c:v>46247</c:v>
                </c:pt>
                <c:pt idx="1728">
                  <c:v>46248</c:v>
                </c:pt>
                <c:pt idx="1729">
                  <c:v>46251</c:v>
                </c:pt>
                <c:pt idx="1730">
                  <c:v>46252</c:v>
                </c:pt>
                <c:pt idx="1731">
                  <c:v>46253</c:v>
                </c:pt>
                <c:pt idx="1732">
                  <c:v>46254</c:v>
                </c:pt>
                <c:pt idx="1733">
                  <c:v>46255</c:v>
                </c:pt>
                <c:pt idx="1734">
                  <c:v>46258</c:v>
                </c:pt>
                <c:pt idx="1735">
                  <c:v>46259</c:v>
                </c:pt>
                <c:pt idx="1736">
                  <c:v>46260</c:v>
                </c:pt>
                <c:pt idx="1737">
                  <c:v>46261</c:v>
                </c:pt>
                <c:pt idx="1738">
                  <c:v>46262</c:v>
                </c:pt>
                <c:pt idx="1739">
                  <c:v>46265</c:v>
                </c:pt>
                <c:pt idx="1740">
                  <c:v>46266</c:v>
                </c:pt>
                <c:pt idx="1741">
                  <c:v>46267</c:v>
                </c:pt>
                <c:pt idx="1742">
                  <c:v>46268</c:v>
                </c:pt>
                <c:pt idx="1743">
                  <c:v>46269</c:v>
                </c:pt>
                <c:pt idx="1744">
                  <c:v>46272</c:v>
                </c:pt>
                <c:pt idx="1745">
                  <c:v>46273</c:v>
                </c:pt>
                <c:pt idx="1746">
                  <c:v>46274</c:v>
                </c:pt>
                <c:pt idx="1747">
                  <c:v>46275</c:v>
                </c:pt>
                <c:pt idx="1748">
                  <c:v>46276</c:v>
                </c:pt>
                <c:pt idx="1749">
                  <c:v>46279</c:v>
                </c:pt>
                <c:pt idx="1750">
                  <c:v>46280</c:v>
                </c:pt>
                <c:pt idx="1751">
                  <c:v>46281</c:v>
                </c:pt>
                <c:pt idx="1752">
                  <c:v>46282</c:v>
                </c:pt>
                <c:pt idx="1753">
                  <c:v>46283</c:v>
                </c:pt>
                <c:pt idx="1754">
                  <c:v>46286</c:v>
                </c:pt>
                <c:pt idx="1755">
                  <c:v>46287</c:v>
                </c:pt>
                <c:pt idx="1756">
                  <c:v>46288</c:v>
                </c:pt>
              </c:numCache>
            </c:numRef>
          </c:cat>
          <c:val>
            <c:numRef>
              <c:f>'Daily MSCI USD Index'!$S$493:$S$2249</c:f>
              <c:numCache>
                <c:formatCode>0.00</c:formatCode>
                <c:ptCount val="1757"/>
                <c:pt idx="0">
                  <c:v>96.388999999999996</c:v>
                </c:pt>
                <c:pt idx="1">
                  <c:v>96.388999999999996</c:v>
                </c:pt>
                <c:pt idx="2">
                  <c:v>96.846000000000004</c:v>
                </c:pt>
                <c:pt idx="3">
                  <c:v>96.837999999999994</c:v>
                </c:pt>
                <c:pt idx="4">
                  <c:v>96.671000000000006</c:v>
                </c:pt>
                <c:pt idx="5">
                  <c:v>97.004999999999995</c:v>
                </c:pt>
                <c:pt idx="6">
                  <c:v>97.299000000000007</c:v>
                </c:pt>
                <c:pt idx="7">
                  <c:v>97.45</c:v>
                </c:pt>
                <c:pt idx="8">
                  <c:v>97.355999999999995</c:v>
                </c:pt>
                <c:pt idx="9">
                  <c:v>97.344999999999999</c:v>
                </c:pt>
                <c:pt idx="10">
                  <c:v>97.372</c:v>
                </c:pt>
                <c:pt idx="11">
                  <c:v>97.228999999999999</c:v>
                </c:pt>
                <c:pt idx="12">
                  <c:v>97.32</c:v>
                </c:pt>
                <c:pt idx="13">
                  <c:v>97.637</c:v>
                </c:pt>
                <c:pt idx="14">
                  <c:v>97.605999999999995</c:v>
                </c:pt>
                <c:pt idx="15">
                  <c:v>97.531000000000006</c:v>
                </c:pt>
                <c:pt idx="16">
                  <c:v>97.527000000000001</c:v>
                </c:pt>
                <c:pt idx="17">
                  <c:v>97.692999999999998</c:v>
                </c:pt>
                <c:pt idx="18">
                  <c:v>97.852999999999994</c:v>
                </c:pt>
                <c:pt idx="19">
                  <c:v>97.956000000000003</c:v>
                </c:pt>
                <c:pt idx="20">
                  <c:v>98.018000000000001</c:v>
                </c:pt>
                <c:pt idx="21">
                  <c:v>97.991</c:v>
                </c:pt>
                <c:pt idx="22">
                  <c:v>97.867000000000004</c:v>
                </c:pt>
                <c:pt idx="23">
                  <c:v>97.39</c:v>
                </c:pt>
                <c:pt idx="24">
                  <c:v>97.8</c:v>
                </c:pt>
                <c:pt idx="25">
                  <c:v>97.960999999999999</c:v>
                </c:pt>
                <c:pt idx="26">
                  <c:v>98.301000000000002</c:v>
                </c:pt>
                <c:pt idx="27">
                  <c:v>98.495999999999995</c:v>
                </c:pt>
                <c:pt idx="28">
                  <c:v>98.683999999999997</c:v>
                </c:pt>
                <c:pt idx="29">
                  <c:v>98.831999999999994</c:v>
                </c:pt>
                <c:pt idx="30">
                  <c:v>98.721000000000004</c:v>
                </c:pt>
                <c:pt idx="31">
                  <c:v>99.049000000000007</c:v>
                </c:pt>
                <c:pt idx="32">
                  <c:v>99.066999999999993</c:v>
                </c:pt>
                <c:pt idx="33">
                  <c:v>99.123999999999995</c:v>
                </c:pt>
                <c:pt idx="34">
                  <c:v>99.003</c:v>
                </c:pt>
                <c:pt idx="35">
                  <c:v>99.44</c:v>
                </c:pt>
                <c:pt idx="36">
                  <c:v>99.704999999999998</c:v>
                </c:pt>
                <c:pt idx="37">
                  <c:v>99.864999999999995</c:v>
                </c:pt>
                <c:pt idx="38">
                  <c:v>99.262</c:v>
                </c:pt>
                <c:pt idx="39">
                  <c:v>99.358999999999995</c:v>
                </c:pt>
                <c:pt idx="40">
                  <c:v>98.968000000000004</c:v>
                </c:pt>
                <c:pt idx="41">
                  <c:v>98.995999999999995</c:v>
                </c:pt>
                <c:pt idx="42">
                  <c:v>98.507999999999996</c:v>
                </c:pt>
                <c:pt idx="43">
                  <c:v>98.132000000000005</c:v>
                </c:pt>
                <c:pt idx="44">
                  <c:v>97.36</c:v>
                </c:pt>
                <c:pt idx="45">
                  <c:v>97.153000000000006</c:v>
                </c:pt>
                <c:pt idx="46">
                  <c:v>97.335999999999999</c:v>
                </c:pt>
                <c:pt idx="47">
                  <c:v>96.82</c:v>
                </c:pt>
                <c:pt idx="48">
                  <c:v>95.950999999999993</c:v>
                </c:pt>
                <c:pt idx="49">
                  <c:v>94.894999999999996</c:v>
                </c:pt>
                <c:pt idx="50">
                  <c:v>96.414000000000001</c:v>
                </c:pt>
                <c:pt idx="51">
                  <c:v>96.507000000000005</c:v>
                </c:pt>
                <c:pt idx="52">
                  <c:v>97.468000000000004</c:v>
                </c:pt>
                <c:pt idx="53">
                  <c:v>98.748999999999995</c:v>
                </c:pt>
                <c:pt idx="54">
                  <c:v>98.069000000000003</c:v>
                </c:pt>
                <c:pt idx="55">
                  <c:v>99.575000000000003</c:v>
                </c:pt>
                <c:pt idx="56">
                  <c:v>101.16</c:v>
                </c:pt>
                <c:pt idx="57">
                  <c:v>102.755</c:v>
                </c:pt>
                <c:pt idx="58">
                  <c:v>102.81699999999999</c:v>
                </c:pt>
                <c:pt idx="59">
                  <c:v>102.48699999999999</c:v>
                </c:pt>
                <c:pt idx="60">
                  <c:v>102.039</c:v>
                </c:pt>
                <c:pt idx="61">
                  <c:v>101.05</c:v>
                </c:pt>
                <c:pt idx="62">
                  <c:v>99.352000000000004</c:v>
                </c:pt>
                <c:pt idx="63">
                  <c:v>98.364999999999995</c:v>
                </c:pt>
                <c:pt idx="64">
                  <c:v>99.180999999999997</c:v>
                </c:pt>
                <c:pt idx="65">
                  <c:v>99.048000000000002</c:v>
                </c:pt>
                <c:pt idx="66">
                  <c:v>99.673000000000002</c:v>
                </c:pt>
                <c:pt idx="67">
                  <c:v>100.18</c:v>
                </c:pt>
                <c:pt idx="68">
                  <c:v>100.57599999999999</c:v>
                </c:pt>
                <c:pt idx="69">
                  <c:v>100.685</c:v>
                </c:pt>
                <c:pt idx="70">
                  <c:v>99.9</c:v>
                </c:pt>
                <c:pt idx="71">
                  <c:v>100.119</c:v>
                </c:pt>
                <c:pt idx="72">
                  <c:v>99.516999999999996</c:v>
                </c:pt>
                <c:pt idx="73">
                  <c:v>99.516999999999996</c:v>
                </c:pt>
                <c:pt idx="74">
                  <c:v>99.347999999999999</c:v>
                </c:pt>
                <c:pt idx="75">
                  <c:v>98.887</c:v>
                </c:pt>
                <c:pt idx="76">
                  <c:v>99.460999999999999</c:v>
                </c:pt>
                <c:pt idx="77">
                  <c:v>100.02500000000001</c:v>
                </c:pt>
                <c:pt idx="78">
                  <c:v>99.781999999999996</c:v>
                </c:pt>
                <c:pt idx="79">
                  <c:v>99.954999999999998</c:v>
                </c:pt>
                <c:pt idx="80">
                  <c:v>100.258</c:v>
                </c:pt>
                <c:pt idx="81">
                  <c:v>100.38800000000001</c:v>
                </c:pt>
                <c:pt idx="82">
                  <c:v>100.43300000000001</c:v>
                </c:pt>
                <c:pt idx="83">
                  <c:v>100.38</c:v>
                </c:pt>
                <c:pt idx="84">
                  <c:v>100.041</c:v>
                </c:pt>
                <c:pt idx="85">
                  <c:v>99.864999999999995</c:v>
                </c:pt>
                <c:pt idx="86">
                  <c:v>99.564999999999998</c:v>
                </c:pt>
                <c:pt idx="87">
                  <c:v>99.016000000000005</c:v>
                </c:pt>
                <c:pt idx="88">
                  <c:v>99.078999999999994</c:v>
                </c:pt>
                <c:pt idx="89">
                  <c:v>99.483999999999995</c:v>
                </c:pt>
                <c:pt idx="90">
                  <c:v>99.709000000000003</c:v>
                </c:pt>
                <c:pt idx="91">
                  <c:v>100.09099999999999</c:v>
                </c:pt>
                <c:pt idx="92">
                  <c:v>99.888999999999996</c:v>
                </c:pt>
                <c:pt idx="93">
                  <c:v>99.733999999999995</c:v>
                </c:pt>
                <c:pt idx="94">
                  <c:v>100.236</c:v>
                </c:pt>
                <c:pt idx="95">
                  <c:v>99.933000000000007</c:v>
                </c:pt>
                <c:pt idx="96">
                  <c:v>100.242</c:v>
                </c:pt>
                <c:pt idx="97">
                  <c:v>100.46599999999999</c:v>
                </c:pt>
                <c:pt idx="98">
                  <c:v>100.402</c:v>
                </c:pt>
                <c:pt idx="99">
                  <c:v>99.665000000000006</c:v>
                </c:pt>
                <c:pt idx="100">
                  <c:v>99.370999999999995</c:v>
                </c:pt>
                <c:pt idx="101">
                  <c:v>99.123999999999995</c:v>
                </c:pt>
                <c:pt idx="102">
                  <c:v>99.37</c:v>
                </c:pt>
                <c:pt idx="103">
                  <c:v>99.863</c:v>
                </c:pt>
                <c:pt idx="104">
                  <c:v>99.863</c:v>
                </c:pt>
                <c:pt idx="105">
                  <c:v>98.908000000000001</c:v>
                </c:pt>
                <c:pt idx="106">
                  <c:v>99.061999999999998</c:v>
                </c:pt>
                <c:pt idx="107">
                  <c:v>98.382999999999996</c:v>
                </c:pt>
                <c:pt idx="108">
                  <c:v>98.343999999999994</c:v>
                </c:pt>
                <c:pt idx="109">
                  <c:v>97.83</c:v>
                </c:pt>
                <c:pt idx="110">
                  <c:v>97.673000000000002</c:v>
                </c:pt>
                <c:pt idx="111">
                  <c:v>97.275999999999996</c:v>
                </c:pt>
                <c:pt idx="112">
                  <c:v>96.677000000000007</c:v>
                </c:pt>
                <c:pt idx="113">
                  <c:v>96.936999999999998</c:v>
                </c:pt>
                <c:pt idx="114">
                  <c:v>96.617999999999995</c:v>
                </c:pt>
                <c:pt idx="115">
                  <c:v>96.323999999999998</c:v>
                </c:pt>
                <c:pt idx="116">
                  <c:v>95.959000000000003</c:v>
                </c:pt>
                <c:pt idx="117">
                  <c:v>96.733000000000004</c:v>
                </c:pt>
                <c:pt idx="118">
                  <c:v>97.319000000000003</c:v>
                </c:pt>
                <c:pt idx="119">
                  <c:v>96.706000000000003</c:v>
                </c:pt>
                <c:pt idx="120">
                  <c:v>96.957999999999998</c:v>
                </c:pt>
                <c:pt idx="121">
                  <c:v>97.158000000000001</c:v>
                </c:pt>
                <c:pt idx="122">
                  <c:v>97.421000000000006</c:v>
                </c:pt>
                <c:pt idx="123">
                  <c:v>97.623000000000005</c:v>
                </c:pt>
                <c:pt idx="124">
                  <c:v>97.039000000000001</c:v>
                </c:pt>
                <c:pt idx="125">
                  <c:v>96.646000000000001</c:v>
                </c:pt>
                <c:pt idx="126">
                  <c:v>97.147999999999996</c:v>
                </c:pt>
                <c:pt idx="127">
                  <c:v>97.429000000000002</c:v>
                </c:pt>
                <c:pt idx="128">
                  <c:v>97.433000000000007</c:v>
                </c:pt>
                <c:pt idx="129">
                  <c:v>97.536000000000001</c:v>
                </c:pt>
                <c:pt idx="130">
                  <c:v>97.391000000000005</c:v>
                </c:pt>
                <c:pt idx="131">
                  <c:v>97.195999999999998</c:v>
                </c:pt>
                <c:pt idx="132">
                  <c:v>97.316999999999993</c:v>
                </c:pt>
                <c:pt idx="133">
                  <c:v>97.171999999999997</c:v>
                </c:pt>
                <c:pt idx="134">
                  <c:v>96.724999999999994</c:v>
                </c:pt>
                <c:pt idx="135">
                  <c:v>96.881</c:v>
                </c:pt>
                <c:pt idx="136">
                  <c:v>96.427999999999997</c:v>
                </c:pt>
                <c:pt idx="137">
                  <c:v>96.7</c:v>
                </c:pt>
                <c:pt idx="138">
                  <c:v>96.652000000000001</c:v>
                </c:pt>
                <c:pt idx="139">
                  <c:v>96.463999999999999</c:v>
                </c:pt>
                <c:pt idx="140">
                  <c:v>96.259</c:v>
                </c:pt>
                <c:pt idx="141">
                  <c:v>96.081000000000003</c:v>
                </c:pt>
                <c:pt idx="142">
                  <c:v>96.346000000000004</c:v>
                </c:pt>
                <c:pt idx="143">
                  <c:v>95.941999999999993</c:v>
                </c:pt>
                <c:pt idx="144">
                  <c:v>95.831999999999994</c:v>
                </c:pt>
                <c:pt idx="145">
                  <c:v>95.117000000000004</c:v>
                </c:pt>
                <c:pt idx="146">
                  <c:v>94.988</c:v>
                </c:pt>
                <c:pt idx="147">
                  <c:v>94.691999999999993</c:v>
                </c:pt>
                <c:pt idx="148">
                  <c:v>94.435000000000002</c:v>
                </c:pt>
                <c:pt idx="149">
                  <c:v>93.668000000000006</c:v>
                </c:pt>
                <c:pt idx="150">
                  <c:v>93.695999999999998</c:v>
                </c:pt>
                <c:pt idx="151">
                  <c:v>93.453000000000003</c:v>
                </c:pt>
                <c:pt idx="152">
                  <c:v>93.021000000000001</c:v>
                </c:pt>
                <c:pt idx="153">
                  <c:v>93.349000000000004</c:v>
                </c:pt>
                <c:pt idx="154">
                  <c:v>93.542000000000002</c:v>
                </c:pt>
                <c:pt idx="155">
                  <c:v>93.382000000000005</c:v>
                </c:pt>
                <c:pt idx="156">
                  <c:v>92.867999999999995</c:v>
                </c:pt>
                <c:pt idx="157">
                  <c:v>92.787999999999997</c:v>
                </c:pt>
                <c:pt idx="158">
                  <c:v>93.435000000000002</c:v>
                </c:pt>
                <c:pt idx="159">
                  <c:v>93.581999999999994</c:v>
                </c:pt>
                <c:pt idx="160">
                  <c:v>93.628</c:v>
                </c:pt>
                <c:pt idx="161">
                  <c:v>93.442999999999998</c:v>
                </c:pt>
                <c:pt idx="162">
                  <c:v>93.334999999999994</c:v>
                </c:pt>
                <c:pt idx="163">
                  <c:v>93.096000000000004</c:v>
                </c:pt>
                <c:pt idx="164">
                  <c:v>92.850999999999999</c:v>
                </c:pt>
                <c:pt idx="165">
                  <c:v>92.271000000000001</c:v>
                </c:pt>
                <c:pt idx="166">
                  <c:v>92.887</c:v>
                </c:pt>
                <c:pt idx="167">
                  <c:v>92.793000000000006</c:v>
                </c:pt>
                <c:pt idx="168">
                  <c:v>93.247</c:v>
                </c:pt>
                <c:pt idx="169">
                  <c:v>93.298000000000002</c:v>
                </c:pt>
                <c:pt idx="170">
                  <c:v>93.019000000000005</c:v>
                </c:pt>
                <c:pt idx="171">
                  <c:v>93.006</c:v>
                </c:pt>
                <c:pt idx="172">
                  <c:v>93.001000000000005</c:v>
                </c:pt>
                <c:pt idx="173">
                  <c:v>92.370999999999995</c:v>
                </c:pt>
                <c:pt idx="174">
                  <c:v>92.144000000000005</c:v>
                </c:pt>
                <c:pt idx="175">
                  <c:v>92.337999999999994</c:v>
                </c:pt>
                <c:pt idx="176">
                  <c:v>92.846999999999994</c:v>
                </c:pt>
                <c:pt idx="177">
                  <c:v>92.739000000000004</c:v>
                </c:pt>
                <c:pt idx="178">
                  <c:v>92.718999999999994</c:v>
                </c:pt>
                <c:pt idx="179">
                  <c:v>92.718999999999994</c:v>
                </c:pt>
                <c:pt idx="180">
                  <c:v>93.444999999999993</c:v>
                </c:pt>
                <c:pt idx="181">
                  <c:v>93.254999999999995</c:v>
                </c:pt>
                <c:pt idx="182">
                  <c:v>93.335999999999999</c:v>
                </c:pt>
                <c:pt idx="183">
                  <c:v>93.332999999999998</c:v>
                </c:pt>
                <c:pt idx="184">
                  <c:v>93.052000000000007</c:v>
                </c:pt>
                <c:pt idx="185">
                  <c:v>93.05</c:v>
                </c:pt>
                <c:pt idx="186">
                  <c:v>93.213999999999999</c:v>
                </c:pt>
                <c:pt idx="187">
                  <c:v>92.97</c:v>
                </c:pt>
                <c:pt idx="188">
                  <c:v>92.926000000000002</c:v>
                </c:pt>
                <c:pt idx="189">
                  <c:v>93.656000000000006</c:v>
                </c:pt>
                <c:pt idx="190">
                  <c:v>93.988</c:v>
                </c:pt>
                <c:pt idx="191">
                  <c:v>94.388999999999996</c:v>
                </c:pt>
                <c:pt idx="192">
                  <c:v>94.353999999999999</c:v>
                </c:pt>
                <c:pt idx="193">
                  <c:v>94.641999999999996</c:v>
                </c:pt>
                <c:pt idx="194">
                  <c:v>94.278000000000006</c:v>
                </c:pt>
                <c:pt idx="195">
                  <c:v>93.891000000000005</c:v>
                </c:pt>
                <c:pt idx="196">
                  <c:v>93.885999999999996</c:v>
                </c:pt>
                <c:pt idx="197">
                  <c:v>93.710999999999999</c:v>
                </c:pt>
                <c:pt idx="198">
                  <c:v>93.843999999999994</c:v>
                </c:pt>
                <c:pt idx="199">
                  <c:v>93.513000000000005</c:v>
                </c:pt>
                <c:pt idx="200">
                  <c:v>93.686000000000007</c:v>
                </c:pt>
                <c:pt idx="201">
                  <c:v>93.63</c:v>
                </c:pt>
                <c:pt idx="202">
                  <c:v>93.605000000000004</c:v>
                </c:pt>
                <c:pt idx="203">
                  <c:v>93.057000000000002</c:v>
                </c:pt>
                <c:pt idx="204">
                  <c:v>93.064999999999998</c:v>
                </c:pt>
                <c:pt idx="205">
                  <c:v>93.531000000000006</c:v>
                </c:pt>
                <c:pt idx="206">
                  <c:v>93.382000000000005</c:v>
                </c:pt>
                <c:pt idx="207">
                  <c:v>93.855999999999995</c:v>
                </c:pt>
                <c:pt idx="208">
                  <c:v>93.682000000000002</c:v>
                </c:pt>
                <c:pt idx="209">
                  <c:v>93.427000000000007</c:v>
                </c:pt>
                <c:pt idx="210">
                  <c:v>93.066999999999993</c:v>
                </c:pt>
                <c:pt idx="211">
                  <c:v>92.611000000000004</c:v>
                </c:pt>
                <c:pt idx="212">
                  <c:v>92.950999999999993</c:v>
                </c:pt>
                <c:pt idx="213">
                  <c:v>92.768000000000001</c:v>
                </c:pt>
                <c:pt idx="214">
                  <c:v>93.045000000000002</c:v>
                </c:pt>
                <c:pt idx="215">
                  <c:v>92.94</c:v>
                </c:pt>
                <c:pt idx="216">
                  <c:v>93.405000000000001</c:v>
                </c:pt>
                <c:pt idx="217">
                  <c:v>93.954999999999998</c:v>
                </c:pt>
                <c:pt idx="218">
                  <c:v>94.037999999999997</c:v>
                </c:pt>
                <c:pt idx="219">
                  <c:v>94.129000000000005</c:v>
                </c:pt>
                <c:pt idx="220">
                  <c:v>93.552999999999997</c:v>
                </c:pt>
                <c:pt idx="221">
                  <c:v>93.406999999999996</c:v>
                </c:pt>
                <c:pt idx="222">
                  <c:v>92.525000000000006</c:v>
                </c:pt>
                <c:pt idx="223">
                  <c:v>92.228999999999999</c:v>
                </c:pt>
                <c:pt idx="224">
                  <c:v>92.724999999999994</c:v>
                </c:pt>
                <c:pt idx="225">
                  <c:v>92.748999999999995</c:v>
                </c:pt>
                <c:pt idx="226">
                  <c:v>93.043000000000006</c:v>
                </c:pt>
                <c:pt idx="227">
                  <c:v>92.962999999999994</c:v>
                </c:pt>
                <c:pt idx="228">
                  <c:v>92.754999999999995</c:v>
                </c:pt>
                <c:pt idx="229">
                  <c:v>92.641999999999996</c:v>
                </c:pt>
                <c:pt idx="230">
                  <c:v>92.415999999999997</c:v>
                </c:pt>
                <c:pt idx="231">
                  <c:v>92.316000000000003</c:v>
                </c:pt>
                <c:pt idx="232">
                  <c:v>92.293999999999997</c:v>
                </c:pt>
                <c:pt idx="233">
                  <c:v>92.391999999999996</c:v>
                </c:pt>
                <c:pt idx="234">
                  <c:v>92.504999999999995</c:v>
                </c:pt>
                <c:pt idx="235">
                  <c:v>92.225999999999999</c:v>
                </c:pt>
                <c:pt idx="236">
                  <c:v>91.994</c:v>
                </c:pt>
                <c:pt idx="237">
                  <c:v>91.994</c:v>
                </c:pt>
                <c:pt idx="238">
                  <c:v>91.79</c:v>
                </c:pt>
                <c:pt idx="239">
                  <c:v>91.869</c:v>
                </c:pt>
                <c:pt idx="240">
                  <c:v>91.313000000000002</c:v>
                </c:pt>
                <c:pt idx="241">
                  <c:v>91.117999999999995</c:v>
                </c:pt>
                <c:pt idx="242">
                  <c:v>90.713999999999999</c:v>
                </c:pt>
                <c:pt idx="243">
                  <c:v>90.700999999999993</c:v>
                </c:pt>
                <c:pt idx="244">
                  <c:v>90.792000000000002</c:v>
                </c:pt>
                <c:pt idx="245">
                  <c:v>90.965000000000003</c:v>
                </c:pt>
                <c:pt idx="246">
                  <c:v>91.087000000000003</c:v>
                </c:pt>
                <c:pt idx="247">
                  <c:v>90.823999999999998</c:v>
                </c:pt>
                <c:pt idx="248">
                  <c:v>90.975999999999999</c:v>
                </c:pt>
                <c:pt idx="249">
                  <c:v>90.710999999999999</c:v>
                </c:pt>
                <c:pt idx="250">
                  <c:v>90.472999999999999</c:v>
                </c:pt>
                <c:pt idx="251">
                  <c:v>90.45</c:v>
                </c:pt>
                <c:pt idx="252">
                  <c:v>89.822000000000003</c:v>
                </c:pt>
                <c:pt idx="253">
                  <c:v>90.016000000000005</c:v>
                </c:pt>
                <c:pt idx="254">
                  <c:v>90.043000000000006</c:v>
                </c:pt>
                <c:pt idx="255">
                  <c:v>90.653999999999996</c:v>
                </c:pt>
                <c:pt idx="256">
                  <c:v>90.412999999999997</c:v>
                </c:pt>
                <c:pt idx="257">
                  <c:v>90.322999999999993</c:v>
                </c:pt>
                <c:pt idx="258">
                  <c:v>90.322999999999993</c:v>
                </c:pt>
                <c:pt idx="259">
                  <c:v>90.337000000000003</c:v>
                </c:pt>
                <c:pt idx="260">
                  <c:v>89.994</c:v>
                </c:pt>
                <c:pt idx="261">
                  <c:v>89.68</c:v>
                </c:pt>
                <c:pt idx="262">
                  <c:v>89.936999999999998</c:v>
                </c:pt>
                <c:pt idx="263">
                  <c:v>89.936999999999998</c:v>
                </c:pt>
                <c:pt idx="264">
                  <c:v>89.869</c:v>
                </c:pt>
                <c:pt idx="265">
                  <c:v>89.436000000000007</c:v>
                </c:pt>
                <c:pt idx="266">
                  <c:v>89.53</c:v>
                </c:pt>
                <c:pt idx="267">
                  <c:v>89.825999999999993</c:v>
                </c:pt>
                <c:pt idx="268">
                  <c:v>90.097999999999999</c:v>
                </c:pt>
                <c:pt idx="269">
                  <c:v>90.465000000000003</c:v>
                </c:pt>
                <c:pt idx="270">
                  <c:v>90.093000000000004</c:v>
                </c:pt>
                <c:pt idx="271">
                  <c:v>90.355000000000004</c:v>
                </c:pt>
                <c:pt idx="272">
                  <c:v>90.239000000000004</c:v>
                </c:pt>
                <c:pt idx="273">
                  <c:v>90.772000000000006</c:v>
                </c:pt>
                <c:pt idx="274">
                  <c:v>90.765000000000001</c:v>
                </c:pt>
                <c:pt idx="275">
                  <c:v>90.498000000000005</c:v>
                </c:pt>
                <c:pt idx="276">
                  <c:v>90.474999999999994</c:v>
                </c:pt>
                <c:pt idx="277">
                  <c:v>90.131</c:v>
                </c:pt>
                <c:pt idx="278">
                  <c:v>90.238</c:v>
                </c:pt>
                <c:pt idx="279">
                  <c:v>90.391000000000005</c:v>
                </c:pt>
                <c:pt idx="280">
                  <c:v>90.17</c:v>
                </c:pt>
                <c:pt idx="281">
                  <c:v>90.647000000000006</c:v>
                </c:pt>
                <c:pt idx="282">
                  <c:v>90.454999999999998</c:v>
                </c:pt>
                <c:pt idx="283">
                  <c:v>90.584000000000003</c:v>
                </c:pt>
                <c:pt idx="284">
                  <c:v>90.98</c:v>
                </c:pt>
                <c:pt idx="285">
                  <c:v>91.197000000000003</c:v>
                </c:pt>
                <c:pt idx="286">
                  <c:v>91.171000000000006</c:v>
                </c:pt>
                <c:pt idx="287">
                  <c:v>91.528999999999996</c:v>
                </c:pt>
                <c:pt idx="288">
                  <c:v>91.042000000000002</c:v>
                </c:pt>
                <c:pt idx="289">
                  <c:v>90.933999999999997</c:v>
                </c:pt>
                <c:pt idx="290">
                  <c:v>90.438999999999993</c:v>
                </c:pt>
                <c:pt idx="291">
                  <c:v>90.370999999999995</c:v>
                </c:pt>
                <c:pt idx="292">
                  <c:v>90.417000000000002</c:v>
                </c:pt>
                <c:pt idx="293">
                  <c:v>90.48</c:v>
                </c:pt>
                <c:pt idx="294">
                  <c:v>90.48</c:v>
                </c:pt>
                <c:pt idx="295">
                  <c:v>90.509</c:v>
                </c:pt>
                <c:pt idx="296">
                  <c:v>90.950999999999993</c:v>
                </c:pt>
                <c:pt idx="297">
                  <c:v>90.591999999999999</c:v>
                </c:pt>
                <c:pt idx="298">
                  <c:v>90.364000000000004</c:v>
                </c:pt>
                <c:pt idx="299">
                  <c:v>90.01</c:v>
                </c:pt>
                <c:pt idx="300">
                  <c:v>90.168999999999997</c:v>
                </c:pt>
                <c:pt idx="301">
                  <c:v>90.176000000000002</c:v>
                </c:pt>
                <c:pt idx="302">
                  <c:v>90.134</c:v>
                </c:pt>
                <c:pt idx="303">
                  <c:v>90.879000000000005</c:v>
                </c:pt>
                <c:pt idx="304">
                  <c:v>91.039000000000001</c:v>
                </c:pt>
                <c:pt idx="305">
                  <c:v>90.784999999999997</c:v>
                </c:pt>
                <c:pt idx="306">
                  <c:v>90.947000000000003</c:v>
                </c:pt>
                <c:pt idx="307">
                  <c:v>91.631</c:v>
                </c:pt>
                <c:pt idx="308">
                  <c:v>91.977000000000004</c:v>
                </c:pt>
                <c:pt idx="309">
                  <c:v>92.313000000000002</c:v>
                </c:pt>
                <c:pt idx="310">
                  <c:v>91.957999999999998</c:v>
                </c:pt>
                <c:pt idx="311">
                  <c:v>91.822999999999993</c:v>
                </c:pt>
                <c:pt idx="312">
                  <c:v>91.42</c:v>
                </c:pt>
                <c:pt idx="313">
                  <c:v>91.679000000000002</c:v>
                </c:pt>
                <c:pt idx="314">
                  <c:v>91.832999999999998</c:v>
                </c:pt>
                <c:pt idx="315">
                  <c:v>91.864999999999995</c:v>
                </c:pt>
                <c:pt idx="316">
                  <c:v>91.441999999999993</c:v>
                </c:pt>
                <c:pt idx="317">
                  <c:v>91.861999999999995</c:v>
                </c:pt>
                <c:pt idx="318">
                  <c:v>91.918999999999997</c:v>
                </c:pt>
                <c:pt idx="319">
                  <c:v>91.742000000000004</c:v>
                </c:pt>
                <c:pt idx="320">
                  <c:v>92.335999999999999</c:v>
                </c:pt>
                <c:pt idx="321">
                  <c:v>92.528000000000006</c:v>
                </c:pt>
                <c:pt idx="322">
                  <c:v>92.528000000000006</c:v>
                </c:pt>
                <c:pt idx="323">
                  <c:v>92.766000000000005</c:v>
                </c:pt>
                <c:pt idx="324">
                  <c:v>92.944000000000003</c:v>
                </c:pt>
                <c:pt idx="325">
                  <c:v>93.296999999999997</c:v>
                </c:pt>
                <c:pt idx="326">
                  <c:v>93.231999999999999</c:v>
                </c:pt>
                <c:pt idx="327">
                  <c:v>92.929000000000002</c:v>
                </c:pt>
                <c:pt idx="328">
                  <c:v>93.022000000000006</c:v>
                </c:pt>
                <c:pt idx="329">
                  <c:v>92.594999999999999</c:v>
                </c:pt>
                <c:pt idx="330">
                  <c:v>92.334999999999994</c:v>
                </c:pt>
                <c:pt idx="331">
                  <c:v>92.454999999999998</c:v>
                </c:pt>
                <c:pt idx="332">
                  <c:v>92.058999999999997</c:v>
                </c:pt>
                <c:pt idx="333">
                  <c:v>92.162999999999997</c:v>
                </c:pt>
                <c:pt idx="334">
                  <c:v>92.138000000000005</c:v>
                </c:pt>
                <c:pt idx="335">
                  <c:v>91.852000000000004</c:v>
                </c:pt>
                <c:pt idx="336">
                  <c:v>91.69</c:v>
                </c:pt>
                <c:pt idx="337">
                  <c:v>91.69</c:v>
                </c:pt>
                <c:pt idx="338">
                  <c:v>91.555999999999997</c:v>
                </c:pt>
                <c:pt idx="339">
                  <c:v>91.069000000000003</c:v>
                </c:pt>
                <c:pt idx="340">
                  <c:v>91.241</c:v>
                </c:pt>
                <c:pt idx="341">
                  <c:v>91.155000000000001</c:v>
                </c:pt>
                <c:pt idx="342">
                  <c:v>91.332999999999998</c:v>
                </c:pt>
                <c:pt idx="343">
                  <c:v>90.858999999999995</c:v>
                </c:pt>
                <c:pt idx="344">
                  <c:v>90.807000000000002</c:v>
                </c:pt>
                <c:pt idx="345">
                  <c:v>90.909000000000006</c:v>
                </c:pt>
                <c:pt idx="346">
                  <c:v>90.608999999999995</c:v>
                </c:pt>
                <c:pt idx="347">
                  <c:v>90.614000000000004</c:v>
                </c:pt>
                <c:pt idx="348">
                  <c:v>91.28</c:v>
                </c:pt>
                <c:pt idx="349">
                  <c:v>90.944999999999993</c:v>
                </c:pt>
                <c:pt idx="350">
                  <c:v>91.287999999999997</c:v>
                </c:pt>
                <c:pt idx="351">
                  <c:v>91.308000000000007</c:v>
                </c:pt>
                <c:pt idx="352">
                  <c:v>90.950999999999993</c:v>
                </c:pt>
                <c:pt idx="353">
                  <c:v>90.233000000000004</c:v>
                </c:pt>
                <c:pt idx="354">
                  <c:v>90.212000000000003</c:v>
                </c:pt>
                <c:pt idx="355">
                  <c:v>90.141000000000005</c:v>
                </c:pt>
                <c:pt idx="356">
                  <c:v>90.712999999999994</c:v>
                </c:pt>
                <c:pt idx="357">
                  <c:v>90.751999999999995</c:v>
                </c:pt>
                <c:pt idx="358">
                  <c:v>90.320999999999998</c:v>
                </c:pt>
                <c:pt idx="359">
                  <c:v>90.164000000000001</c:v>
                </c:pt>
                <c:pt idx="360">
                  <c:v>89.75</c:v>
                </c:pt>
                <c:pt idx="361">
                  <c:v>90.191000000000003</c:v>
                </c:pt>
                <c:pt idx="362">
                  <c:v>89.808000000000007</c:v>
                </c:pt>
                <c:pt idx="363">
                  <c:v>90.016999999999996</c:v>
                </c:pt>
                <c:pt idx="364">
                  <c:v>89.843999999999994</c:v>
                </c:pt>
                <c:pt idx="365">
                  <c:v>89.638999999999996</c:v>
                </c:pt>
                <c:pt idx="366">
                  <c:v>90.042000000000002</c:v>
                </c:pt>
                <c:pt idx="367">
                  <c:v>89.971000000000004</c:v>
                </c:pt>
                <c:pt idx="368">
                  <c:v>90.031000000000006</c:v>
                </c:pt>
                <c:pt idx="369">
                  <c:v>90.031000000000006</c:v>
                </c:pt>
                <c:pt idx="370">
                  <c:v>89.831000000000003</c:v>
                </c:pt>
                <c:pt idx="371">
                  <c:v>89.909000000000006</c:v>
                </c:pt>
                <c:pt idx="372">
                  <c:v>90.512</c:v>
                </c:pt>
                <c:pt idx="373">
                  <c:v>90.135999999999996</c:v>
                </c:pt>
                <c:pt idx="374">
                  <c:v>89.95</c:v>
                </c:pt>
                <c:pt idx="375">
                  <c:v>90.075999999999993</c:v>
                </c:pt>
                <c:pt idx="376">
                  <c:v>90.12</c:v>
                </c:pt>
                <c:pt idx="377">
                  <c:v>90.075000000000003</c:v>
                </c:pt>
                <c:pt idx="378">
                  <c:v>90.555000000000007</c:v>
                </c:pt>
                <c:pt idx="379">
                  <c:v>90.522000000000006</c:v>
                </c:pt>
                <c:pt idx="380">
                  <c:v>90.536000000000001</c:v>
                </c:pt>
                <c:pt idx="381">
                  <c:v>91.129000000000005</c:v>
                </c:pt>
                <c:pt idx="382">
                  <c:v>91.888999999999996</c:v>
                </c:pt>
                <c:pt idx="383">
                  <c:v>92.224999999999994</c:v>
                </c:pt>
                <c:pt idx="384">
                  <c:v>91.899000000000001</c:v>
                </c:pt>
                <c:pt idx="385">
                  <c:v>91.756</c:v>
                </c:pt>
                <c:pt idx="386">
                  <c:v>91.802000000000007</c:v>
                </c:pt>
                <c:pt idx="387">
                  <c:v>91.813999999999993</c:v>
                </c:pt>
                <c:pt idx="388">
                  <c:v>91.850999999999999</c:v>
                </c:pt>
                <c:pt idx="389">
                  <c:v>91.887</c:v>
                </c:pt>
                <c:pt idx="390">
                  <c:v>92.049000000000007</c:v>
                </c:pt>
                <c:pt idx="391">
                  <c:v>92.436000000000007</c:v>
                </c:pt>
                <c:pt idx="392">
                  <c:v>92.596999999999994</c:v>
                </c:pt>
                <c:pt idx="393">
                  <c:v>92.225999999999999</c:v>
                </c:pt>
                <c:pt idx="394">
                  <c:v>92.212000000000003</c:v>
                </c:pt>
                <c:pt idx="395">
                  <c:v>92.546000000000006</c:v>
                </c:pt>
                <c:pt idx="396">
                  <c:v>92.644000000000005</c:v>
                </c:pt>
                <c:pt idx="397">
                  <c:v>92.417000000000002</c:v>
                </c:pt>
                <c:pt idx="398">
                  <c:v>92.13</c:v>
                </c:pt>
                <c:pt idx="399">
                  <c:v>92.260999999999996</c:v>
                </c:pt>
                <c:pt idx="400">
                  <c:v>92.751999999999995</c:v>
                </c:pt>
                <c:pt idx="401">
                  <c:v>92.41</c:v>
                </c:pt>
                <c:pt idx="402">
                  <c:v>92.623999999999995</c:v>
                </c:pt>
                <c:pt idx="403">
                  <c:v>92.686999999999998</c:v>
                </c:pt>
                <c:pt idx="404">
                  <c:v>92.891000000000005</c:v>
                </c:pt>
                <c:pt idx="405">
                  <c:v>92.972999999999999</c:v>
                </c:pt>
                <c:pt idx="406">
                  <c:v>92.754000000000005</c:v>
                </c:pt>
                <c:pt idx="407">
                  <c:v>92.822000000000003</c:v>
                </c:pt>
                <c:pt idx="408">
                  <c:v>92.912000000000006</c:v>
                </c:pt>
                <c:pt idx="409">
                  <c:v>92.649000000000001</c:v>
                </c:pt>
                <c:pt idx="410">
                  <c:v>92.432000000000002</c:v>
                </c:pt>
                <c:pt idx="411">
                  <c:v>92.322000000000003</c:v>
                </c:pt>
                <c:pt idx="412">
                  <c:v>91.864000000000004</c:v>
                </c:pt>
                <c:pt idx="413">
                  <c:v>92.174000000000007</c:v>
                </c:pt>
                <c:pt idx="414">
                  <c:v>92.048000000000002</c:v>
                </c:pt>
                <c:pt idx="415">
                  <c:v>92.081000000000003</c:v>
                </c:pt>
                <c:pt idx="416">
                  <c:v>92.27</c:v>
                </c:pt>
                <c:pt idx="417">
                  <c:v>92.244</c:v>
                </c:pt>
                <c:pt idx="418">
                  <c:v>92.8</c:v>
                </c:pt>
                <c:pt idx="419">
                  <c:v>92.944999999999993</c:v>
                </c:pt>
                <c:pt idx="420">
                  <c:v>93.055000000000007</c:v>
                </c:pt>
                <c:pt idx="421">
                  <c:v>92.921999999999997</c:v>
                </c:pt>
                <c:pt idx="422">
                  <c:v>93.034999999999997</c:v>
                </c:pt>
                <c:pt idx="423">
                  <c:v>92.518000000000001</c:v>
                </c:pt>
                <c:pt idx="424">
                  <c:v>92.628</c:v>
                </c:pt>
                <c:pt idx="425">
                  <c:v>93.13</c:v>
                </c:pt>
                <c:pt idx="426">
                  <c:v>93.135999999999996</c:v>
                </c:pt>
                <c:pt idx="427">
                  <c:v>93.567999999999998</c:v>
                </c:pt>
                <c:pt idx="428">
                  <c:v>93.495999999999995</c:v>
                </c:pt>
                <c:pt idx="429">
                  <c:v>92.957999999999998</c:v>
                </c:pt>
                <c:pt idx="430">
                  <c:v>92.893000000000001</c:v>
                </c:pt>
                <c:pt idx="431">
                  <c:v>92.825000000000003</c:v>
                </c:pt>
                <c:pt idx="432">
                  <c:v>93.061999999999998</c:v>
                </c:pt>
                <c:pt idx="433">
                  <c:v>92.686000000000007</c:v>
                </c:pt>
                <c:pt idx="434">
                  <c:v>92.653000000000006</c:v>
                </c:pt>
                <c:pt idx="435">
                  <c:v>92.626000000000005</c:v>
                </c:pt>
                <c:pt idx="436">
                  <c:v>92.448999999999998</c:v>
                </c:pt>
                <c:pt idx="437">
                  <c:v>92.224999999999994</c:v>
                </c:pt>
                <c:pt idx="438">
                  <c:v>92.034999999999997</c:v>
                </c:pt>
                <c:pt idx="439">
                  <c:v>92.034999999999997</c:v>
                </c:pt>
                <c:pt idx="440">
                  <c:v>92.512</c:v>
                </c:pt>
                <c:pt idx="441">
                  <c:v>92.653000000000006</c:v>
                </c:pt>
                <c:pt idx="442">
                  <c:v>92.478999999999999</c:v>
                </c:pt>
                <c:pt idx="443">
                  <c:v>92.581999999999994</c:v>
                </c:pt>
                <c:pt idx="444">
                  <c:v>92.674999999999997</c:v>
                </c:pt>
                <c:pt idx="445">
                  <c:v>92.623000000000005</c:v>
                </c:pt>
                <c:pt idx="446">
                  <c:v>92.548000000000002</c:v>
                </c:pt>
                <c:pt idx="447">
                  <c:v>92.932000000000002</c:v>
                </c:pt>
                <c:pt idx="448">
                  <c:v>93.194999999999993</c:v>
                </c:pt>
                <c:pt idx="449">
                  <c:v>93.275999999999996</c:v>
                </c:pt>
                <c:pt idx="450">
                  <c:v>93.203999999999994</c:v>
                </c:pt>
                <c:pt idx="451">
                  <c:v>93.462000000000003</c:v>
                </c:pt>
                <c:pt idx="452">
                  <c:v>93.033000000000001</c:v>
                </c:pt>
                <c:pt idx="453">
                  <c:v>93.326999999999998</c:v>
                </c:pt>
                <c:pt idx="454">
                  <c:v>93.382999999999996</c:v>
                </c:pt>
                <c:pt idx="455">
                  <c:v>93.766000000000005</c:v>
                </c:pt>
                <c:pt idx="456">
                  <c:v>94.337999999999994</c:v>
                </c:pt>
                <c:pt idx="457">
                  <c:v>94.23</c:v>
                </c:pt>
                <c:pt idx="458">
                  <c:v>94.034999999999997</c:v>
                </c:pt>
                <c:pt idx="459">
                  <c:v>93.775999999999996</c:v>
                </c:pt>
                <c:pt idx="460">
                  <c:v>93.974999999999994</c:v>
                </c:pt>
                <c:pt idx="461">
                  <c:v>94.266000000000005</c:v>
                </c:pt>
                <c:pt idx="462">
                  <c:v>94.216999999999999</c:v>
                </c:pt>
                <c:pt idx="463">
                  <c:v>94.066999999999993</c:v>
                </c:pt>
                <c:pt idx="464">
                  <c:v>94.316000000000003</c:v>
                </c:pt>
                <c:pt idx="465">
                  <c:v>94.516000000000005</c:v>
                </c:pt>
                <c:pt idx="466">
                  <c:v>94.08</c:v>
                </c:pt>
                <c:pt idx="467">
                  <c:v>93.956000000000003</c:v>
                </c:pt>
                <c:pt idx="468">
                  <c:v>93.936999999999998</c:v>
                </c:pt>
                <c:pt idx="469">
                  <c:v>93.953000000000003</c:v>
                </c:pt>
                <c:pt idx="470">
                  <c:v>93.733999999999995</c:v>
                </c:pt>
                <c:pt idx="471">
                  <c:v>93.558000000000007</c:v>
                </c:pt>
                <c:pt idx="472">
                  <c:v>93.77</c:v>
                </c:pt>
                <c:pt idx="473">
                  <c:v>93.641999999999996</c:v>
                </c:pt>
                <c:pt idx="474">
                  <c:v>93.813000000000002</c:v>
                </c:pt>
                <c:pt idx="475">
                  <c:v>93.948999999999998</c:v>
                </c:pt>
                <c:pt idx="476">
                  <c:v>93.802000000000007</c:v>
                </c:pt>
                <c:pt idx="477">
                  <c:v>93.344999999999999</c:v>
                </c:pt>
                <c:pt idx="478">
                  <c:v>94.123000000000005</c:v>
                </c:pt>
                <c:pt idx="479">
                  <c:v>93.879000000000005</c:v>
                </c:pt>
                <c:pt idx="480">
                  <c:v>94.09</c:v>
                </c:pt>
                <c:pt idx="481">
                  <c:v>93.864000000000004</c:v>
                </c:pt>
                <c:pt idx="482">
                  <c:v>94.346999999999994</c:v>
                </c:pt>
                <c:pt idx="483">
                  <c:v>94.32</c:v>
                </c:pt>
                <c:pt idx="484">
                  <c:v>94.049000000000007</c:v>
                </c:pt>
                <c:pt idx="485">
                  <c:v>93.954999999999998</c:v>
                </c:pt>
                <c:pt idx="486">
                  <c:v>94.85</c:v>
                </c:pt>
                <c:pt idx="487">
                  <c:v>95.177999999999997</c:v>
                </c:pt>
                <c:pt idx="488">
                  <c:v>95.128</c:v>
                </c:pt>
                <c:pt idx="489">
                  <c:v>95.406999999999996</c:v>
                </c:pt>
                <c:pt idx="490">
                  <c:v>95.915000000000006</c:v>
                </c:pt>
                <c:pt idx="491">
                  <c:v>95.828000000000003</c:v>
                </c:pt>
                <c:pt idx="492">
                  <c:v>95.543999999999997</c:v>
                </c:pt>
                <c:pt idx="493">
                  <c:v>96.031000000000006</c:v>
                </c:pt>
                <c:pt idx="494">
                  <c:v>96.548000000000002</c:v>
                </c:pt>
                <c:pt idx="495">
                  <c:v>96.491</c:v>
                </c:pt>
                <c:pt idx="496">
                  <c:v>96.875</c:v>
                </c:pt>
                <c:pt idx="497">
                  <c:v>96.774000000000001</c:v>
                </c:pt>
                <c:pt idx="498">
                  <c:v>96.088999999999999</c:v>
                </c:pt>
                <c:pt idx="499">
                  <c:v>96.340999999999994</c:v>
                </c:pt>
                <c:pt idx="500">
                  <c:v>95.994</c:v>
                </c:pt>
                <c:pt idx="501">
                  <c:v>96.028000000000006</c:v>
                </c:pt>
                <c:pt idx="502">
                  <c:v>96.156000000000006</c:v>
                </c:pt>
                <c:pt idx="503">
                  <c:v>96.117000000000004</c:v>
                </c:pt>
                <c:pt idx="504">
                  <c:v>96.328000000000003</c:v>
                </c:pt>
                <c:pt idx="505">
                  <c:v>96.369</c:v>
                </c:pt>
                <c:pt idx="506">
                  <c:v>95.894000000000005</c:v>
                </c:pt>
                <c:pt idx="507">
                  <c:v>96.271000000000001</c:v>
                </c:pt>
                <c:pt idx="508">
                  <c:v>96.096999999999994</c:v>
                </c:pt>
                <c:pt idx="509">
                  <c:v>96.316999999999993</c:v>
                </c:pt>
                <c:pt idx="510">
                  <c:v>96.570999999999998</c:v>
                </c:pt>
                <c:pt idx="511">
                  <c:v>96.510999999999996</c:v>
                </c:pt>
                <c:pt idx="512">
                  <c:v>96.042000000000002</c:v>
                </c:pt>
                <c:pt idx="513">
                  <c:v>96.564999999999998</c:v>
                </c:pt>
                <c:pt idx="514">
                  <c:v>96.551000000000002</c:v>
                </c:pt>
                <c:pt idx="515">
                  <c:v>96.491</c:v>
                </c:pt>
                <c:pt idx="516">
                  <c:v>96.075999999999993</c:v>
                </c:pt>
                <c:pt idx="517">
                  <c:v>96.019000000000005</c:v>
                </c:pt>
                <c:pt idx="518">
                  <c:v>96.019000000000005</c:v>
                </c:pt>
                <c:pt idx="519">
                  <c:v>96.093000000000004</c:v>
                </c:pt>
                <c:pt idx="520">
                  <c:v>96.201999999999998</c:v>
                </c:pt>
                <c:pt idx="521">
                  <c:v>95.929000000000002</c:v>
                </c:pt>
                <c:pt idx="522">
                  <c:v>95.968000000000004</c:v>
                </c:pt>
                <c:pt idx="523">
                  <c:v>95.968000000000004</c:v>
                </c:pt>
                <c:pt idx="524">
                  <c:v>96.212999999999994</c:v>
                </c:pt>
                <c:pt idx="525">
                  <c:v>96.262</c:v>
                </c:pt>
                <c:pt idx="526">
                  <c:v>96.171000000000006</c:v>
                </c:pt>
                <c:pt idx="527">
                  <c:v>96.32</c:v>
                </c:pt>
                <c:pt idx="528">
                  <c:v>95.718999999999994</c:v>
                </c:pt>
                <c:pt idx="529">
                  <c:v>95.991</c:v>
                </c:pt>
                <c:pt idx="530">
                  <c:v>95.623999999999995</c:v>
                </c:pt>
                <c:pt idx="531">
                  <c:v>94.915000000000006</c:v>
                </c:pt>
                <c:pt idx="532">
                  <c:v>94.79</c:v>
                </c:pt>
                <c:pt idx="533">
                  <c:v>95.165000000000006</c:v>
                </c:pt>
                <c:pt idx="534">
                  <c:v>95.257999999999996</c:v>
                </c:pt>
                <c:pt idx="535">
                  <c:v>95.731999999999999</c:v>
                </c:pt>
                <c:pt idx="536">
                  <c:v>95.51</c:v>
                </c:pt>
                <c:pt idx="537">
                  <c:v>95.734999999999999</c:v>
                </c:pt>
                <c:pt idx="538">
                  <c:v>95.641999999999996</c:v>
                </c:pt>
                <c:pt idx="539">
                  <c:v>95.918000000000006</c:v>
                </c:pt>
                <c:pt idx="540">
                  <c:v>95.947999999999993</c:v>
                </c:pt>
                <c:pt idx="541">
                  <c:v>96.39</c:v>
                </c:pt>
                <c:pt idx="542">
                  <c:v>97.254999999999995</c:v>
                </c:pt>
                <c:pt idx="543">
                  <c:v>97.27</c:v>
                </c:pt>
                <c:pt idx="544">
                  <c:v>96.54</c:v>
                </c:pt>
                <c:pt idx="545">
                  <c:v>96.385000000000005</c:v>
                </c:pt>
                <c:pt idx="546">
                  <c:v>95.936000000000007</c:v>
                </c:pt>
                <c:pt idx="547">
                  <c:v>95.379000000000005</c:v>
                </c:pt>
                <c:pt idx="548">
                  <c:v>95.484999999999999</c:v>
                </c:pt>
                <c:pt idx="549">
                  <c:v>95.399000000000001</c:v>
                </c:pt>
                <c:pt idx="550">
                  <c:v>95.643000000000001</c:v>
                </c:pt>
                <c:pt idx="551">
                  <c:v>95.494</c:v>
                </c:pt>
                <c:pt idx="552">
                  <c:v>95.552999999999997</c:v>
                </c:pt>
                <c:pt idx="553">
                  <c:v>96.081999999999994</c:v>
                </c:pt>
                <c:pt idx="554">
                  <c:v>96.373999999999995</c:v>
                </c:pt>
                <c:pt idx="555">
                  <c:v>95.989000000000004</c:v>
                </c:pt>
                <c:pt idx="556">
                  <c:v>95.700999999999993</c:v>
                </c:pt>
                <c:pt idx="557">
                  <c:v>95.8</c:v>
                </c:pt>
                <c:pt idx="558">
                  <c:v>96.043000000000006</c:v>
                </c:pt>
                <c:pt idx="559">
                  <c:v>96.078000000000003</c:v>
                </c:pt>
                <c:pt idx="560">
                  <c:v>96.025000000000006</c:v>
                </c:pt>
                <c:pt idx="561">
                  <c:v>96.19</c:v>
                </c:pt>
                <c:pt idx="562">
                  <c:v>97.137</c:v>
                </c:pt>
                <c:pt idx="563">
                  <c:v>96.614999999999995</c:v>
                </c:pt>
                <c:pt idx="564">
                  <c:v>96.706999999999994</c:v>
                </c:pt>
                <c:pt idx="565">
                  <c:v>97.409000000000006</c:v>
                </c:pt>
                <c:pt idx="566">
                  <c:v>97.385000000000005</c:v>
                </c:pt>
                <c:pt idx="567">
                  <c:v>97.784999999999997</c:v>
                </c:pt>
                <c:pt idx="568">
                  <c:v>98.647999999999996</c:v>
                </c:pt>
                <c:pt idx="569">
                  <c:v>99.293000000000006</c:v>
                </c:pt>
                <c:pt idx="570">
                  <c:v>99.061999999999998</c:v>
                </c:pt>
                <c:pt idx="571">
                  <c:v>97.968000000000004</c:v>
                </c:pt>
                <c:pt idx="572">
                  <c:v>98.507000000000005</c:v>
                </c:pt>
                <c:pt idx="573">
                  <c:v>99.123999999999995</c:v>
                </c:pt>
                <c:pt idx="574">
                  <c:v>98.998999999999995</c:v>
                </c:pt>
                <c:pt idx="575">
                  <c:v>99.096999999999994</c:v>
                </c:pt>
                <c:pt idx="576">
                  <c:v>98.617999999999995</c:v>
                </c:pt>
                <c:pt idx="577">
                  <c:v>97.974000000000004</c:v>
                </c:pt>
                <c:pt idx="578">
                  <c:v>98.233000000000004</c:v>
                </c:pt>
                <c:pt idx="579">
                  <c:v>98.498000000000005</c:v>
                </c:pt>
                <c:pt idx="580">
                  <c:v>98.492999999999995</c:v>
                </c:pt>
                <c:pt idx="581">
                  <c:v>98.622</c:v>
                </c:pt>
                <c:pt idx="582">
                  <c:v>98.789000000000001</c:v>
                </c:pt>
                <c:pt idx="583">
                  <c:v>98.789000000000001</c:v>
                </c:pt>
                <c:pt idx="584">
                  <c:v>99.090999999999994</c:v>
                </c:pt>
                <c:pt idx="585">
                  <c:v>98.403999999999996</c:v>
                </c:pt>
                <c:pt idx="586">
                  <c:v>97.792000000000002</c:v>
                </c:pt>
                <c:pt idx="587">
                  <c:v>98.311999999999998</c:v>
                </c:pt>
                <c:pt idx="588">
                  <c:v>98.632000000000005</c:v>
                </c:pt>
                <c:pt idx="589">
                  <c:v>99</c:v>
                </c:pt>
                <c:pt idx="590">
                  <c:v>99.471999999999994</c:v>
                </c:pt>
                <c:pt idx="591">
                  <c:v>99.599000000000004</c:v>
                </c:pt>
                <c:pt idx="592">
                  <c:v>99.751000000000005</c:v>
                </c:pt>
                <c:pt idx="593">
                  <c:v>99.796000000000006</c:v>
                </c:pt>
                <c:pt idx="594">
                  <c:v>99.932000000000002</c:v>
                </c:pt>
                <c:pt idx="595">
                  <c:v>100.292</c:v>
                </c:pt>
                <c:pt idx="596">
                  <c:v>99.875</c:v>
                </c:pt>
                <c:pt idx="597">
                  <c:v>100.321</c:v>
                </c:pt>
                <c:pt idx="598">
                  <c:v>100.321</c:v>
                </c:pt>
                <c:pt idx="599">
                  <c:v>100.78100000000001</c:v>
                </c:pt>
                <c:pt idx="600">
                  <c:v>100.961</c:v>
                </c:pt>
                <c:pt idx="601">
                  <c:v>100.39</c:v>
                </c:pt>
                <c:pt idx="602">
                  <c:v>100.578</c:v>
                </c:pt>
                <c:pt idx="603">
                  <c:v>101.22</c:v>
                </c:pt>
                <c:pt idx="604">
                  <c:v>101.752</c:v>
                </c:pt>
                <c:pt idx="605">
                  <c:v>102.303</c:v>
                </c:pt>
                <c:pt idx="606">
                  <c:v>102.95399999999999</c:v>
                </c:pt>
                <c:pt idx="607">
                  <c:v>103.623</c:v>
                </c:pt>
                <c:pt idx="608">
                  <c:v>102.959</c:v>
                </c:pt>
                <c:pt idx="609">
                  <c:v>103.744</c:v>
                </c:pt>
                <c:pt idx="610">
                  <c:v>103.465</c:v>
                </c:pt>
                <c:pt idx="611">
                  <c:v>102.587</c:v>
                </c:pt>
                <c:pt idx="612">
                  <c:v>103.752</c:v>
                </c:pt>
                <c:pt idx="613">
                  <c:v>103.66</c:v>
                </c:pt>
                <c:pt idx="614">
                  <c:v>103.651</c:v>
                </c:pt>
                <c:pt idx="615">
                  <c:v>103.92</c:v>
                </c:pt>
                <c:pt idx="616">
                  <c:v>103.846</c:v>
                </c:pt>
                <c:pt idx="617">
                  <c:v>104.851</c:v>
                </c:pt>
                <c:pt idx="618">
                  <c:v>104.563</c:v>
                </c:pt>
                <c:pt idx="619">
                  <c:v>104.187</c:v>
                </c:pt>
                <c:pt idx="620">
                  <c:v>103.36</c:v>
                </c:pt>
                <c:pt idx="621">
                  <c:v>103.81</c:v>
                </c:pt>
                <c:pt idx="622">
                  <c:v>102.724</c:v>
                </c:pt>
                <c:pt idx="623">
                  <c:v>103.15</c:v>
                </c:pt>
                <c:pt idx="624">
                  <c:v>102.07599999999999</c:v>
                </c:pt>
                <c:pt idx="625">
                  <c:v>101.857</c:v>
                </c:pt>
                <c:pt idx="626">
                  <c:v>102.056</c:v>
                </c:pt>
                <c:pt idx="627">
                  <c:v>101.82899999999999</c:v>
                </c:pt>
                <c:pt idx="628">
                  <c:v>101.66800000000001</c:v>
                </c:pt>
                <c:pt idx="629">
                  <c:v>101.66800000000001</c:v>
                </c:pt>
                <c:pt idx="630">
                  <c:v>101.752</c:v>
                </c:pt>
                <c:pt idx="631">
                  <c:v>102.498</c:v>
                </c:pt>
                <c:pt idx="632">
                  <c:v>101.824</c:v>
                </c:pt>
                <c:pt idx="633">
                  <c:v>102.14</c:v>
                </c:pt>
                <c:pt idx="634">
                  <c:v>102.437</c:v>
                </c:pt>
                <c:pt idx="635">
                  <c:v>102.318</c:v>
                </c:pt>
                <c:pt idx="636">
                  <c:v>102.542</c:v>
                </c:pt>
                <c:pt idx="637">
                  <c:v>103.223</c:v>
                </c:pt>
                <c:pt idx="638">
                  <c:v>104.148</c:v>
                </c:pt>
                <c:pt idx="639">
                  <c:v>105.078</c:v>
                </c:pt>
                <c:pt idx="640">
                  <c:v>105.518</c:v>
                </c:pt>
                <c:pt idx="641">
                  <c:v>105.158</c:v>
                </c:pt>
                <c:pt idx="642">
                  <c:v>103.631</c:v>
                </c:pt>
                <c:pt idx="643">
                  <c:v>104.7</c:v>
                </c:pt>
                <c:pt idx="644">
                  <c:v>104.7</c:v>
                </c:pt>
                <c:pt idx="645">
                  <c:v>104.435</c:v>
                </c:pt>
                <c:pt idx="646">
                  <c:v>104.197</c:v>
                </c:pt>
                <c:pt idx="647">
                  <c:v>104.431</c:v>
                </c:pt>
                <c:pt idx="648">
                  <c:v>104.185</c:v>
                </c:pt>
                <c:pt idx="649">
                  <c:v>103.93899999999999</c:v>
                </c:pt>
                <c:pt idx="650">
                  <c:v>104.506</c:v>
                </c:pt>
                <c:pt idx="651">
                  <c:v>105.10599999999999</c:v>
                </c:pt>
                <c:pt idx="652">
                  <c:v>104.685</c:v>
                </c:pt>
                <c:pt idx="653">
                  <c:v>105.13800000000001</c:v>
                </c:pt>
                <c:pt idx="654">
                  <c:v>105.13800000000001</c:v>
                </c:pt>
                <c:pt idx="655">
                  <c:v>106.535</c:v>
                </c:pt>
                <c:pt idx="656">
                  <c:v>107.096</c:v>
                </c:pt>
                <c:pt idx="657">
                  <c:v>107.13</c:v>
                </c:pt>
                <c:pt idx="658">
                  <c:v>107.00700000000001</c:v>
                </c:pt>
                <c:pt idx="659">
                  <c:v>108.021</c:v>
                </c:pt>
                <c:pt idx="660">
                  <c:v>108.072</c:v>
                </c:pt>
                <c:pt idx="661">
                  <c:v>107.95699999999999</c:v>
                </c:pt>
                <c:pt idx="662">
                  <c:v>108.544</c:v>
                </c:pt>
                <c:pt idx="663">
                  <c:v>108.063</c:v>
                </c:pt>
                <c:pt idx="664">
                  <c:v>107.366</c:v>
                </c:pt>
                <c:pt idx="665">
                  <c:v>106.682</c:v>
                </c:pt>
                <c:pt idx="666">
                  <c:v>107.07599999999999</c:v>
                </c:pt>
                <c:pt idx="667">
                  <c:v>106.91</c:v>
                </c:pt>
                <c:pt idx="668">
                  <c:v>106.73</c:v>
                </c:pt>
                <c:pt idx="669">
                  <c:v>106.483</c:v>
                </c:pt>
                <c:pt idx="670">
                  <c:v>107.18899999999999</c:v>
                </c:pt>
                <c:pt idx="671">
                  <c:v>106.452</c:v>
                </c:pt>
                <c:pt idx="672">
                  <c:v>106.351</c:v>
                </c:pt>
                <c:pt idx="673">
                  <c:v>105.90300000000001</c:v>
                </c:pt>
                <c:pt idx="674">
                  <c:v>105.45</c:v>
                </c:pt>
                <c:pt idx="675">
                  <c:v>106.241</c:v>
                </c:pt>
                <c:pt idx="676">
                  <c:v>106.506</c:v>
                </c:pt>
                <c:pt idx="677">
                  <c:v>105.693</c:v>
                </c:pt>
                <c:pt idx="678">
                  <c:v>106.621</c:v>
                </c:pt>
                <c:pt idx="679">
                  <c:v>106.435</c:v>
                </c:pt>
                <c:pt idx="680">
                  <c:v>106.374</c:v>
                </c:pt>
                <c:pt idx="681">
                  <c:v>105.196</c:v>
                </c:pt>
                <c:pt idx="682">
                  <c:v>105.09</c:v>
                </c:pt>
                <c:pt idx="683">
                  <c:v>105.631</c:v>
                </c:pt>
                <c:pt idx="684">
                  <c:v>106.54600000000001</c:v>
                </c:pt>
                <c:pt idx="685">
                  <c:v>106.5</c:v>
                </c:pt>
                <c:pt idx="686">
                  <c:v>106.574</c:v>
                </c:pt>
                <c:pt idx="687">
                  <c:v>107.48399999999999</c:v>
                </c:pt>
                <c:pt idx="688">
                  <c:v>108.169</c:v>
                </c:pt>
                <c:pt idx="689">
                  <c:v>109.04600000000001</c:v>
                </c:pt>
                <c:pt idx="690">
                  <c:v>108.624</c:v>
                </c:pt>
                <c:pt idx="691">
                  <c:v>108.67700000000001</c:v>
                </c:pt>
                <c:pt idx="692">
                  <c:v>108.47</c:v>
                </c:pt>
                <c:pt idx="693">
                  <c:v>108.803</c:v>
                </c:pt>
                <c:pt idx="694">
                  <c:v>108.83499999999999</c:v>
                </c:pt>
                <c:pt idx="695">
                  <c:v>108.773</c:v>
                </c:pt>
                <c:pt idx="696">
                  <c:v>108.7</c:v>
                </c:pt>
                <c:pt idx="697">
                  <c:v>109.691</c:v>
                </c:pt>
                <c:pt idx="698">
                  <c:v>109.53400000000001</c:v>
                </c:pt>
                <c:pt idx="699">
                  <c:v>109.82599999999999</c:v>
                </c:pt>
                <c:pt idx="700">
                  <c:v>110.214</c:v>
                </c:pt>
                <c:pt idx="701">
                  <c:v>109.84</c:v>
                </c:pt>
                <c:pt idx="702">
                  <c:v>109.70699999999999</c:v>
                </c:pt>
                <c:pt idx="703">
                  <c:v>109.003</c:v>
                </c:pt>
                <c:pt idx="704">
                  <c:v>108.33</c:v>
                </c:pt>
                <c:pt idx="705">
                  <c:v>109.815</c:v>
                </c:pt>
                <c:pt idx="706">
                  <c:v>109.658</c:v>
                </c:pt>
                <c:pt idx="707">
                  <c:v>109.739</c:v>
                </c:pt>
                <c:pt idx="708">
                  <c:v>109.764</c:v>
                </c:pt>
                <c:pt idx="709">
                  <c:v>109.73699999999999</c:v>
                </c:pt>
                <c:pt idx="710">
                  <c:v>110.215</c:v>
                </c:pt>
                <c:pt idx="711">
                  <c:v>110.642</c:v>
                </c:pt>
                <c:pt idx="712">
                  <c:v>111.35299999999999</c:v>
                </c:pt>
                <c:pt idx="713">
                  <c:v>113.19199999999999</c:v>
                </c:pt>
                <c:pt idx="714">
                  <c:v>114.10299999999999</c:v>
                </c:pt>
                <c:pt idx="715">
                  <c:v>114.10599999999999</c:v>
                </c:pt>
                <c:pt idx="716">
                  <c:v>112.604</c:v>
                </c:pt>
                <c:pt idx="717">
                  <c:v>112.254</c:v>
                </c:pt>
                <c:pt idx="718">
                  <c:v>112.117</c:v>
                </c:pt>
                <c:pt idx="719">
                  <c:v>111.745</c:v>
                </c:pt>
                <c:pt idx="720">
                  <c:v>110.065</c:v>
                </c:pt>
                <c:pt idx="721">
                  <c:v>111.074</c:v>
                </c:pt>
                <c:pt idx="722">
                  <c:v>112.258</c:v>
                </c:pt>
                <c:pt idx="723">
                  <c:v>112.795</c:v>
                </c:pt>
                <c:pt idx="724">
                  <c:v>113.14400000000001</c:v>
                </c:pt>
                <c:pt idx="725">
                  <c:v>113.221</c:v>
                </c:pt>
                <c:pt idx="726">
                  <c:v>113.32</c:v>
                </c:pt>
                <c:pt idx="727">
                  <c:v>112.363</c:v>
                </c:pt>
                <c:pt idx="728">
                  <c:v>113.31100000000001</c:v>
                </c:pt>
                <c:pt idx="729">
                  <c:v>112.039</c:v>
                </c:pt>
                <c:pt idx="730">
                  <c:v>112.13</c:v>
                </c:pt>
                <c:pt idx="731">
                  <c:v>112.98399999999999</c:v>
                </c:pt>
                <c:pt idx="732">
                  <c:v>112.881</c:v>
                </c:pt>
                <c:pt idx="733">
                  <c:v>112.012</c:v>
                </c:pt>
                <c:pt idx="734">
                  <c:v>111.989</c:v>
                </c:pt>
                <c:pt idx="735">
                  <c:v>110.95</c:v>
                </c:pt>
                <c:pt idx="736">
                  <c:v>109.7</c:v>
                </c:pt>
                <c:pt idx="737">
                  <c:v>110.587</c:v>
                </c:pt>
                <c:pt idx="738">
                  <c:v>110.752</c:v>
                </c:pt>
                <c:pt idx="739">
                  <c:v>111.527</c:v>
                </c:pt>
                <c:pt idx="740">
                  <c:v>111.48099999999999</c:v>
                </c:pt>
                <c:pt idx="741">
                  <c:v>111.345</c:v>
                </c:pt>
                <c:pt idx="742">
                  <c:v>112.93</c:v>
                </c:pt>
                <c:pt idx="743">
                  <c:v>110.877</c:v>
                </c:pt>
                <c:pt idx="744">
                  <c:v>110.12</c:v>
                </c:pt>
                <c:pt idx="745">
                  <c:v>109.636</c:v>
                </c:pt>
                <c:pt idx="746">
                  <c:v>110.54900000000001</c:v>
                </c:pt>
                <c:pt idx="747">
                  <c:v>108.206</c:v>
                </c:pt>
                <c:pt idx="748">
                  <c:v>106.292</c:v>
                </c:pt>
                <c:pt idx="749">
                  <c:v>106.66</c:v>
                </c:pt>
                <c:pt idx="750">
                  <c:v>106.404</c:v>
                </c:pt>
                <c:pt idx="751">
                  <c:v>106.28100000000001</c:v>
                </c:pt>
                <c:pt idx="752">
                  <c:v>106.694</c:v>
                </c:pt>
                <c:pt idx="753">
                  <c:v>106.93</c:v>
                </c:pt>
                <c:pt idx="754">
                  <c:v>107.83499999999999</c:v>
                </c:pt>
                <c:pt idx="755">
                  <c:v>107.22199999999999</c:v>
                </c:pt>
                <c:pt idx="756">
                  <c:v>106.07599999999999</c:v>
                </c:pt>
                <c:pt idx="757">
                  <c:v>105.818</c:v>
                </c:pt>
                <c:pt idx="758">
                  <c:v>105.959</c:v>
                </c:pt>
                <c:pt idx="759">
                  <c:v>106.681</c:v>
                </c:pt>
                <c:pt idx="760">
                  <c:v>106.822</c:v>
                </c:pt>
                <c:pt idx="761">
                  <c:v>105.95</c:v>
                </c:pt>
                <c:pt idx="762">
                  <c:v>104.72799999999999</c:v>
                </c:pt>
                <c:pt idx="763">
                  <c:v>104.545</c:v>
                </c:pt>
                <c:pt idx="764">
                  <c:v>105.289</c:v>
                </c:pt>
                <c:pt idx="765">
                  <c:v>105.578</c:v>
                </c:pt>
                <c:pt idx="766">
                  <c:v>105.1</c:v>
                </c:pt>
                <c:pt idx="767">
                  <c:v>104.774</c:v>
                </c:pt>
                <c:pt idx="768">
                  <c:v>104.81</c:v>
                </c:pt>
                <c:pt idx="769">
                  <c:v>105.131</c:v>
                </c:pt>
                <c:pt idx="770">
                  <c:v>103.98</c:v>
                </c:pt>
                <c:pt idx="771">
                  <c:v>103.77</c:v>
                </c:pt>
                <c:pt idx="772">
                  <c:v>104.55800000000001</c:v>
                </c:pt>
                <c:pt idx="773">
                  <c:v>104.70099999999999</c:v>
                </c:pt>
                <c:pt idx="774">
                  <c:v>104.721</c:v>
                </c:pt>
                <c:pt idx="775">
                  <c:v>103.965</c:v>
                </c:pt>
                <c:pt idx="776">
                  <c:v>104.16200000000001</c:v>
                </c:pt>
                <c:pt idx="777">
                  <c:v>104.43300000000001</c:v>
                </c:pt>
                <c:pt idx="778">
                  <c:v>104.31399999999999</c:v>
                </c:pt>
                <c:pt idx="779">
                  <c:v>104.31399999999999</c:v>
                </c:pt>
                <c:pt idx="780">
                  <c:v>104.179</c:v>
                </c:pt>
                <c:pt idx="781">
                  <c:v>104.46299999999999</c:v>
                </c:pt>
                <c:pt idx="782">
                  <c:v>103.836</c:v>
                </c:pt>
                <c:pt idx="783">
                  <c:v>103.52200000000001</c:v>
                </c:pt>
                <c:pt idx="784">
                  <c:v>103.52200000000001</c:v>
                </c:pt>
                <c:pt idx="785">
                  <c:v>104.518</c:v>
                </c:pt>
                <c:pt idx="786">
                  <c:v>104.248</c:v>
                </c:pt>
                <c:pt idx="787">
                  <c:v>105.042</c:v>
                </c:pt>
                <c:pt idx="788">
                  <c:v>103.879</c:v>
                </c:pt>
                <c:pt idx="789">
                  <c:v>103.001</c:v>
                </c:pt>
                <c:pt idx="790">
                  <c:v>103.236</c:v>
                </c:pt>
                <c:pt idx="791">
                  <c:v>103.188</c:v>
                </c:pt>
                <c:pt idx="792">
                  <c:v>102.246</c:v>
                </c:pt>
                <c:pt idx="793">
                  <c:v>102.20399999999999</c:v>
                </c:pt>
                <c:pt idx="794">
                  <c:v>102.2685</c:v>
                </c:pt>
                <c:pt idx="795">
                  <c:v>102.39</c:v>
                </c:pt>
                <c:pt idx="796">
                  <c:v>102.363</c:v>
                </c:pt>
                <c:pt idx="797">
                  <c:v>102.05800000000001</c:v>
                </c:pt>
                <c:pt idx="798">
                  <c:v>102.012</c:v>
                </c:pt>
                <c:pt idx="799">
                  <c:v>102.13800000000001</c:v>
                </c:pt>
                <c:pt idx="800">
                  <c:v>101.91800000000001</c:v>
                </c:pt>
                <c:pt idx="801">
                  <c:v>101.64100000000001</c:v>
                </c:pt>
                <c:pt idx="802">
                  <c:v>101.839</c:v>
                </c:pt>
                <c:pt idx="803">
                  <c:v>101.92700000000001</c:v>
                </c:pt>
                <c:pt idx="804">
                  <c:v>102.276</c:v>
                </c:pt>
                <c:pt idx="805">
                  <c:v>102.09699999999999</c:v>
                </c:pt>
                <c:pt idx="806">
                  <c:v>101.217</c:v>
                </c:pt>
                <c:pt idx="807">
                  <c:v>101.75</c:v>
                </c:pt>
                <c:pt idx="808">
                  <c:v>102.91500000000001</c:v>
                </c:pt>
                <c:pt idx="809">
                  <c:v>103.621</c:v>
                </c:pt>
                <c:pt idx="810">
                  <c:v>103.42700000000001</c:v>
                </c:pt>
                <c:pt idx="811">
                  <c:v>103.40900000000001</c:v>
                </c:pt>
                <c:pt idx="812">
                  <c:v>103.221</c:v>
                </c:pt>
                <c:pt idx="813">
                  <c:v>103.63</c:v>
                </c:pt>
                <c:pt idx="814">
                  <c:v>103.345</c:v>
                </c:pt>
                <c:pt idx="815">
                  <c:v>103.233</c:v>
                </c:pt>
                <c:pt idx="816">
                  <c:v>103.923</c:v>
                </c:pt>
                <c:pt idx="817">
                  <c:v>103.85599999999999</c:v>
                </c:pt>
                <c:pt idx="818">
                  <c:v>103.86199999999999</c:v>
                </c:pt>
                <c:pt idx="819">
                  <c:v>103.858</c:v>
                </c:pt>
                <c:pt idx="820">
                  <c:v>104.176</c:v>
                </c:pt>
                <c:pt idx="821">
                  <c:v>104.58499999999999</c:v>
                </c:pt>
                <c:pt idx="822">
                  <c:v>104.598</c:v>
                </c:pt>
                <c:pt idx="823">
                  <c:v>105.214</c:v>
                </c:pt>
                <c:pt idx="824">
                  <c:v>104.673</c:v>
                </c:pt>
                <c:pt idx="825">
                  <c:v>104.869</c:v>
                </c:pt>
                <c:pt idx="826">
                  <c:v>104.483</c:v>
                </c:pt>
                <c:pt idx="827">
                  <c:v>105.027</c:v>
                </c:pt>
                <c:pt idx="828">
                  <c:v>104.521</c:v>
                </c:pt>
                <c:pt idx="829">
                  <c:v>104.35</c:v>
                </c:pt>
                <c:pt idx="830">
                  <c:v>105.61499999999999</c:v>
                </c:pt>
                <c:pt idx="831">
                  <c:v>105.658</c:v>
                </c:pt>
                <c:pt idx="832">
                  <c:v>105.309</c:v>
                </c:pt>
                <c:pt idx="833">
                  <c:v>104.57599999999999</c:v>
                </c:pt>
                <c:pt idx="834">
                  <c:v>103.595</c:v>
                </c:pt>
                <c:pt idx="835">
                  <c:v>103.59699999999999</c:v>
                </c:pt>
                <c:pt idx="836">
                  <c:v>104.646</c:v>
                </c:pt>
                <c:pt idx="837">
                  <c:v>104.41800000000001</c:v>
                </c:pt>
                <c:pt idx="838">
                  <c:v>103.708</c:v>
                </c:pt>
                <c:pt idx="839">
                  <c:v>103.28100000000001</c:v>
                </c:pt>
                <c:pt idx="840">
                  <c:v>103.256</c:v>
                </c:pt>
                <c:pt idx="841">
                  <c:v>102.346</c:v>
                </c:pt>
                <c:pt idx="842">
                  <c:v>102.532</c:v>
                </c:pt>
                <c:pt idx="843">
                  <c:v>103.116</c:v>
                </c:pt>
                <c:pt idx="844">
                  <c:v>102.857</c:v>
                </c:pt>
                <c:pt idx="845">
                  <c:v>102.43</c:v>
                </c:pt>
                <c:pt idx="846">
                  <c:v>102.64</c:v>
                </c:pt>
                <c:pt idx="847">
                  <c:v>102.14400000000001</c:v>
                </c:pt>
                <c:pt idx="848">
                  <c:v>102.506</c:v>
                </c:pt>
                <c:pt idx="849">
                  <c:v>102.093</c:v>
                </c:pt>
                <c:pt idx="850">
                  <c:v>101.586</c:v>
                </c:pt>
                <c:pt idx="851">
                  <c:v>101.852</c:v>
                </c:pt>
                <c:pt idx="852">
                  <c:v>101.822</c:v>
                </c:pt>
                <c:pt idx="853">
                  <c:v>102.092</c:v>
                </c:pt>
                <c:pt idx="854">
                  <c:v>102.578</c:v>
                </c:pt>
                <c:pt idx="855">
                  <c:v>102.20399999999999</c:v>
                </c:pt>
                <c:pt idx="856">
                  <c:v>101.5</c:v>
                </c:pt>
                <c:pt idx="857">
                  <c:v>101.011</c:v>
                </c:pt>
                <c:pt idx="858">
                  <c:v>101.55200000000001</c:v>
                </c:pt>
                <c:pt idx="859">
                  <c:v>102.10299999999999</c:v>
                </c:pt>
                <c:pt idx="860">
                  <c:v>101.745</c:v>
                </c:pt>
                <c:pt idx="861">
                  <c:v>101.968</c:v>
                </c:pt>
                <c:pt idx="862">
                  <c:v>101.84</c:v>
                </c:pt>
                <c:pt idx="863">
                  <c:v>101.822</c:v>
                </c:pt>
                <c:pt idx="864">
                  <c:v>101.348</c:v>
                </c:pt>
                <c:pt idx="865">
                  <c:v>101.863</c:v>
                </c:pt>
                <c:pt idx="866">
                  <c:v>101.467</c:v>
                </c:pt>
                <c:pt idx="867">
                  <c:v>101.503</c:v>
                </c:pt>
                <c:pt idx="868">
                  <c:v>101.65900000000001</c:v>
                </c:pt>
                <c:pt idx="869">
                  <c:v>102.151</c:v>
                </c:pt>
                <c:pt idx="870">
                  <c:v>101.958</c:v>
                </c:pt>
                <c:pt idx="871">
                  <c:v>101.343</c:v>
                </c:pt>
                <c:pt idx="872">
                  <c:v>101.399</c:v>
                </c:pt>
                <c:pt idx="873">
                  <c:v>101.214</c:v>
                </c:pt>
                <c:pt idx="874">
                  <c:v>101.377</c:v>
                </c:pt>
                <c:pt idx="875">
                  <c:v>101.605</c:v>
                </c:pt>
                <c:pt idx="876">
                  <c:v>101.477</c:v>
                </c:pt>
                <c:pt idx="877">
                  <c:v>102.05800000000001</c:v>
                </c:pt>
                <c:pt idx="878">
                  <c:v>102.681</c:v>
                </c:pt>
                <c:pt idx="879">
                  <c:v>102.434</c:v>
                </c:pt>
                <c:pt idx="880">
                  <c:v>102.56399999999999</c:v>
                </c:pt>
                <c:pt idx="881">
                  <c:v>102.88200000000001</c:v>
                </c:pt>
                <c:pt idx="882">
                  <c:v>103.584</c:v>
                </c:pt>
                <c:pt idx="883">
                  <c:v>103.19799999999999</c:v>
                </c:pt>
                <c:pt idx="884">
                  <c:v>103.19799999999999</c:v>
                </c:pt>
                <c:pt idx="885">
                  <c:v>103.488</c:v>
                </c:pt>
                <c:pt idx="886">
                  <c:v>103.887</c:v>
                </c:pt>
                <c:pt idx="887">
                  <c:v>104.251</c:v>
                </c:pt>
                <c:pt idx="888">
                  <c:v>104.206</c:v>
                </c:pt>
                <c:pt idx="889">
                  <c:v>104.264</c:v>
                </c:pt>
                <c:pt idx="890">
                  <c:v>104.16500000000001</c:v>
                </c:pt>
                <c:pt idx="891">
                  <c:v>104.32599999999999</c:v>
                </c:pt>
                <c:pt idx="892">
                  <c:v>103.56</c:v>
                </c:pt>
                <c:pt idx="893">
                  <c:v>104.015</c:v>
                </c:pt>
                <c:pt idx="894">
                  <c:v>104.002</c:v>
                </c:pt>
                <c:pt idx="895">
                  <c:v>104.125</c:v>
                </c:pt>
                <c:pt idx="896">
                  <c:v>104.099</c:v>
                </c:pt>
                <c:pt idx="897">
                  <c:v>103.343</c:v>
                </c:pt>
                <c:pt idx="898">
                  <c:v>103.557</c:v>
                </c:pt>
                <c:pt idx="899">
                  <c:v>103.654</c:v>
                </c:pt>
                <c:pt idx="900">
                  <c:v>103.33799999999999</c:v>
                </c:pt>
                <c:pt idx="901">
                  <c:v>102.94799999999999</c:v>
                </c:pt>
                <c:pt idx="902">
                  <c:v>102.11499999999999</c:v>
                </c:pt>
                <c:pt idx="903">
                  <c:v>102.24299999999999</c:v>
                </c:pt>
                <c:pt idx="904">
                  <c:v>102.52200000000001</c:v>
                </c:pt>
                <c:pt idx="905">
                  <c:v>102.54</c:v>
                </c:pt>
                <c:pt idx="906">
                  <c:v>102.071</c:v>
                </c:pt>
                <c:pt idx="907">
                  <c:v>102.386</c:v>
                </c:pt>
                <c:pt idx="908">
                  <c:v>102.90300000000001</c:v>
                </c:pt>
                <c:pt idx="909">
                  <c:v>102.69199999999999</c:v>
                </c:pt>
                <c:pt idx="910">
                  <c:v>102.492</c:v>
                </c:pt>
                <c:pt idx="911">
                  <c:v>102.905</c:v>
                </c:pt>
                <c:pt idx="912">
                  <c:v>103.342</c:v>
                </c:pt>
                <c:pt idx="913">
                  <c:v>102.91200000000001</c:v>
                </c:pt>
                <c:pt idx="914">
                  <c:v>102.9619</c:v>
                </c:pt>
                <c:pt idx="915">
                  <c:v>103.039</c:v>
                </c:pt>
                <c:pt idx="916">
                  <c:v>103.373</c:v>
                </c:pt>
                <c:pt idx="917">
                  <c:v>103.06910000000001</c:v>
                </c:pt>
                <c:pt idx="918">
                  <c:v>102.27200000000001</c:v>
                </c:pt>
                <c:pt idx="919">
                  <c:v>101.97199999999999</c:v>
                </c:pt>
                <c:pt idx="920">
                  <c:v>101.732</c:v>
                </c:pt>
                <c:pt idx="921">
                  <c:v>100.521</c:v>
                </c:pt>
                <c:pt idx="922">
                  <c:v>99.77</c:v>
                </c:pt>
                <c:pt idx="923">
                  <c:v>99.914000000000001</c:v>
                </c:pt>
                <c:pt idx="924">
                  <c:v>99.841999999999999</c:v>
                </c:pt>
                <c:pt idx="925">
                  <c:v>99.941000000000003</c:v>
                </c:pt>
                <c:pt idx="926">
                  <c:v>100.2762</c:v>
                </c:pt>
                <c:pt idx="927">
                  <c:v>100.88</c:v>
                </c:pt>
                <c:pt idx="928">
                  <c:v>101.071</c:v>
                </c:pt>
                <c:pt idx="929">
                  <c:v>101.346</c:v>
                </c:pt>
                <c:pt idx="930">
                  <c:v>101.349</c:v>
                </c:pt>
                <c:pt idx="931">
                  <c:v>100.887</c:v>
                </c:pt>
                <c:pt idx="932">
                  <c:v>101.773</c:v>
                </c:pt>
                <c:pt idx="933">
                  <c:v>101.622</c:v>
                </c:pt>
                <c:pt idx="934">
                  <c:v>101.855</c:v>
                </c:pt>
                <c:pt idx="935">
                  <c:v>102.303</c:v>
                </c:pt>
                <c:pt idx="936">
                  <c:v>102.59</c:v>
                </c:pt>
                <c:pt idx="937">
                  <c:v>102.542</c:v>
                </c:pt>
                <c:pt idx="938">
                  <c:v>102.017</c:v>
                </c:pt>
                <c:pt idx="939">
                  <c:v>102.047</c:v>
                </c:pt>
                <c:pt idx="940">
                  <c:v>102.52800000000001</c:v>
                </c:pt>
                <c:pt idx="941">
                  <c:v>102.49</c:v>
                </c:pt>
                <c:pt idx="942">
                  <c:v>102.524</c:v>
                </c:pt>
                <c:pt idx="943">
                  <c:v>102.842</c:v>
                </c:pt>
                <c:pt idx="944">
                  <c:v>103.19</c:v>
                </c:pt>
                <c:pt idx="945">
                  <c:v>103.209</c:v>
                </c:pt>
                <c:pt idx="946">
                  <c:v>103.431</c:v>
                </c:pt>
                <c:pt idx="947">
                  <c:v>103.572</c:v>
                </c:pt>
                <c:pt idx="948">
                  <c:v>103.375</c:v>
                </c:pt>
                <c:pt idx="949">
                  <c:v>103.3</c:v>
                </c:pt>
                <c:pt idx="950">
                  <c:v>103.563</c:v>
                </c:pt>
                <c:pt idx="951">
                  <c:v>103.419</c:v>
                </c:pt>
                <c:pt idx="952">
                  <c:v>103.982</c:v>
                </c:pt>
                <c:pt idx="953">
                  <c:v>104.077</c:v>
                </c:pt>
                <c:pt idx="954">
                  <c:v>104.05800000000001</c:v>
                </c:pt>
                <c:pt idx="955">
                  <c:v>103.53100000000001</c:v>
                </c:pt>
                <c:pt idx="956">
                  <c:v>103.157</c:v>
                </c:pt>
                <c:pt idx="957">
                  <c:v>103.619</c:v>
                </c:pt>
                <c:pt idx="958">
                  <c:v>104.236</c:v>
                </c:pt>
                <c:pt idx="959">
                  <c:v>104.236</c:v>
                </c:pt>
                <c:pt idx="960">
                  <c:v>104.807</c:v>
                </c:pt>
                <c:pt idx="961">
                  <c:v>104.861</c:v>
                </c:pt>
                <c:pt idx="962">
                  <c:v>105.059</c:v>
                </c:pt>
                <c:pt idx="963">
                  <c:v>105.09</c:v>
                </c:pt>
                <c:pt idx="964">
                  <c:v>104.569</c:v>
                </c:pt>
                <c:pt idx="965">
                  <c:v>104.711</c:v>
                </c:pt>
                <c:pt idx="966">
                  <c:v>104.76600000000001</c:v>
                </c:pt>
                <c:pt idx="967">
                  <c:v>105.405</c:v>
                </c:pt>
                <c:pt idx="968">
                  <c:v>105.322</c:v>
                </c:pt>
                <c:pt idx="969">
                  <c:v>105.202</c:v>
                </c:pt>
                <c:pt idx="970">
                  <c:v>105.157</c:v>
                </c:pt>
                <c:pt idx="971">
                  <c:v>105.12</c:v>
                </c:pt>
                <c:pt idx="972">
                  <c:v>105.363</c:v>
                </c:pt>
                <c:pt idx="973">
                  <c:v>105.583</c:v>
                </c:pt>
                <c:pt idx="974">
                  <c:v>105.998</c:v>
                </c:pt>
                <c:pt idx="975">
                  <c:v>106.23099999999999</c:v>
                </c:pt>
                <c:pt idx="976">
                  <c:v>106.666</c:v>
                </c:pt>
                <c:pt idx="977">
                  <c:v>106.224</c:v>
                </c:pt>
                <c:pt idx="978">
                  <c:v>106.224</c:v>
                </c:pt>
                <c:pt idx="979">
                  <c:v>106.904</c:v>
                </c:pt>
                <c:pt idx="980">
                  <c:v>107</c:v>
                </c:pt>
                <c:pt idx="981">
                  <c:v>106.79900000000001</c:v>
                </c:pt>
                <c:pt idx="982">
                  <c:v>106.33199999999999</c:v>
                </c:pt>
                <c:pt idx="983">
                  <c:v>106.044</c:v>
                </c:pt>
                <c:pt idx="984">
                  <c:v>106.083</c:v>
                </c:pt>
                <c:pt idx="985">
                  <c:v>105.825</c:v>
                </c:pt>
                <c:pt idx="986">
                  <c:v>105.82</c:v>
                </c:pt>
                <c:pt idx="987">
                  <c:v>106.599</c:v>
                </c:pt>
                <c:pt idx="988">
                  <c:v>106.648</c:v>
                </c:pt>
                <c:pt idx="989">
                  <c:v>106.24299999999999</c:v>
                </c:pt>
                <c:pt idx="990">
                  <c:v>106.25</c:v>
                </c:pt>
                <c:pt idx="991">
                  <c:v>106.565</c:v>
                </c:pt>
                <c:pt idx="992">
                  <c:v>106.253</c:v>
                </c:pt>
                <c:pt idx="993">
                  <c:v>106.163</c:v>
                </c:pt>
                <c:pt idx="994">
                  <c:v>105.536</c:v>
                </c:pt>
                <c:pt idx="995">
                  <c:v>106.27</c:v>
                </c:pt>
                <c:pt idx="996">
                  <c:v>106.52800000000001</c:v>
                </c:pt>
                <c:pt idx="997">
                  <c:v>106.602</c:v>
                </c:pt>
                <c:pt idx="998">
                  <c:v>106.559</c:v>
                </c:pt>
                <c:pt idx="999">
                  <c:v>106.12</c:v>
                </c:pt>
                <c:pt idx="1000">
                  <c:v>106.663</c:v>
                </c:pt>
                <c:pt idx="1001">
                  <c:v>106.884</c:v>
                </c:pt>
                <c:pt idx="1002">
                  <c:v>106.124</c:v>
                </c:pt>
                <c:pt idx="1003">
                  <c:v>105.021</c:v>
                </c:pt>
                <c:pt idx="1004">
                  <c:v>105.215</c:v>
                </c:pt>
                <c:pt idx="1005">
                  <c:v>105.542</c:v>
                </c:pt>
                <c:pt idx="1006">
                  <c:v>105.593</c:v>
                </c:pt>
                <c:pt idx="1007">
                  <c:v>105.91</c:v>
                </c:pt>
                <c:pt idx="1008">
                  <c:v>105.861</c:v>
                </c:pt>
                <c:pt idx="1009">
                  <c:v>105.631</c:v>
                </c:pt>
                <c:pt idx="1010">
                  <c:v>104.053</c:v>
                </c:pt>
                <c:pt idx="1011">
                  <c:v>104.39400000000001</c:v>
                </c:pt>
                <c:pt idx="1012">
                  <c:v>104.349</c:v>
                </c:pt>
                <c:pt idx="1013">
                  <c:v>103.917</c:v>
                </c:pt>
                <c:pt idx="1014">
                  <c:v>103.438</c:v>
                </c:pt>
                <c:pt idx="1015">
                  <c:v>103.565</c:v>
                </c:pt>
                <c:pt idx="1016">
                  <c:v>103.92</c:v>
                </c:pt>
                <c:pt idx="1017">
                  <c:v>103.768</c:v>
                </c:pt>
                <c:pt idx="1018">
                  <c:v>103.40300000000001</c:v>
                </c:pt>
                <c:pt idx="1019">
                  <c:v>103.199</c:v>
                </c:pt>
                <c:pt idx="1020">
                  <c:v>102.746</c:v>
                </c:pt>
                <c:pt idx="1021">
                  <c:v>102.765</c:v>
                </c:pt>
                <c:pt idx="1022">
                  <c:v>103.497</c:v>
                </c:pt>
                <c:pt idx="1023">
                  <c:v>103.268</c:v>
                </c:pt>
                <c:pt idx="1024">
                  <c:v>103.712</c:v>
                </c:pt>
                <c:pt idx="1025">
                  <c:v>104.05</c:v>
                </c:pt>
                <c:pt idx="1026">
                  <c:v>104.15300000000001</c:v>
                </c:pt>
                <c:pt idx="1027">
                  <c:v>103.541</c:v>
                </c:pt>
                <c:pt idx="1028">
                  <c:v>104.01</c:v>
                </c:pt>
                <c:pt idx="1029">
                  <c:v>104.095</c:v>
                </c:pt>
                <c:pt idx="1030">
                  <c:v>103.86499999999999</c:v>
                </c:pt>
                <c:pt idx="1031">
                  <c:v>102.869</c:v>
                </c:pt>
                <c:pt idx="1032">
                  <c:v>101.956</c:v>
                </c:pt>
                <c:pt idx="1033">
                  <c:v>102.55</c:v>
                </c:pt>
                <c:pt idx="1034">
                  <c:v>102.56100000000001</c:v>
                </c:pt>
                <c:pt idx="1035">
                  <c:v>102.167</c:v>
                </c:pt>
                <c:pt idx="1036">
                  <c:v>102.408</c:v>
                </c:pt>
                <c:pt idx="1037">
                  <c:v>101.843</c:v>
                </c:pt>
                <c:pt idx="1038">
                  <c:v>101.69799999999999</c:v>
                </c:pt>
                <c:pt idx="1039">
                  <c:v>101.69799999999999</c:v>
                </c:pt>
                <c:pt idx="1040">
                  <c:v>101.46599999999999</c:v>
                </c:pt>
                <c:pt idx="1041">
                  <c:v>100.986</c:v>
                </c:pt>
                <c:pt idx="1042">
                  <c:v>101.229</c:v>
                </c:pt>
                <c:pt idx="1043">
                  <c:v>101.333</c:v>
                </c:pt>
                <c:pt idx="1044">
                  <c:v>101.333</c:v>
                </c:pt>
                <c:pt idx="1045">
                  <c:v>102.2</c:v>
                </c:pt>
                <c:pt idx="1046">
                  <c:v>102.494</c:v>
                </c:pt>
                <c:pt idx="1047">
                  <c:v>102.422</c:v>
                </c:pt>
                <c:pt idx="1048">
                  <c:v>102.41200000000001</c:v>
                </c:pt>
                <c:pt idx="1049">
                  <c:v>102.209</c:v>
                </c:pt>
                <c:pt idx="1050">
                  <c:v>102.57</c:v>
                </c:pt>
                <c:pt idx="1051">
                  <c:v>102.36199999999999</c:v>
                </c:pt>
                <c:pt idx="1052">
                  <c:v>102.291</c:v>
                </c:pt>
                <c:pt idx="1053">
                  <c:v>102.404</c:v>
                </c:pt>
                <c:pt idx="1054">
                  <c:v>102.404</c:v>
                </c:pt>
                <c:pt idx="1055">
                  <c:v>103.357</c:v>
                </c:pt>
                <c:pt idx="1056">
                  <c:v>103.45</c:v>
                </c:pt>
                <c:pt idx="1057">
                  <c:v>103.536</c:v>
                </c:pt>
                <c:pt idx="1058">
                  <c:v>103.288</c:v>
                </c:pt>
                <c:pt idx="1059">
                  <c:v>103.331</c:v>
                </c:pt>
                <c:pt idx="1060">
                  <c:v>103.617</c:v>
                </c:pt>
                <c:pt idx="1061">
                  <c:v>103.236</c:v>
                </c:pt>
                <c:pt idx="1062">
                  <c:v>103.574</c:v>
                </c:pt>
                <c:pt idx="1063">
                  <c:v>103.43300000000001</c:v>
                </c:pt>
                <c:pt idx="1064">
                  <c:v>103.60899999999999</c:v>
                </c:pt>
                <c:pt idx="1065">
                  <c:v>103.39700000000001</c:v>
                </c:pt>
                <c:pt idx="1066">
                  <c:v>103.274</c:v>
                </c:pt>
                <c:pt idx="1067">
                  <c:v>103.048</c:v>
                </c:pt>
                <c:pt idx="1068">
                  <c:v>103.922</c:v>
                </c:pt>
                <c:pt idx="1069">
                  <c:v>104.452</c:v>
                </c:pt>
                <c:pt idx="1070">
                  <c:v>104.21299999999999</c:v>
                </c:pt>
                <c:pt idx="1071">
                  <c:v>104.057</c:v>
                </c:pt>
                <c:pt idx="1072">
                  <c:v>104.16500000000001</c:v>
                </c:pt>
                <c:pt idx="1073">
                  <c:v>104.111</c:v>
                </c:pt>
                <c:pt idx="1074">
                  <c:v>104.17</c:v>
                </c:pt>
                <c:pt idx="1075">
                  <c:v>104.96</c:v>
                </c:pt>
                <c:pt idx="1076">
                  <c:v>104.723</c:v>
                </c:pt>
                <c:pt idx="1077">
                  <c:v>104.29600000000001</c:v>
                </c:pt>
                <c:pt idx="1078">
                  <c:v>104.29600000000001</c:v>
                </c:pt>
                <c:pt idx="1079">
                  <c:v>104.291</c:v>
                </c:pt>
                <c:pt idx="1080">
                  <c:v>104.07899999999999</c:v>
                </c:pt>
                <c:pt idx="1081">
                  <c:v>104.006</c:v>
                </c:pt>
                <c:pt idx="1082">
                  <c:v>103.95699999999999</c:v>
                </c:pt>
                <c:pt idx="1083">
                  <c:v>103.93600000000001</c:v>
                </c:pt>
                <c:pt idx="1084">
                  <c:v>103.827</c:v>
                </c:pt>
                <c:pt idx="1085">
                  <c:v>103.82899999999999</c:v>
                </c:pt>
                <c:pt idx="1086">
                  <c:v>103.97499999999999</c:v>
                </c:pt>
                <c:pt idx="1087">
                  <c:v>104.15600000000001</c:v>
                </c:pt>
                <c:pt idx="1088">
                  <c:v>103.861</c:v>
                </c:pt>
                <c:pt idx="1089">
                  <c:v>103.83199999999999</c:v>
                </c:pt>
                <c:pt idx="1090">
                  <c:v>103.798</c:v>
                </c:pt>
                <c:pt idx="1091">
                  <c:v>103.369</c:v>
                </c:pt>
                <c:pt idx="1092">
                  <c:v>102.82299999999999</c:v>
                </c:pt>
                <c:pt idx="1093">
                  <c:v>102.712</c:v>
                </c:pt>
                <c:pt idx="1094">
                  <c:v>102.869</c:v>
                </c:pt>
                <c:pt idx="1095">
                  <c:v>102.95699999999999</c:v>
                </c:pt>
                <c:pt idx="1096">
                  <c:v>102.789</c:v>
                </c:pt>
                <c:pt idx="1097">
                  <c:v>103.36</c:v>
                </c:pt>
                <c:pt idx="1098">
                  <c:v>103.432</c:v>
                </c:pt>
                <c:pt idx="1099">
                  <c:v>103.59399999999999</c:v>
                </c:pt>
                <c:pt idx="1100">
                  <c:v>103.839</c:v>
                </c:pt>
                <c:pt idx="1101">
                  <c:v>103.414</c:v>
                </c:pt>
                <c:pt idx="1102">
                  <c:v>104.004</c:v>
                </c:pt>
                <c:pt idx="1103">
                  <c:v>104.473</c:v>
                </c:pt>
                <c:pt idx="1104">
                  <c:v>104.235</c:v>
                </c:pt>
                <c:pt idx="1105">
                  <c:v>104.29300000000001</c:v>
                </c:pt>
                <c:pt idx="1106">
                  <c:v>104.348</c:v>
                </c:pt>
                <c:pt idx="1107">
                  <c:v>104.54600000000001</c:v>
                </c:pt>
                <c:pt idx="1108">
                  <c:v>104.54600000000001</c:v>
                </c:pt>
                <c:pt idx="1109">
                  <c:v>105.01900000000001</c:v>
                </c:pt>
                <c:pt idx="1110">
                  <c:v>104.816</c:v>
                </c:pt>
                <c:pt idx="1111">
                  <c:v>104.249</c:v>
                </c:pt>
                <c:pt idx="1112">
                  <c:v>104.121</c:v>
                </c:pt>
                <c:pt idx="1113">
                  <c:v>104.298</c:v>
                </c:pt>
                <c:pt idx="1114">
                  <c:v>104.14</c:v>
                </c:pt>
                <c:pt idx="1115">
                  <c:v>104.148</c:v>
                </c:pt>
                <c:pt idx="1116">
                  <c:v>105.245</c:v>
                </c:pt>
                <c:pt idx="1117">
                  <c:v>105.282</c:v>
                </c:pt>
                <c:pt idx="1118">
                  <c:v>106.038</c:v>
                </c:pt>
                <c:pt idx="1119">
                  <c:v>106.208</c:v>
                </c:pt>
                <c:pt idx="1120">
                  <c:v>106.25700000000001</c:v>
                </c:pt>
                <c:pt idx="1121">
                  <c:v>105.95099999999999</c:v>
                </c:pt>
                <c:pt idx="1122">
                  <c:v>106.151</c:v>
                </c:pt>
                <c:pt idx="1123">
                  <c:v>106.154</c:v>
                </c:pt>
                <c:pt idx="1124">
                  <c:v>106.077</c:v>
                </c:pt>
                <c:pt idx="1125">
                  <c:v>105.675</c:v>
                </c:pt>
                <c:pt idx="1126">
                  <c:v>105.857</c:v>
                </c:pt>
                <c:pt idx="1127">
                  <c:v>105.598</c:v>
                </c:pt>
                <c:pt idx="1128">
                  <c:v>105.938</c:v>
                </c:pt>
                <c:pt idx="1129">
                  <c:v>105.57899999999999</c:v>
                </c:pt>
                <c:pt idx="1130">
                  <c:v>106.221</c:v>
                </c:pt>
                <c:pt idx="1131">
                  <c:v>105.755</c:v>
                </c:pt>
                <c:pt idx="1132">
                  <c:v>105.29900000000001</c:v>
                </c:pt>
                <c:pt idx="1133">
                  <c:v>105.03</c:v>
                </c:pt>
                <c:pt idx="1134">
                  <c:v>105.051</c:v>
                </c:pt>
                <c:pt idx="1135">
                  <c:v>105.41200000000001</c:v>
                </c:pt>
                <c:pt idx="1136">
                  <c:v>105.54600000000001</c:v>
                </c:pt>
                <c:pt idx="1137">
                  <c:v>105.227</c:v>
                </c:pt>
                <c:pt idx="1138">
                  <c:v>105.301</c:v>
                </c:pt>
                <c:pt idx="1139">
                  <c:v>105.218</c:v>
                </c:pt>
                <c:pt idx="1140">
                  <c:v>105.01300000000001</c:v>
                </c:pt>
                <c:pt idx="1141">
                  <c:v>104.345</c:v>
                </c:pt>
                <c:pt idx="1142">
                  <c:v>104.462</c:v>
                </c:pt>
                <c:pt idx="1143">
                  <c:v>104.44499999999999</c:v>
                </c:pt>
                <c:pt idx="1144">
                  <c:v>104.565</c:v>
                </c:pt>
                <c:pt idx="1145">
                  <c:v>104.661</c:v>
                </c:pt>
                <c:pt idx="1146">
                  <c:v>104.93300000000001</c:v>
                </c:pt>
                <c:pt idx="1147">
                  <c:v>105.108</c:v>
                </c:pt>
                <c:pt idx="1148">
                  <c:v>104.724</c:v>
                </c:pt>
                <c:pt idx="1149">
                  <c:v>104.595</c:v>
                </c:pt>
                <c:pt idx="1150">
                  <c:v>104.614</c:v>
                </c:pt>
                <c:pt idx="1151">
                  <c:v>105.099</c:v>
                </c:pt>
                <c:pt idx="1152">
                  <c:v>104.71599999999999</c:v>
                </c:pt>
                <c:pt idx="1153">
                  <c:v>104.67100000000001</c:v>
                </c:pt>
                <c:pt idx="1154">
                  <c:v>104.14</c:v>
                </c:pt>
                <c:pt idx="1155">
                  <c:v>104.11</c:v>
                </c:pt>
                <c:pt idx="1156">
                  <c:v>104.268</c:v>
                </c:pt>
                <c:pt idx="1157">
                  <c:v>104.102</c:v>
                </c:pt>
                <c:pt idx="1158">
                  <c:v>104.88500000000001</c:v>
                </c:pt>
                <c:pt idx="1159">
                  <c:v>105.15</c:v>
                </c:pt>
                <c:pt idx="1160">
                  <c:v>105.23</c:v>
                </c:pt>
                <c:pt idx="1161">
                  <c:v>104.645</c:v>
                </c:pt>
                <c:pt idx="1162">
                  <c:v>105.196</c:v>
                </c:pt>
                <c:pt idx="1163">
                  <c:v>105.55</c:v>
                </c:pt>
                <c:pt idx="1164">
                  <c:v>105.32</c:v>
                </c:pt>
                <c:pt idx="1165">
                  <c:v>105.256</c:v>
                </c:pt>
                <c:pt idx="1166">
                  <c:v>105.254</c:v>
                </c:pt>
                <c:pt idx="1167">
                  <c:v>105.58799999999999</c:v>
                </c:pt>
                <c:pt idx="1168">
                  <c:v>105.79600000000001</c:v>
                </c:pt>
                <c:pt idx="1169">
                  <c:v>105.473</c:v>
                </c:pt>
                <c:pt idx="1170">
                  <c:v>105.607</c:v>
                </c:pt>
                <c:pt idx="1171">
                  <c:v>106.05200000000001</c:v>
                </c:pt>
                <c:pt idx="1172">
                  <c:v>105.90600000000001</c:v>
                </c:pt>
                <c:pt idx="1173">
                  <c:v>105.866</c:v>
                </c:pt>
                <c:pt idx="1174">
                  <c:v>105.901</c:v>
                </c:pt>
                <c:pt idx="1175">
                  <c:v>105.72199999999999</c:v>
                </c:pt>
                <c:pt idx="1176">
                  <c:v>105.40300000000001</c:v>
                </c:pt>
                <c:pt idx="1177">
                  <c:v>105.13</c:v>
                </c:pt>
                <c:pt idx="1178">
                  <c:v>104.875</c:v>
                </c:pt>
                <c:pt idx="1179">
                  <c:v>105</c:v>
                </c:pt>
                <c:pt idx="1180">
                  <c:v>105.129</c:v>
                </c:pt>
                <c:pt idx="1181">
                  <c:v>105.048</c:v>
                </c:pt>
                <c:pt idx="1182">
                  <c:v>104.44</c:v>
                </c:pt>
                <c:pt idx="1183">
                  <c:v>104.093</c:v>
                </c:pt>
                <c:pt idx="1184">
                  <c:v>104.18899999999999</c:v>
                </c:pt>
                <c:pt idx="1185">
                  <c:v>104.27</c:v>
                </c:pt>
                <c:pt idx="1186">
                  <c:v>103.748</c:v>
                </c:pt>
                <c:pt idx="1187">
                  <c:v>104.173</c:v>
                </c:pt>
                <c:pt idx="1188">
                  <c:v>104.396</c:v>
                </c:pt>
                <c:pt idx="1189">
                  <c:v>104.31399999999999</c:v>
                </c:pt>
                <c:pt idx="1190">
                  <c:v>104.45</c:v>
                </c:pt>
                <c:pt idx="1191">
                  <c:v>104.39100000000001</c:v>
                </c:pt>
                <c:pt idx="1192">
                  <c:v>104.355</c:v>
                </c:pt>
                <c:pt idx="1193">
                  <c:v>104.316</c:v>
                </c:pt>
                <c:pt idx="1194">
                  <c:v>104.56399999999999</c:v>
                </c:pt>
                <c:pt idx="1195">
                  <c:v>104.554</c:v>
                </c:pt>
                <c:pt idx="1196">
                  <c:v>104.096</c:v>
                </c:pt>
                <c:pt idx="1197">
                  <c:v>104.42100000000001</c:v>
                </c:pt>
                <c:pt idx="1198">
                  <c:v>103.208</c:v>
                </c:pt>
                <c:pt idx="1199">
                  <c:v>102.68899999999999</c:v>
                </c:pt>
                <c:pt idx="1200">
                  <c:v>102.96899999999999</c:v>
                </c:pt>
                <c:pt idx="1201">
                  <c:v>103.197</c:v>
                </c:pt>
                <c:pt idx="1202">
                  <c:v>103.209</c:v>
                </c:pt>
                <c:pt idx="1203">
                  <c:v>103.13500000000001</c:v>
                </c:pt>
                <c:pt idx="1204">
                  <c:v>103.139</c:v>
                </c:pt>
                <c:pt idx="1205">
                  <c:v>102.559</c:v>
                </c:pt>
                <c:pt idx="1206">
                  <c:v>102.568</c:v>
                </c:pt>
                <c:pt idx="1207">
                  <c:v>102.977</c:v>
                </c:pt>
                <c:pt idx="1208">
                  <c:v>102.46299999999999</c:v>
                </c:pt>
                <c:pt idx="1209">
                  <c:v>101.886</c:v>
                </c:pt>
                <c:pt idx="1210">
                  <c:v>101.441</c:v>
                </c:pt>
                <c:pt idx="1211">
                  <c:v>101.039</c:v>
                </c:pt>
                <c:pt idx="1212">
                  <c:v>101.508</c:v>
                </c:pt>
                <c:pt idx="1213">
                  <c:v>100.718</c:v>
                </c:pt>
                <c:pt idx="1214">
                  <c:v>100.851</c:v>
                </c:pt>
                <c:pt idx="1215">
                  <c:v>100.55200000000001</c:v>
                </c:pt>
                <c:pt idx="1216">
                  <c:v>101.09399999999999</c:v>
                </c:pt>
                <c:pt idx="1217">
                  <c:v>101.343</c:v>
                </c:pt>
                <c:pt idx="1218">
                  <c:v>101.69799999999999</c:v>
                </c:pt>
                <c:pt idx="1219">
                  <c:v>101.65300000000001</c:v>
                </c:pt>
                <c:pt idx="1220">
                  <c:v>101.825</c:v>
                </c:pt>
                <c:pt idx="1221">
                  <c:v>101.358</c:v>
                </c:pt>
                <c:pt idx="1222">
                  <c:v>101.107</c:v>
                </c:pt>
                <c:pt idx="1223">
                  <c:v>101.17700000000001</c:v>
                </c:pt>
                <c:pt idx="1224">
                  <c:v>101.55200000000001</c:v>
                </c:pt>
                <c:pt idx="1225">
                  <c:v>101.63</c:v>
                </c:pt>
                <c:pt idx="1226">
                  <c:v>101.684</c:v>
                </c:pt>
                <c:pt idx="1227">
                  <c:v>101.366</c:v>
                </c:pt>
                <c:pt idx="1228">
                  <c:v>101.114</c:v>
                </c:pt>
                <c:pt idx="1229">
                  <c:v>100.76300000000001</c:v>
                </c:pt>
                <c:pt idx="1230">
                  <c:v>100.89400000000001</c:v>
                </c:pt>
                <c:pt idx="1231">
                  <c:v>100.596</c:v>
                </c:pt>
                <c:pt idx="1232">
                  <c:v>100.614</c:v>
                </c:pt>
                <c:pt idx="1233">
                  <c:v>100.723</c:v>
                </c:pt>
                <c:pt idx="1234">
                  <c:v>100.851</c:v>
                </c:pt>
                <c:pt idx="1235">
                  <c:v>100.46599999999999</c:v>
                </c:pt>
                <c:pt idx="1236">
                  <c:v>100.91200000000001</c:v>
                </c:pt>
                <c:pt idx="1237">
                  <c:v>100.52200000000001</c:v>
                </c:pt>
                <c:pt idx="1238">
                  <c:v>100.381</c:v>
                </c:pt>
                <c:pt idx="1239">
                  <c:v>100.779</c:v>
                </c:pt>
                <c:pt idx="1240">
                  <c:v>101.194</c:v>
                </c:pt>
                <c:pt idx="1241">
                  <c:v>101.67700000000001</c:v>
                </c:pt>
                <c:pt idx="1242">
                  <c:v>101.989</c:v>
                </c:pt>
                <c:pt idx="1243">
                  <c:v>102.52</c:v>
                </c:pt>
                <c:pt idx="1244">
                  <c:v>102.53700000000001</c:v>
                </c:pt>
                <c:pt idx="1245">
                  <c:v>102.54900000000001</c:v>
                </c:pt>
                <c:pt idx="1246">
                  <c:v>102.928</c:v>
                </c:pt>
                <c:pt idx="1247">
                  <c:v>102.988</c:v>
                </c:pt>
                <c:pt idx="1248">
                  <c:v>102.89</c:v>
                </c:pt>
                <c:pt idx="1249">
                  <c:v>103.298</c:v>
                </c:pt>
                <c:pt idx="1250">
                  <c:v>103.261</c:v>
                </c:pt>
                <c:pt idx="1251">
                  <c:v>103.59</c:v>
                </c:pt>
                <c:pt idx="1252">
                  <c:v>103.825</c:v>
                </c:pt>
                <c:pt idx="1253">
                  <c:v>103.49299999999999</c:v>
                </c:pt>
                <c:pt idx="1254">
                  <c:v>104.012</c:v>
                </c:pt>
                <c:pt idx="1255">
                  <c:v>104.075</c:v>
                </c:pt>
                <c:pt idx="1256">
                  <c:v>104.431</c:v>
                </c:pt>
                <c:pt idx="1257">
                  <c:v>104.05800000000001</c:v>
                </c:pt>
                <c:pt idx="1258">
                  <c:v>104.25700000000001</c:v>
                </c:pt>
                <c:pt idx="1259">
                  <c:v>104.316</c:v>
                </c:pt>
                <c:pt idx="1260">
                  <c:v>104.316</c:v>
                </c:pt>
                <c:pt idx="1261">
                  <c:v>103.994</c:v>
                </c:pt>
                <c:pt idx="1262">
                  <c:v>103.976</c:v>
                </c:pt>
                <c:pt idx="1263">
                  <c:v>104.282</c:v>
                </c:pt>
                <c:pt idx="1264">
                  <c:v>103.88500000000001</c:v>
                </c:pt>
                <c:pt idx="1265">
                  <c:v>103.423</c:v>
                </c:pt>
                <c:pt idx="1266">
                  <c:v>105.08799999999999</c:v>
                </c:pt>
                <c:pt idx="1267">
                  <c:v>104.508</c:v>
                </c:pt>
                <c:pt idx="1268">
                  <c:v>104.997</c:v>
                </c:pt>
                <c:pt idx="1269">
                  <c:v>105.54300000000001</c:v>
                </c:pt>
                <c:pt idx="1270">
                  <c:v>106.024</c:v>
                </c:pt>
                <c:pt idx="1271">
                  <c:v>106.48099999999999</c:v>
                </c:pt>
                <c:pt idx="1272">
                  <c:v>106.673</c:v>
                </c:pt>
                <c:pt idx="1273">
                  <c:v>106.687</c:v>
                </c:pt>
                <c:pt idx="1274">
                  <c:v>106.27500000000001</c:v>
                </c:pt>
                <c:pt idx="1275">
                  <c:v>106.206</c:v>
                </c:pt>
                <c:pt idx="1276">
                  <c:v>106.68</c:v>
                </c:pt>
                <c:pt idx="1277">
                  <c:v>106.97199999999999</c:v>
                </c:pt>
                <c:pt idx="1278">
                  <c:v>107.554</c:v>
                </c:pt>
                <c:pt idx="1279">
                  <c:v>106.81699999999999</c:v>
                </c:pt>
                <c:pt idx="1280">
                  <c:v>107.01300000000001</c:v>
                </c:pt>
                <c:pt idx="1281">
                  <c:v>106.084</c:v>
                </c:pt>
                <c:pt idx="1282">
                  <c:v>106.13800000000001</c:v>
                </c:pt>
                <c:pt idx="1283">
                  <c:v>105.73699999999999</c:v>
                </c:pt>
                <c:pt idx="1284">
                  <c:v>106.446</c:v>
                </c:pt>
                <c:pt idx="1285">
                  <c:v>106.36499999999999</c:v>
                </c:pt>
                <c:pt idx="1286">
                  <c:v>106.321</c:v>
                </c:pt>
                <c:pt idx="1287">
                  <c:v>105.714</c:v>
                </c:pt>
                <c:pt idx="1288">
                  <c:v>106.05500000000001</c:v>
                </c:pt>
                <c:pt idx="1289">
                  <c:v>106.145</c:v>
                </c:pt>
                <c:pt idx="1290">
                  <c:v>106.399</c:v>
                </c:pt>
                <c:pt idx="1291">
                  <c:v>106.71</c:v>
                </c:pt>
                <c:pt idx="1292">
                  <c:v>106.956</c:v>
                </c:pt>
                <c:pt idx="1293">
                  <c:v>107.003</c:v>
                </c:pt>
                <c:pt idx="1294">
                  <c:v>106.858</c:v>
                </c:pt>
                <c:pt idx="1295">
                  <c:v>106.956</c:v>
                </c:pt>
                <c:pt idx="1296">
                  <c:v>108.027</c:v>
                </c:pt>
                <c:pt idx="1297">
                  <c:v>108.408</c:v>
                </c:pt>
                <c:pt idx="1298">
                  <c:v>107.621</c:v>
                </c:pt>
                <c:pt idx="1299">
                  <c:v>108.03700000000001</c:v>
                </c:pt>
                <c:pt idx="1300">
                  <c:v>108.2</c:v>
                </c:pt>
                <c:pt idx="1301">
                  <c:v>108.2</c:v>
                </c:pt>
                <c:pt idx="1302">
                  <c:v>108.129</c:v>
                </c:pt>
                <c:pt idx="1303">
                  <c:v>107.998</c:v>
                </c:pt>
                <c:pt idx="1304">
                  <c:v>108.13</c:v>
                </c:pt>
                <c:pt idx="1305">
                  <c:v>108.48699999999999</c:v>
                </c:pt>
                <c:pt idx="1306">
                  <c:v>108.48699999999999</c:v>
                </c:pt>
                <c:pt idx="1307">
                  <c:v>109.39400000000001</c:v>
                </c:pt>
                <c:pt idx="1308">
                  <c:v>108.952</c:v>
                </c:pt>
                <c:pt idx="1309">
                  <c:v>108.25700000000001</c:v>
                </c:pt>
                <c:pt idx="1310">
                  <c:v>108.542</c:v>
                </c:pt>
                <c:pt idx="1311">
                  <c:v>109.09</c:v>
                </c:pt>
                <c:pt idx="1312">
                  <c:v>109.179</c:v>
                </c:pt>
                <c:pt idx="1313">
                  <c:v>109.65</c:v>
                </c:pt>
                <c:pt idx="1314">
                  <c:v>109.956</c:v>
                </c:pt>
                <c:pt idx="1315">
                  <c:v>109.273</c:v>
                </c:pt>
                <c:pt idx="1316">
                  <c:v>109.09</c:v>
                </c:pt>
                <c:pt idx="1317">
                  <c:v>108.95699999999999</c:v>
                </c:pt>
                <c:pt idx="1318">
                  <c:v>109.34699999999999</c:v>
                </c:pt>
                <c:pt idx="1319">
                  <c:v>109.34699999999999</c:v>
                </c:pt>
                <c:pt idx="1320">
                  <c:v>108.062</c:v>
                </c:pt>
                <c:pt idx="1321">
                  <c:v>108.167</c:v>
                </c:pt>
                <c:pt idx="1322">
                  <c:v>108.047</c:v>
                </c:pt>
                <c:pt idx="1323">
                  <c:v>107.443</c:v>
                </c:pt>
                <c:pt idx="1324">
                  <c:v>107.34099999999999</c:v>
                </c:pt>
                <c:pt idx="1325">
                  <c:v>107.866</c:v>
                </c:pt>
                <c:pt idx="1326">
                  <c:v>108</c:v>
                </c:pt>
                <c:pt idx="1327">
                  <c:v>107.797</c:v>
                </c:pt>
                <c:pt idx="1328">
                  <c:v>108.37</c:v>
                </c:pt>
                <c:pt idx="1329">
                  <c:v>108.99</c:v>
                </c:pt>
                <c:pt idx="1330">
                  <c:v>107.96</c:v>
                </c:pt>
                <c:pt idx="1331">
                  <c:v>107.57899999999999</c:v>
                </c:pt>
                <c:pt idx="1332">
                  <c:v>107.68899999999999</c:v>
                </c:pt>
                <c:pt idx="1333">
                  <c:v>108.04</c:v>
                </c:pt>
                <c:pt idx="1334">
                  <c:v>108.319</c:v>
                </c:pt>
                <c:pt idx="1335">
                  <c:v>107.96299999999999</c:v>
                </c:pt>
                <c:pt idx="1336">
                  <c:v>107.938</c:v>
                </c:pt>
                <c:pt idx="1337">
                  <c:v>107.313</c:v>
                </c:pt>
                <c:pt idx="1338">
                  <c:v>106.71</c:v>
                </c:pt>
                <c:pt idx="1339">
                  <c:v>106.575</c:v>
                </c:pt>
                <c:pt idx="1340">
                  <c:v>107.054</c:v>
                </c:pt>
                <c:pt idx="1341">
                  <c:v>107.173</c:v>
                </c:pt>
                <c:pt idx="1342">
                  <c:v>106.372</c:v>
                </c:pt>
                <c:pt idx="1343">
                  <c:v>106.61199999999999</c:v>
                </c:pt>
                <c:pt idx="1344">
                  <c:v>106.596</c:v>
                </c:pt>
                <c:pt idx="1345">
                  <c:v>106.30800000000001</c:v>
                </c:pt>
                <c:pt idx="1346">
                  <c:v>106.416</c:v>
                </c:pt>
                <c:pt idx="1347">
                  <c:v>107.244</c:v>
                </c:pt>
                <c:pt idx="1348">
                  <c:v>107.614</c:v>
                </c:pt>
                <c:pt idx="1349">
                  <c:v>106.747</c:v>
                </c:pt>
                <c:pt idx="1350">
                  <c:v>105.74299999999999</c:v>
                </c:pt>
                <c:pt idx="1351">
                  <c:v>104.303</c:v>
                </c:pt>
                <c:pt idx="1352">
                  <c:v>104.062</c:v>
                </c:pt>
                <c:pt idx="1353">
                  <c:v>103.83799999999999</c:v>
                </c:pt>
                <c:pt idx="1354">
                  <c:v>103.97499999999999</c:v>
                </c:pt>
                <c:pt idx="1355">
                  <c:v>103.289</c:v>
                </c:pt>
                <c:pt idx="1356">
                  <c:v>103.61199999999999</c:v>
                </c:pt>
                <c:pt idx="1357">
                  <c:v>103.828</c:v>
                </c:pt>
                <c:pt idx="1358">
                  <c:v>103.718</c:v>
                </c:pt>
                <c:pt idx="1359">
                  <c:v>103.37</c:v>
                </c:pt>
                <c:pt idx="1360">
                  <c:v>103.244</c:v>
                </c:pt>
                <c:pt idx="1361">
                  <c:v>103.428</c:v>
                </c:pt>
                <c:pt idx="1362">
                  <c:v>103.851</c:v>
                </c:pt>
                <c:pt idx="1363">
                  <c:v>104.08799999999999</c:v>
                </c:pt>
                <c:pt idx="1364">
                  <c:v>104.262</c:v>
                </c:pt>
                <c:pt idx="1365">
                  <c:v>104.184</c:v>
                </c:pt>
                <c:pt idx="1366">
                  <c:v>104.547</c:v>
                </c:pt>
                <c:pt idx="1367">
                  <c:v>104.33499999999999</c:v>
                </c:pt>
                <c:pt idx="1368">
                  <c:v>104.044</c:v>
                </c:pt>
                <c:pt idx="1369">
                  <c:v>104.21</c:v>
                </c:pt>
                <c:pt idx="1370">
                  <c:v>104.26</c:v>
                </c:pt>
                <c:pt idx="1371">
                  <c:v>103.807</c:v>
                </c:pt>
                <c:pt idx="1372">
                  <c:v>102.072</c:v>
                </c:pt>
                <c:pt idx="1373">
                  <c:v>103.023</c:v>
                </c:pt>
                <c:pt idx="1374">
                  <c:v>103.256</c:v>
                </c:pt>
                <c:pt idx="1375">
                  <c:v>102.955</c:v>
                </c:pt>
                <c:pt idx="1376">
                  <c:v>102.9</c:v>
                </c:pt>
                <c:pt idx="1377">
                  <c:v>100.867</c:v>
                </c:pt>
                <c:pt idx="1378">
                  <c:v>100.102</c:v>
                </c:pt>
                <c:pt idx="1379">
                  <c:v>99.64</c:v>
                </c:pt>
                <c:pt idx="1380">
                  <c:v>100.215</c:v>
                </c:pt>
                <c:pt idx="1381">
                  <c:v>99.38</c:v>
                </c:pt>
                <c:pt idx="1382">
                  <c:v>99.376000000000005</c:v>
                </c:pt>
                <c:pt idx="1383">
                  <c:v>99.376000000000005</c:v>
                </c:pt>
                <c:pt idx="1384">
                  <c:v>98.278000000000006</c:v>
                </c:pt>
                <c:pt idx="1385">
                  <c:v>98.918000000000006</c:v>
                </c:pt>
                <c:pt idx="1386">
                  <c:v>99.843999999999994</c:v>
                </c:pt>
                <c:pt idx="1387">
                  <c:v>99.376999999999995</c:v>
                </c:pt>
                <c:pt idx="1388">
                  <c:v>99.471000000000004</c:v>
                </c:pt>
                <c:pt idx="1389">
                  <c:v>99.01</c:v>
                </c:pt>
                <c:pt idx="1390">
                  <c:v>99.236999999999995</c:v>
                </c:pt>
                <c:pt idx="1391">
                  <c:v>99.468000000000004</c:v>
                </c:pt>
                <c:pt idx="1392">
                  <c:v>100.248</c:v>
                </c:pt>
                <c:pt idx="1393">
                  <c:v>100.03</c:v>
                </c:pt>
                <c:pt idx="1394">
                  <c:v>99.831000000000003</c:v>
                </c:pt>
                <c:pt idx="1395">
                  <c:v>99.238</c:v>
                </c:pt>
                <c:pt idx="1396">
                  <c:v>99.614000000000004</c:v>
                </c:pt>
                <c:pt idx="1397">
                  <c:v>100.64</c:v>
                </c:pt>
                <c:pt idx="1398">
                  <c:v>100.339</c:v>
                </c:pt>
                <c:pt idx="1399">
                  <c:v>101.788</c:v>
                </c:pt>
                <c:pt idx="1400">
                  <c:v>101.003</c:v>
                </c:pt>
                <c:pt idx="1401">
                  <c:v>101.039</c:v>
                </c:pt>
                <c:pt idx="1402">
                  <c:v>100.879</c:v>
                </c:pt>
                <c:pt idx="1403">
                  <c:v>101.092</c:v>
                </c:pt>
                <c:pt idx="1404">
                  <c:v>100.426</c:v>
                </c:pt>
                <c:pt idx="1405">
                  <c:v>100.11799999999999</c:v>
                </c:pt>
                <c:pt idx="1406">
                  <c:v>99.558999999999997</c:v>
                </c:pt>
                <c:pt idx="1407">
                  <c:v>99.96</c:v>
                </c:pt>
                <c:pt idx="1408">
                  <c:v>99.111999999999995</c:v>
                </c:pt>
                <c:pt idx="1409">
                  <c:v>99.111999999999995</c:v>
                </c:pt>
                <c:pt idx="1410">
                  <c:v>99.521000000000001</c:v>
                </c:pt>
                <c:pt idx="1411">
                  <c:v>99.875</c:v>
                </c:pt>
                <c:pt idx="1412">
                  <c:v>99.278000000000006</c:v>
                </c:pt>
                <c:pt idx="1413">
                  <c:v>99.328999999999994</c:v>
                </c:pt>
                <c:pt idx="1414">
                  <c:v>98.706000000000003</c:v>
                </c:pt>
                <c:pt idx="1415">
                  <c:v>99.227000000000004</c:v>
                </c:pt>
                <c:pt idx="1416">
                  <c:v>98.787000000000006</c:v>
                </c:pt>
                <c:pt idx="1417">
                  <c:v>98.741</c:v>
                </c:pt>
                <c:pt idx="1418">
                  <c:v>99.19</c:v>
                </c:pt>
                <c:pt idx="1419">
                  <c:v>98.938999999999993</c:v>
                </c:pt>
                <c:pt idx="1420">
                  <c:v>99.097999999999999</c:v>
                </c:pt>
                <c:pt idx="1421">
                  <c:v>98.631</c:v>
                </c:pt>
                <c:pt idx="1422">
                  <c:v>97.921000000000006</c:v>
                </c:pt>
                <c:pt idx="1423">
                  <c:v>98.183999999999997</c:v>
                </c:pt>
                <c:pt idx="1424">
                  <c:v>97.998000000000005</c:v>
                </c:pt>
                <c:pt idx="1425">
                  <c:v>98.82</c:v>
                </c:pt>
                <c:pt idx="1426">
                  <c:v>98.905000000000001</c:v>
                </c:pt>
                <c:pt idx="1427">
                  <c:v>98.905000000000001</c:v>
                </c:pt>
                <c:pt idx="1428">
                  <c:v>98.706999999999994</c:v>
                </c:pt>
                <c:pt idx="1429">
                  <c:v>98.415999999999997</c:v>
                </c:pt>
                <c:pt idx="1430">
                  <c:v>97.858000000000004</c:v>
                </c:pt>
                <c:pt idx="1431">
                  <c:v>97.679000000000002</c:v>
                </c:pt>
                <c:pt idx="1432">
                  <c:v>97.147000000000006</c:v>
                </c:pt>
                <c:pt idx="1433">
                  <c:v>97.400999999999996</c:v>
                </c:pt>
                <c:pt idx="1434">
                  <c:v>96.875</c:v>
                </c:pt>
                <c:pt idx="1435">
                  <c:v>96.819000000000003</c:v>
                </c:pt>
                <c:pt idx="1436">
                  <c:v>96.775999999999996</c:v>
                </c:pt>
                <c:pt idx="1437">
                  <c:v>97.18</c:v>
                </c:pt>
                <c:pt idx="1438">
                  <c:v>96.965000000000003</c:v>
                </c:pt>
                <c:pt idx="1439">
                  <c:v>97.48</c:v>
                </c:pt>
                <c:pt idx="1440">
                  <c:v>97.516000000000005</c:v>
                </c:pt>
                <c:pt idx="1441">
                  <c:v>97.555000000000007</c:v>
                </c:pt>
                <c:pt idx="1442">
                  <c:v>97.652000000000001</c:v>
                </c:pt>
                <c:pt idx="1443">
                  <c:v>97.852999999999994</c:v>
                </c:pt>
                <c:pt idx="1444">
                  <c:v>98.081000000000003</c:v>
                </c:pt>
                <c:pt idx="1445">
                  <c:v>98.616</c:v>
                </c:pt>
                <c:pt idx="1446">
                  <c:v>98.391999999999996</c:v>
                </c:pt>
                <c:pt idx="1447">
                  <c:v>98.733999999999995</c:v>
                </c:pt>
                <c:pt idx="1448">
                  <c:v>98.481999999999999</c:v>
                </c:pt>
                <c:pt idx="1449">
                  <c:v>97.852999999999994</c:v>
                </c:pt>
                <c:pt idx="1450">
                  <c:v>97.391999999999996</c:v>
                </c:pt>
                <c:pt idx="1451">
                  <c:v>97.213999999999999</c:v>
                </c:pt>
                <c:pt idx="1452">
                  <c:v>97.376999999999995</c:v>
                </c:pt>
                <c:pt idx="1453">
                  <c:v>97.644999999999996</c:v>
                </c:pt>
                <c:pt idx="1454">
                  <c:v>98.634</c:v>
                </c:pt>
                <c:pt idx="1455">
                  <c:v>98.885999999999996</c:v>
                </c:pt>
                <c:pt idx="1456">
                  <c:v>99.814999999999998</c:v>
                </c:pt>
                <c:pt idx="1457">
                  <c:v>99.968000000000004</c:v>
                </c:pt>
                <c:pt idx="1458">
                  <c:v>99.141000000000005</c:v>
                </c:pt>
                <c:pt idx="1459">
                  <c:v>98.784000000000006</c:v>
                </c:pt>
                <c:pt idx="1460">
                  <c:v>98.781999999999996</c:v>
                </c:pt>
                <c:pt idx="1461">
                  <c:v>98.177000000000007</c:v>
                </c:pt>
                <c:pt idx="1462">
                  <c:v>98.4</c:v>
                </c:pt>
                <c:pt idx="1463">
                  <c:v>98.18</c:v>
                </c:pt>
                <c:pt idx="1464">
                  <c:v>98.52</c:v>
                </c:pt>
                <c:pt idx="1465">
                  <c:v>98.096999999999994</c:v>
                </c:pt>
                <c:pt idx="1466">
                  <c:v>97.84</c:v>
                </c:pt>
                <c:pt idx="1467">
                  <c:v>98.254000000000005</c:v>
                </c:pt>
                <c:pt idx="1468">
                  <c:v>97.852000000000004</c:v>
                </c:pt>
                <c:pt idx="1469">
                  <c:v>98.167000000000002</c:v>
                </c:pt>
                <c:pt idx="1470">
                  <c:v>98.265000000000001</c:v>
                </c:pt>
                <c:pt idx="1471">
                  <c:v>98.218000000000004</c:v>
                </c:pt>
                <c:pt idx="1472">
                  <c:v>98.619</c:v>
                </c:pt>
                <c:pt idx="1473">
                  <c:v>97.715999999999994</c:v>
                </c:pt>
                <c:pt idx="1474">
                  <c:v>98.43</c:v>
                </c:pt>
                <c:pt idx="1475">
                  <c:v>98.224999999999994</c:v>
                </c:pt>
                <c:pt idx="1476">
                  <c:v>98.231999999999999</c:v>
                </c:pt>
                <c:pt idx="1477">
                  <c:v>97.813000000000002</c:v>
                </c:pt>
                <c:pt idx="1478">
                  <c:v>97.771000000000001</c:v>
                </c:pt>
                <c:pt idx="1479">
                  <c:v>97.771000000000001</c:v>
                </c:pt>
                <c:pt idx="1480">
                  <c:v>98.397000000000006</c:v>
                </c:pt>
                <c:pt idx="1481">
                  <c:v>98.141999999999996</c:v>
                </c:pt>
                <c:pt idx="1482">
                  <c:v>98.346999999999994</c:v>
                </c:pt>
                <c:pt idx="1483">
                  <c:v>97.768000000000001</c:v>
                </c:pt>
                <c:pt idx="1484">
                  <c:v>97.453999999999994</c:v>
                </c:pt>
                <c:pt idx="1485">
                  <c:v>97.787999999999997</c:v>
                </c:pt>
                <c:pt idx="1486">
                  <c:v>97.78</c:v>
                </c:pt>
                <c:pt idx="1487">
                  <c:v>97.531000000000006</c:v>
                </c:pt>
                <c:pt idx="1488">
                  <c:v>97.55</c:v>
                </c:pt>
                <c:pt idx="1489">
                  <c:v>97.302000000000007</c:v>
                </c:pt>
                <c:pt idx="1490">
                  <c:v>96.632999999999996</c:v>
                </c:pt>
                <c:pt idx="1491">
                  <c:v>96.873000000000005</c:v>
                </c:pt>
                <c:pt idx="1492">
                  <c:v>97.347999999999999</c:v>
                </c:pt>
                <c:pt idx="1493">
                  <c:v>97.644000000000005</c:v>
                </c:pt>
                <c:pt idx="1494">
                  <c:v>97.340999999999994</c:v>
                </c:pt>
                <c:pt idx="1495">
                  <c:v>97.263999999999996</c:v>
                </c:pt>
                <c:pt idx="1496">
                  <c:v>97.873000000000005</c:v>
                </c:pt>
                <c:pt idx="1497">
                  <c:v>98.552999999999997</c:v>
                </c:pt>
                <c:pt idx="1498">
                  <c:v>98.152000000000001</c:v>
                </c:pt>
                <c:pt idx="1499">
                  <c:v>97.906000000000006</c:v>
                </c:pt>
                <c:pt idx="1500">
                  <c:v>97.775000000000006</c:v>
                </c:pt>
                <c:pt idx="1501">
                  <c:v>97.706000000000003</c:v>
                </c:pt>
                <c:pt idx="1502">
                  <c:v>97.846000000000004</c:v>
                </c:pt>
                <c:pt idx="1503">
                  <c:v>97.722999999999999</c:v>
                </c:pt>
                <c:pt idx="1504">
                  <c:v>98.108000000000004</c:v>
                </c:pt>
                <c:pt idx="1505">
                  <c:v>98.578000000000003</c:v>
                </c:pt>
                <c:pt idx="1506">
                  <c:v>98.915000000000006</c:v>
                </c:pt>
                <c:pt idx="1507">
                  <c:v>99.537999999999997</c:v>
                </c:pt>
                <c:pt idx="1508">
                  <c:v>98.977999999999994</c:v>
                </c:pt>
                <c:pt idx="1509">
                  <c:v>99.269000000000005</c:v>
                </c:pt>
                <c:pt idx="1510">
                  <c:v>99.046999999999997</c:v>
                </c:pt>
                <c:pt idx="1511">
                  <c:v>98.793000000000006</c:v>
                </c:pt>
                <c:pt idx="1512">
                  <c:v>98.335999999999999</c:v>
                </c:pt>
                <c:pt idx="1513">
                  <c:v>98.433000000000007</c:v>
                </c:pt>
                <c:pt idx="1514">
                  <c:v>98.585999999999999</c:v>
                </c:pt>
                <c:pt idx="1515">
                  <c:v>98.933999999999997</c:v>
                </c:pt>
                <c:pt idx="1516">
                  <c:v>98.897000000000006</c:v>
                </c:pt>
                <c:pt idx="1517">
                  <c:v>98.936000000000007</c:v>
                </c:pt>
                <c:pt idx="1518">
                  <c:v>98.951999999999998</c:v>
                </c:pt>
                <c:pt idx="1519">
                  <c:v>98.783000000000001</c:v>
                </c:pt>
                <c:pt idx="1520">
                  <c:v>98.667000000000002</c:v>
                </c:pt>
                <c:pt idx="1521">
                  <c:v>99.22</c:v>
                </c:pt>
                <c:pt idx="1522">
                  <c:v>99.525999999999996</c:v>
                </c:pt>
                <c:pt idx="1523">
                  <c:v>99.804000000000002</c:v>
                </c:pt>
                <c:pt idx="1524">
                  <c:v>99.873000000000005</c:v>
                </c:pt>
                <c:pt idx="1525">
                  <c:v>100.224</c:v>
                </c:pt>
                <c:pt idx="1526">
                  <c:v>100.20399999999999</c:v>
                </c:pt>
                <c:pt idx="1527">
                  <c:v>99.733000000000004</c:v>
                </c:pt>
                <c:pt idx="1528">
                  <c:v>99.602999999999994</c:v>
                </c:pt>
                <c:pt idx="1529">
                  <c:v>99.588999999999999</c:v>
                </c:pt>
                <c:pt idx="1530">
                  <c:v>99.442999999999998</c:v>
                </c:pt>
                <c:pt idx="1531">
                  <c:v>99.495000000000005</c:v>
                </c:pt>
                <c:pt idx="1532">
                  <c:v>99.156000000000006</c:v>
                </c:pt>
                <c:pt idx="1533">
                  <c:v>99.299000000000007</c:v>
                </c:pt>
                <c:pt idx="1534">
                  <c:v>99.587999999999994</c:v>
                </c:pt>
                <c:pt idx="1535">
                  <c:v>99.55</c:v>
                </c:pt>
                <c:pt idx="1536">
                  <c:v>100.22799999999999</c:v>
                </c:pt>
                <c:pt idx="1537">
                  <c:v>100.158</c:v>
                </c:pt>
                <c:pt idx="1538">
                  <c:v>100.18</c:v>
                </c:pt>
                <c:pt idx="1539">
                  <c:v>100.142</c:v>
                </c:pt>
                <c:pt idx="1540">
                  <c:v>99.664000000000001</c:v>
                </c:pt>
                <c:pt idx="1541">
                  <c:v>99.594999999999999</c:v>
                </c:pt>
                <c:pt idx="1542">
                  <c:v>99.594999999999999</c:v>
                </c:pt>
                <c:pt idx="1543">
                  <c:v>99.444000000000003</c:v>
                </c:pt>
                <c:pt idx="1544">
                  <c:v>99.414000000000001</c:v>
                </c:pt>
                <c:pt idx="1545">
                  <c:v>99.356999999999999</c:v>
                </c:pt>
                <c:pt idx="1546">
                  <c:v>98.853999999999999</c:v>
                </c:pt>
                <c:pt idx="1547">
                  <c:v>98.989000000000004</c:v>
                </c:pt>
                <c:pt idx="1548">
                  <c:v>98.992000000000004</c:v>
                </c:pt>
                <c:pt idx="1549">
                  <c:v>99.087000000000003</c:v>
                </c:pt>
                <c:pt idx="1550">
                  <c:v>99.22</c:v>
                </c:pt>
                <c:pt idx="1551">
                  <c:v>98.786000000000001</c:v>
                </c:pt>
                <c:pt idx="1552">
                  <c:v>98.346000000000004</c:v>
                </c:pt>
                <c:pt idx="1553">
                  <c:v>98.399000000000001</c:v>
                </c:pt>
                <c:pt idx="1554">
                  <c:v>98.308999999999997</c:v>
                </c:pt>
                <c:pt idx="1555">
                  <c:v>98.146000000000001</c:v>
                </c:pt>
                <c:pt idx="1556">
                  <c:v>98.367999999999995</c:v>
                </c:pt>
                <c:pt idx="1557">
                  <c:v>98.427000000000007</c:v>
                </c:pt>
                <c:pt idx="1558">
                  <c:v>98.599000000000004</c:v>
                </c:pt>
                <c:pt idx="1559">
                  <c:v>98.286000000000001</c:v>
                </c:pt>
                <c:pt idx="1560">
                  <c:v>97.941999999999993</c:v>
                </c:pt>
                <c:pt idx="1561">
                  <c:v>97.941000000000003</c:v>
                </c:pt>
                <c:pt idx="1562">
                  <c:v>97.941000000000003</c:v>
                </c:pt>
                <c:pt idx="1563">
                  <c:v>98.022000000000006</c:v>
                </c:pt>
                <c:pt idx="1564">
                  <c:v>98.037000000000006</c:v>
                </c:pt>
                <c:pt idx="1565">
                  <c:v>98.238</c:v>
                </c:pt>
                <c:pt idx="1566">
                  <c:v>98.322000000000003</c:v>
                </c:pt>
                <c:pt idx="1567">
                  <c:v>98.322000000000003</c:v>
                </c:pt>
                <c:pt idx="1568">
                  <c:v>98.424000000000007</c:v>
                </c:pt>
                <c:pt idx="1569">
                  <c:v>98.27</c:v>
                </c:pt>
                <c:pt idx="1570">
                  <c:v>98.58</c:v>
                </c:pt>
                <c:pt idx="1571">
                  <c:v>98.683999999999997</c:v>
                </c:pt>
                <c:pt idx="1572">
                  <c:v>98.933999999999997</c:v>
                </c:pt>
                <c:pt idx="1573">
                  <c:v>99.132999999999996</c:v>
                </c:pt>
                <c:pt idx="1574">
                  <c:v>98.861999999999995</c:v>
                </c:pt>
                <c:pt idx="1575">
                  <c:v>99.134</c:v>
                </c:pt>
                <c:pt idx="1576">
                  <c:v>99.132999999999996</c:v>
                </c:pt>
                <c:pt idx="1577">
                  <c:v>99.320999999999998</c:v>
                </c:pt>
                <c:pt idx="1578">
                  <c:v>99.393000000000001</c:v>
                </c:pt>
                <c:pt idx="1579">
                  <c:v>99.393000000000001</c:v>
                </c:pt>
                <c:pt idx="1580">
                  <c:v>98.641000000000005</c:v>
                </c:pt>
                <c:pt idx="1581">
                  <c:v>98.760999999999996</c:v>
                </c:pt>
                <c:pt idx="1582">
                  <c:v>98.358999999999995</c:v>
                </c:pt>
                <c:pt idx="1583">
                  <c:v>97.599000000000004</c:v>
                </c:pt>
                <c:pt idx="1584">
                  <c:v>97.04</c:v>
                </c:pt>
                <c:pt idx="1585">
                  <c:v>96.216999999999999</c:v>
                </c:pt>
                <c:pt idx="1586">
                  <c:v>96.445999999999998</c:v>
                </c:pt>
                <c:pt idx="1587">
                  <c:v>96.283000000000001</c:v>
                </c:pt>
                <c:pt idx="1588">
                  <c:v>96.991</c:v>
                </c:pt>
                <c:pt idx="1589">
                  <c:v>97.632000000000005</c:v>
                </c:pt>
                <c:pt idx="1590">
                  <c:v>97.436999999999998</c:v>
                </c:pt>
                <c:pt idx="1591">
                  <c:v>97.616</c:v>
                </c:pt>
                <c:pt idx="1592">
                  <c:v>97.823999999999998</c:v>
                </c:pt>
                <c:pt idx="1593">
                  <c:v>97.632999999999996</c:v>
                </c:pt>
                <c:pt idx="1594">
                  <c:v>96.816000000000003</c:v>
                </c:pt>
                <c:pt idx="1595">
                  <c:v>96.799000000000007</c:v>
                </c:pt>
                <c:pt idx="1596">
                  <c:v>96.834000000000003</c:v>
                </c:pt>
                <c:pt idx="1597">
                  <c:v>96.924999999999997</c:v>
                </c:pt>
                <c:pt idx="1598">
                  <c:v>96.915000000000006</c:v>
                </c:pt>
                <c:pt idx="1599">
                  <c:v>96.915000000000006</c:v>
                </c:pt>
                <c:pt idx="1600">
                  <c:v>97.155000000000001</c:v>
                </c:pt>
                <c:pt idx="1601">
                  <c:v>97.703000000000003</c:v>
                </c:pt>
                <c:pt idx="1602">
                  <c:v>97.924999999999997</c:v>
                </c:pt>
                <c:pt idx="1603">
                  <c:v>97.796000000000006</c:v>
                </c:pt>
                <c:pt idx="1604">
                  <c:v>97.706000000000003</c:v>
                </c:pt>
                <c:pt idx="1605">
                  <c:v>97.843000000000004</c:v>
                </c:pt>
                <c:pt idx="1606">
                  <c:v>97.7</c:v>
                </c:pt>
                <c:pt idx="1607">
                  <c:v>97.790999999999997</c:v>
                </c:pt>
                <c:pt idx="1608">
                  <c:v>97.608000000000004</c:v>
                </c:pt>
                <c:pt idx="1609">
                  <c:v>98.381</c:v>
                </c:pt>
                <c:pt idx="1610">
                  <c:v>99.052000000000007</c:v>
                </c:pt>
                <c:pt idx="1611">
                  <c:v>98.769000000000005</c:v>
                </c:pt>
                <c:pt idx="1612">
                  <c:v>99.316999999999993</c:v>
                </c:pt>
                <c:pt idx="1613">
                  <c:v>98.986000000000004</c:v>
                </c:pt>
                <c:pt idx="1614">
                  <c:v>99.174999999999997</c:v>
                </c:pt>
                <c:pt idx="1615">
                  <c:v>98.825999999999993</c:v>
                </c:pt>
                <c:pt idx="1616">
                  <c:v>99.230999999999995</c:v>
                </c:pt>
                <c:pt idx="1617">
                  <c:v>99.739000000000004</c:v>
                </c:pt>
                <c:pt idx="1618">
                  <c:v>100.36199999999999</c:v>
                </c:pt>
                <c:pt idx="1619">
                  <c:v>99.712000000000003</c:v>
                </c:pt>
                <c:pt idx="1620">
                  <c:v>99.575000000000003</c:v>
                </c:pt>
                <c:pt idx="1621">
                  <c:v>100.086</c:v>
                </c:pt>
                <c:pt idx="1622">
                  <c:v>99.231999999999999</c:v>
                </c:pt>
                <c:pt idx="1623">
                  <c:v>99.647000000000006</c:v>
                </c:pt>
                <c:pt idx="1624">
                  <c:v>98.95</c:v>
                </c:pt>
                <c:pt idx="1625">
                  <c:v>99.433999999999997</c:v>
                </c:pt>
                <c:pt idx="1626">
                  <c:v>99.599000000000004</c:v>
                </c:pt>
                <c:pt idx="1627">
                  <c:v>99.9</c:v>
                </c:pt>
                <c:pt idx="1628">
                  <c:v>100.151</c:v>
                </c:pt>
                <c:pt idx="1629">
                  <c:v>100.509</c:v>
                </c:pt>
                <c:pt idx="1630">
                  <c:v>99.960999999999999</c:v>
                </c:pt>
                <c:pt idx="1631" formatCode="General">
                  <c:v>99.650999999999996</c:v>
                </c:pt>
                <c:pt idx="1632" formatCode="General">
                  <c:v>100.02800000000001</c:v>
                </c:pt>
                <c:pt idx="1633" formatCode="General">
                  <c:v>100.21899999999999</c:v>
                </c:pt>
                <c:pt idx="1634" formatCode="General">
                  <c:v>99.980999999999995</c:v>
                </c:pt>
                <c:pt idx="1635" formatCode="General">
                  <c:v>99.858000000000004</c:v>
                </c:pt>
                <c:pt idx="1636" formatCode="General">
                  <c:v>99.132999999999996</c:v>
                </c:pt>
                <c:pt idx="1637" formatCode="General">
                  <c:v>98.819000000000003</c:v>
                </c:pt>
                <c:pt idx="1638" formatCode="General">
                  <c:v>98.65</c:v>
                </c:pt>
                <c:pt idx="1639" formatCode="General">
                  <c:v>98.366</c:v>
                </c:pt>
                <c:pt idx="1640" formatCode="General">
                  <c:v>98.123999999999995</c:v>
                </c:pt>
                <c:pt idx="1641" formatCode="General">
                  <c:v>98.055000000000007</c:v>
                </c:pt>
                <c:pt idx="1642" formatCode="General">
                  <c:v>98.215000000000003</c:v>
                </c:pt>
                <c:pt idx="1643" formatCode="General">
                  <c:v>98.097999999999999</c:v>
                </c:pt>
                <c:pt idx="1644" formatCode="General">
                  <c:v>98.096999999999994</c:v>
                </c:pt>
                <c:pt idx="1645" formatCode="General">
                  <c:v>98.394000000000005</c:v>
                </c:pt>
                <c:pt idx="1646" formatCode="General">
                  <c:v>98.59</c:v>
                </c:pt>
                <c:pt idx="1647" formatCode="General">
                  <c:v>98.77</c:v>
                </c:pt>
                <c:pt idx="1648" formatCode="General">
                  <c:v>98.533000000000001</c:v>
                </c:pt>
                <c:pt idx="1649" formatCode="General">
                  <c:v>98.495999999999995</c:v>
                </c:pt>
                <c:pt idx="1650" formatCode="General">
                  <c:v>98.64</c:v>
                </c:pt>
                <c:pt idx="1651" formatCode="General">
                  <c:v>98.960999999999999</c:v>
                </c:pt>
                <c:pt idx="1652" formatCode="General">
                  <c:v>98.055999999999997</c:v>
                </c:pt>
                <c:pt idx="1653" formatCode="General">
                  <c:v>98.156000000000006</c:v>
                </c:pt>
                <c:pt idx="1654" formatCode="General">
                  <c:v>98.373999999999995</c:v>
                </c:pt>
                <c:pt idx="1655" formatCode="General">
                  <c:v>98.444000000000003</c:v>
                </c:pt>
                <c:pt idx="1656" formatCode="General">
                  <c:v>98.022999999999996</c:v>
                </c:pt>
                <c:pt idx="1657" formatCode="General">
                  <c:v>98.066999999999993</c:v>
                </c:pt>
                <c:pt idx="1658" formatCode="General">
                  <c:v>97.9</c:v>
                </c:pt>
                <c:pt idx="1659" formatCode="General">
                  <c:v>97.954999999999998</c:v>
                </c:pt>
                <c:pt idx="1660" formatCode="General">
                  <c:v>98.298000000000002</c:v>
                </c:pt>
                <c:pt idx="1661" formatCode="General">
                  <c:v>98.524000000000001</c:v>
                </c:pt>
                <c:pt idx="1662" formatCode="General">
                  <c:v>98.819000000000003</c:v>
                </c:pt>
                <c:pt idx="1663" formatCode="General">
                  <c:v>99.284000000000006</c:v>
                </c:pt>
                <c:pt idx="1664" formatCode="General">
                  <c:v>99.192999999999998</c:v>
                </c:pt>
                <c:pt idx="1665" formatCode="General">
                  <c:v>99.326999999999998</c:v>
                </c:pt>
                <c:pt idx="1666" formatCode="General">
                  <c:v>99.091999999999999</c:v>
                </c:pt>
                <c:pt idx="1667" formatCode="General">
                  <c:v>99.257000000000005</c:v>
                </c:pt>
                <c:pt idx="1668" formatCode="General">
                  <c:v>99.239000000000004</c:v>
                </c:pt>
                <c:pt idx="1669" formatCode="General">
                  <c:v>99.239000000000004</c:v>
                </c:pt>
                <c:pt idx="1670" formatCode="General">
                  <c:v>99.168999999999997</c:v>
                </c:pt>
                <c:pt idx="1671" formatCode="General">
                  <c:v>99.206000000000003</c:v>
                </c:pt>
                <c:pt idx="1672" formatCode="General">
                  <c:v>99.02</c:v>
                </c:pt>
                <c:pt idx="1673" formatCode="General">
                  <c:v>98.908000000000001</c:v>
                </c:pt>
                <c:pt idx="1674" formatCode="General">
                  <c:v>99.200999999999993</c:v>
                </c:pt>
                <c:pt idx="1675" formatCode="General">
                  <c:v>99.218999999999994</c:v>
                </c:pt>
                <c:pt idx="1676" formatCode="General">
                  <c:v>99.528999999999996</c:v>
                </c:pt>
                <c:pt idx="1677" formatCode="General">
                  <c:v>99.412999999999997</c:v>
                </c:pt>
                <c:pt idx="1678" formatCode="General">
                  <c:v>100.069</c:v>
                </c:pt>
                <c:pt idx="1679" formatCode="General">
                  <c:v>100.045</c:v>
                </c:pt>
                <c:pt idx="1680" formatCode="General">
                  <c:v>99.909000000000006</c:v>
                </c:pt>
                <c:pt idx="1681" formatCode="General">
                  <c:v>99.947000000000003</c:v>
                </c:pt>
                <c:pt idx="1682" formatCode="General">
                  <c:v>99.858000000000004</c:v>
                </c:pt>
                <c:pt idx="1683" formatCode="General">
                  <c:v>99.747</c:v>
                </c:pt>
                <c:pt idx="1684" formatCode="General">
                  <c:v>99.631</c:v>
                </c:pt>
                <c:pt idx="1685" formatCode="General">
                  <c:v>99.54</c:v>
                </c:pt>
                <c:pt idx="1686" formatCode="General">
                  <c:v>100.089</c:v>
                </c:pt>
                <c:pt idx="1687" formatCode="General">
                  <c:v>100.849</c:v>
                </c:pt>
                <c:pt idx="1688" formatCode="General">
                  <c:v>100.849</c:v>
                </c:pt>
                <c:pt idx="1689" formatCode="General">
                  <c:v>101.02</c:v>
                </c:pt>
                <c:pt idx="1690" formatCode="General">
                  <c:v>101.408</c:v>
                </c:pt>
                <c:pt idx="1691" formatCode="General">
                  <c:v>101.60899999999999</c:v>
                </c:pt>
                <c:pt idx="1692" formatCode="General">
                  <c:v>101.431</c:v>
                </c:pt>
                <c:pt idx="1693" formatCode="General">
                  <c:v>101.357</c:v>
                </c:pt>
                <c:pt idx="1694" formatCode="General">
                  <c:v>101.105</c:v>
                </c:pt>
                <c:pt idx="1695" formatCode="General">
                  <c:v>101.187</c:v>
                </c:pt>
                <c:pt idx="1696" formatCode="General">
                  <c:v>101.392</c:v>
                </c:pt>
                <c:pt idx="1697" formatCode="General">
                  <c:v>100.857</c:v>
                </c:pt>
                <c:pt idx="1698" formatCode="General">
                  <c:v>100.857</c:v>
                </c:pt>
                <c:pt idx="1699" formatCode="General">
                  <c:v>100.85299999999999</c:v>
                </c:pt>
                <c:pt idx="1700" formatCode="General">
                  <c:v>101.023</c:v>
                </c:pt>
                <c:pt idx="1701" formatCode="General">
                  <c:v>100.991</c:v>
                </c:pt>
                <c:pt idx="1702" formatCode="General">
                  <c:v>100.904</c:v>
                </c:pt>
                <c:pt idx="1703" formatCode="General">
                  <c:v>100.952</c:v>
                </c:pt>
                <c:pt idx="1704" formatCode="General">
                  <c:v>101.235</c:v>
                </c:pt>
                <c:pt idx="1705" formatCode="General">
                  <c:v>100.919</c:v>
                </c:pt>
                <c:pt idx="1706" formatCode="General">
                  <c:v>100.485</c:v>
                </c:pt>
                <c:pt idx="1707" formatCode="General">
                  <c:v>100.76300000000001</c:v>
                </c:pt>
                <c:pt idx="1708" formatCode="General">
                  <c:v>100.765</c:v>
                </c:pt>
                <c:pt idx="1709" formatCode="General">
                  <c:v>100.949</c:v>
                </c:pt>
                <c:pt idx="1710" formatCode="General">
                  <c:v>101.173</c:v>
                </c:pt>
                <c:pt idx="1711" formatCode="General">
                  <c:v>101.125</c:v>
                </c:pt>
                <c:pt idx="1712" formatCode="General">
                  <c:v>101.444</c:v>
                </c:pt>
                <c:pt idx="1713" formatCode="General">
                  <c:v>101.468</c:v>
                </c:pt>
                <c:pt idx="1714" formatCode="General">
                  <c:v>101.535</c:v>
                </c:pt>
                <c:pt idx="1715" formatCode="General">
                  <c:v>101.417</c:v>
                </c:pt>
                <c:pt idx="1716" formatCode="General">
                  <c:v>100.886</c:v>
                </c:pt>
                <c:pt idx="1717" formatCode="General">
                  <c:v>99.864000000000004</c:v>
                </c:pt>
                <c:pt idx="1718" formatCode="General">
                  <c:v>99.914000000000001</c:v>
                </c:pt>
                <c:pt idx="1719" formatCode="General">
                  <c:v>99.897000000000006</c:v>
                </c:pt>
                <c:pt idx="1720" formatCode="General">
                  <c:v>99.858000000000004</c:v>
                </c:pt>
                <c:pt idx="1721" formatCode="General">
                  <c:v>99.676000000000002</c:v>
                </c:pt>
                <c:pt idx="1722" formatCode="General">
                  <c:v>99.93</c:v>
                </c:pt>
                <c:pt idx="1723" formatCode="General">
                  <c:v>99.539000000000001</c:v>
                </c:pt>
                <c:pt idx="1724" formatCode="General">
                  <c:v>99.811000000000007</c:v>
                </c:pt>
                <c:pt idx="1725" formatCode="General">
                  <c:v>99.828000000000003</c:v>
                </c:pt>
                <c:pt idx="1726" formatCode="General">
                  <c:v>100.014</c:v>
                </c:pt>
                <c:pt idx="1727" formatCode="General">
                  <c:v>99.963999999999999</c:v>
                </c:pt>
                <c:pt idx="1728" formatCode="General">
                  <c:v>99.667000000000002</c:v>
                </c:pt>
                <c:pt idx="1729" formatCode="General">
                  <c:v>99.637</c:v>
                </c:pt>
                <c:pt idx="1730" formatCode="General">
                  <c:v>99.656999999999996</c:v>
                </c:pt>
                <c:pt idx="1731" formatCode="General">
                  <c:v>98.832999999999998</c:v>
                </c:pt>
                <c:pt idx="1732" formatCode="General">
                  <c:v>98.894999999999996</c:v>
                </c:pt>
                <c:pt idx="1733" formatCode="General">
                  <c:v>98.8</c:v>
                </c:pt>
                <c:pt idx="1734" formatCode="General">
                  <c:v>99.001999999999995</c:v>
                </c:pt>
                <c:pt idx="1735" formatCode="General">
                  <c:v>98.915000000000006</c:v>
                </c:pt>
                <c:pt idx="1736" formatCode="General">
                  <c:v>99.165000000000006</c:v>
                </c:pt>
                <c:pt idx="1737" formatCode="General">
                  <c:v>99.159000000000006</c:v>
                </c:pt>
                <c:pt idx="1738" formatCode="General">
                  <c:v>99.701999999999998</c:v>
                </c:pt>
                <c:pt idx="1739" formatCode="General">
                  <c:v>99.427999999999997</c:v>
                </c:pt>
                <c:pt idx="1740" formatCode="General">
                  <c:v>99.677000000000007</c:v>
                </c:pt>
                <c:pt idx="1741" formatCode="General">
                  <c:v>99.596000000000004</c:v>
                </c:pt>
                <c:pt idx="1742" formatCode="General">
                  <c:v>98.908000000000001</c:v>
                </c:pt>
                <c:pt idx="1743" formatCode="General">
                  <c:v>99.176000000000002</c:v>
                </c:pt>
                <c:pt idx="1744" formatCode="General">
                  <c:v>99.176000000000002</c:v>
                </c:pt>
                <c:pt idx="1745" formatCode="General">
                  <c:v>98.787000000000006</c:v>
                </c:pt>
                <c:pt idx="1746" formatCode="General">
                  <c:v>98.816999999999993</c:v>
                </c:pt>
                <c:pt idx="1747" formatCode="General">
                  <c:v>99.048000000000002</c:v>
                </c:pt>
                <c:pt idx="1748" formatCode="General">
                  <c:v>99.122</c:v>
                </c:pt>
                <c:pt idx="1749" formatCode="General">
                  <c:v>99.391000000000005</c:v>
                </c:pt>
                <c:pt idx="1750" formatCode="General">
                  <c:v>99.614999999999995</c:v>
                </c:pt>
                <c:pt idx="1751" formatCode="General">
                  <c:v>100.252</c:v>
                </c:pt>
                <c:pt idx="1752" formatCode="General">
                  <c:v>100.248</c:v>
                </c:pt>
                <c:pt idx="1753" formatCode="General">
                  <c:v>100.22199999999999</c:v>
                </c:pt>
                <c:pt idx="1754" formatCode="General">
                  <c:v>100.429</c:v>
                </c:pt>
                <c:pt idx="1755" formatCode="General">
                  <c:v>100.601</c:v>
                </c:pt>
                <c:pt idx="1756" formatCode="General">
                  <c:v>101.032</c:v>
                </c:pt>
              </c:numCache>
            </c:numRef>
          </c:val>
          <c:smooth val="0"/>
          <c:extLst>
            <c:ext xmlns:c16="http://schemas.microsoft.com/office/drawing/2014/chart" uri="{C3380CC4-5D6E-409C-BE32-E72D297353CC}">
              <c16:uniqueId val="{00000000-EB86-4C6C-ACCA-2B0D41768803}"/>
            </c:ext>
          </c:extLst>
        </c:ser>
        <c:dLbls>
          <c:showLegendKey val="0"/>
          <c:showVal val="0"/>
          <c:showCatName val="0"/>
          <c:showSerName val="0"/>
          <c:showPercent val="0"/>
          <c:showBubbleSize val="0"/>
        </c:dLbls>
        <c:marker val="1"/>
        <c:smooth val="0"/>
        <c:axId val="880746408"/>
        <c:axId val="880752968"/>
        <c:extLst/>
      </c:lineChart>
      <c:lineChart>
        <c:grouping val="stacked"/>
        <c:varyColors val="0"/>
        <c:ser>
          <c:idx val="1"/>
          <c:order val="1"/>
          <c:tx>
            <c:strRef>
              <c:f>'Daily MSCI USD Index'!$T$492</c:f>
              <c:strCache>
                <c:ptCount val="1"/>
                <c:pt idx="0">
                  <c:v>MSCI Emerging Markets Index (RHS)</c:v>
                </c:pt>
              </c:strCache>
            </c:strRef>
          </c:tx>
          <c:spPr>
            <a:ln w="25400" cap="rnd">
              <a:solidFill>
                <a:srgbClr val="31287C"/>
              </a:solidFill>
              <a:round/>
            </a:ln>
            <a:effectLst/>
          </c:spPr>
          <c:marker>
            <c:symbol val="none"/>
          </c:marker>
          <c:cat>
            <c:numRef>
              <c:f>'Daily MSCI USD Index'!$R$493:$R$2249</c:f>
              <c:numCache>
                <c:formatCode>[$-409]d\-mmm\-yy;@</c:formatCode>
                <c:ptCount val="1757"/>
                <c:pt idx="0">
                  <c:v>43830</c:v>
                </c:pt>
                <c:pt idx="1">
                  <c:v>43831</c:v>
                </c:pt>
                <c:pt idx="2">
                  <c:v>43832</c:v>
                </c:pt>
                <c:pt idx="3">
                  <c:v>43833</c:v>
                </c:pt>
                <c:pt idx="4">
                  <c:v>43836</c:v>
                </c:pt>
                <c:pt idx="5">
                  <c:v>43837</c:v>
                </c:pt>
                <c:pt idx="6">
                  <c:v>43838</c:v>
                </c:pt>
                <c:pt idx="7">
                  <c:v>43839</c:v>
                </c:pt>
                <c:pt idx="8">
                  <c:v>43840</c:v>
                </c:pt>
                <c:pt idx="9">
                  <c:v>43843</c:v>
                </c:pt>
                <c:pt idx="10">
                  <c:v>43844</c:v>
                </c:pt>
                <c:pt idx="11">
                  <c:v>43845</c:v>
                </c:pt>
                <c:pt idx="12">
                  <c:v>43846</c:v>
                </c:pt>
                <c:pt idx="13">
                  <c:v>43847</c:v>
                </c:pt>
                <c:pt idx="14">
                  <c:v>43850</c:v>
                </c:pt>
                <c:pt idx="15">
                  <c:v>43851</c:v>
                </c:pt>
                <c:pt idx="16">
                  <c:v>43852</c:v>
                </c:pt>
                <c:pt idx="17">
                  <c:v>43853</c:v>
                </c:pt>
                <c:pt idx="18">
                  <c:v>43854</c:v>
                </c:pt>
                <c:pt idx="19">
                  <c:v>43857</c:v>
                </c:pt>
                <c:pt idx="20">
                  <c:v>43858</c:v>
                </c:pt>
                <c:pt idx="21">
                  <c:v>43859</c:v>
                </c:pt>
                <c:pt idx="22">
                  <c:v>43860</c:v>
                </c:pt>
                <c:pt idx="23">
                  <c:v>43861</c:v>
                </c:pt>
                <c:pt idx="24">
                  <c:v>43864</c:v>
                </c:pt>
                <c:pt idx="25">
                  <c:v>43865</c:v>
                </c:pt>
                <c:pt idx="26">
                  <c:v>43866</c:v>
                </c:pt>
                <c:pt idx="27">
                  <c:v>43867</c:v>
                </c:pt>
                <c:pt idx="28">
                  <c:v>43868</c:v>
                </c:pt>
                <c:pt idx="29">
                  <c:v>43871</c:v>
                </c:pt>
                <c:pt idx="30">
                  <c:v>43872</c:v>
                </c:pt>
                <c:pt idx="31">
                  <c:v>43873</c:v>
                </c:pt>
                <c:pt idx="32">
                  <c:v>43874</c:v>
                </c:pt>
                <c:pt idx="33">
                  <c:v>43875</c:v>
                </c:pt>
                <c:pt idx="34">
                  <c:v>43878</c:v>
                </c:pt>
                <c:pt idx="35">
                  <c:v>43879</c:v>
                </c:pt>
                <c:pt idx="36">
                  <c:v>43880</c:v>
                </c:pt>
                <c:pt idx="37">
                  <c:v>43881</c:v>
                </c:pt>
                <c:pt idx="38">
                  <c:v>43882</c:v>
                </c:pt>
                <c:pt idx="39">
                  <c:v>43885</c:v>
                </c:pt>
                <c:pt idx="40">
                  <c:v>43886</c:v>
                </c:pt>
                <c:pt idx="41">
                  <c:v>43887</c:v>
                </c:pt>
                <c:pt idx="42">
                  <c:v>43888</c:v>
                </c:pt>
                <c:pt idx="43">
                  <c:v>43889</c:v>
                </c:pt>
                <c:pt idx="44">
                  <c:v>43892</c:v>
                </c:pt>
                <c:pt idx="45">
                  <c:v>43893</c:v>
                </c:pt>
                <c:pt idx="46">
                  <c:v>43894</c:v>
                </c:pt>
                <c:pt idx="47">
                  <c:v>43895</c:v>
                </c:pt>
                <c:pt idx="48">
                  <c:v>43896</c:v>
                </c:pt>
                <c:pt idx="49">
                  <c:v>43899</c:v>
                </c:pt>
                <c:pt idx="50">
                  <c:v>43900</c:v>
                </c:pt>
                <c:pt idx="51">
                  <c:v>43901</c:v>
                </c:pt>
                <c:pt idx="52">
                  <c:v>43902</c:v>
                </c:pt>
                <c:pt idx="53">
                  <c:v>43903</c:v>
                </c:pt>
                <c:pt idx="54">
                  <c:v>43906</c:v>
                </c:pt>
                <c:pt idx="55">
                  <c:v>43907</c:v>
                </c:pt>
                <c:pt idx="56">
                  <c:v>43908</c:v>
                </c:pt>
                <c:pt idx="57">
                  <c:v>43909</c:v>
                </c:pt>
                <c:pt idx="58">
                  <c:v>43910</c:v>
                </c:pt>
                <c:pt idx="59">
                  <c:v>43913</c:v>
                </c:pt>
                <c:pt idx="60">
                  <c:v>43914</c:v>
                </c:pt>
                <c:pt idx="61">
                  <c:v>43915</c:v>
                </c:pt>
                <c:pt idx="62">
                  <c:v>43916</c:v>
                </c:pt>
                <c:pt idx="63">
                  <c:v>43917</c:v>
                </c:pt>
                <c:pt idx="64">
                  <c:v>43920</c:v>
                </c:pt>
                <c:pt idx="65">
                  <c:v>43921</c:v>
                </c:pt>
                <c:pt idx="66">
                  <c:v>43922</c:v>
                </c:pt>
                <c:pt idx="67">
                  <c:v>43923</c:v>
                </c:pt>
                <c:pt idx="68">
                  <c:v>43924</c:v>
                </c:pt>
                <c:pt idx="69">
                  <c:v>43927</c:v>
                </c:pt>
                <c:pt idx="70">
                  <c:v>43928</c:v>
                </c:pt>
                <c:pt idx="71">
                  <c:v>43929</c:v>
                </c:pt>
                <c:pt idx="72">
                  <c:v>43930</c:v>
                </c:pt>
                <c:pt idx="73">
                  <c:v>43931</c:v>
                </c:pt>
                <c:pt idx="74">
                  <c:v>43934</c:v>
                </c:pt>
                <c:pt idx="75">
                  <c:v>43935</c:v>
                </c:pt>
                <c:pt idx="76">
                  <c:v>43936</c:v>
                </c:pt>
                <c:pt idx="77">
                  <c:v>43937</c:v>
                </c:pt>
                <c:pt idx="78">
                  <c:v>43938</c:v>
                </c:pt>
                <c:pt idx="79">
                  <c:v>43941</c:v>
                </c:pt>
                <c:pt idx="80">
                  <c:v>43942</c:v>
                </c:pt>
                <c:pt idx="81">
                  <c:v>43943</c:v>
                </c:pt>
                <c:pt idx="82">
                  <c:v>43944</c:v>
                </c:pt>
                <c:pt idx="83">
                  <c:v>43945</c:v>
                </c:pt>
                <c:pt idx="84">
                  <c:v>43948</c:v>
                </c:pt>
                <c:pt idx="85">
                  <c:v>43949</c:v>
                </c:pt>
                <c:pt idx="86">
                  <c:v>43950</c:v>
                </c:pt>
                <c:pt idx="87">
                  <c:v>43951</c:v>
                </c:pt>
                <c:pt idx="88">
                  <c:v>43952</c:v>
                </c:pt>
                <c:pt idx="89">
                  <c:v>43955</c:v>
                </c:pt>
                <c:pt idx="90">
                  <c:v>43956</c:v>
                </c:pt>
                <c:pt idx="91">
                  <c:v>43957</c:v>
                </c:pt>
                <c:pt idx="92">
                  <c:v>43958</c:v>
                </c:pt>
                <c:pt idx="93">
                  <c:v>43959</c:v>
                </c:pt>
                <c:pt idx="94">
                  <c:v>43962</c:v>
                </c:pt>
                <c:pt idx="95">
                  <c:v>43963</c:v>
                </c:pt>
                <c:pt idx="96">
                  <c:v>43964</c:v>
                </c:pt>
                <c:pt idx="97">
                  <c:v>43965</c:v>
                </c:pt>
                <c:pt idx="98">
                  <c:v>43966</c:v>
                </c:pt>
                <c:pt idx="99">
                  <c:v>43969</c:v>
                </c:pt>
                <c:pt idx="100">
                  <c:v>43970</c:v>
                </c:pt>
                <c:pt idx="101">
                  <c:v>43971</c:v>
                </c:pt>
                <c:pt idx="102">
                  <c:v>43972</c:v>
                </c:pt>
                <c:pt idx="103">
                  <c:v>43973</c:v>
                </c:pt>
                <c:pt idx="104">
                  <c:v>43976</c:v>
                </c:pt>
                <c:pt idx="105">
                  <c:v>43977</c:v>
                </c:pt>
                <c:pt idx="106">
                  <c:v>43978</c:v>
                </c:pt>
                <c:pt idx="107">
                  <c:v>43979</c:v>
                </c:pt>
                <c:pt idx="108">
                  <c:v>43980</c:v>
                </c:pt>
                <c:pt idx="109">
                  <c:v>43983</c:v>
                </c:pt>
                <c:pt idx="110">
                  <c:v>43984</c:v>
                </c:pt>
                <c:pt idx="111">
                  <c:v>43985</c:v>
                </c:pt>
                <c:pt idx="112">
                  <c:v>43986</c:v>
                </c:pt>
                <c:pt idx="113">
                  <c:v>43987</c:v>
                </c:pt>
                <c:pt idx="114">
                  <c:v>43990</c:v>
                </c:pt>
                <c:pt idx="115">
                  <c:v>43991</c:v>
                </c:pt>
                <c:pt idx="116">
                  <c:v>43992</c:v>
                </c:pt>
                <c:pt idx="117">
                  <c:v>43993</c:v>
                </c:pt>
                <c:pt idx="118">
                  <c:v>43994</c:v>
                </c:pt>
                <c:pt idx="119">
                  <c:v>43997</c:v>
                </c:pt>
                <c:pt idx="120">
                  <c:v>43998</c:v>
                </c:pt>
                <c:pt idx="121">
                  <c:v>43999</c:v>
                </c:pt>
                <c:pt idx="122">
                  <c:v>44000</c:v>
                </c:pt>
                <c:pt idx="123">
                  <c:v>44001</c:v>
                </c:pt>
                <c:pt idx="124">
                  <c:v>44004</c:v>
                </c:pt>
                <c:pt idx="125">
                  <c:v>44005</c:v>
                </c:pt>
                <c:pt idx="126">
                  <c:v>44006</c:v>
                </c:pt>
                <c:pt idx="127">
                  <c:v>44007</c:v>
                </c:pt>
                <c:pt idx="128">
                  <c:v>44008</c:v>
                </c:pt>
                <c:pt idx="129">
                  <c:v>44011</c:v>
                </c:pt>
                <c:pt idx="130">
                  <c:v>44012</c:v>
                </c:pt>
                <c:pt idx="131">
                  <c:v>44013</c:v>
                </c:pt>
                <c:pt idx="132">
                  <c:v>44014</c:v>
                </c:pt>
                <c:pt idx="133">
                  <c:v>44015</c:v>
                </c:pt>
                <c:pt idx="134">
                  <c:v>44018</c:v>
                </c:pt>
                <c:pt idx="135">
                  <c:v>44019</c:v>
                </c:pt>
                <c:pt idx="136">
                  <c:v>44020</c:v>
                </c:pt>
                <c:pt idx="137">
                  <c:v>44021</c:v>
                </c:pt>
                <c:pt idx="138">
                  <c:v>44022</c:v>
                </c:pt>
                <c:pt idx="139">
                  <c:v>44025</c:v>
                </c:pt>
                <c:pt idx="140">
                  <c:v>44026</c:v>
                </c:pt>
                <c:pt idx="141">
                  <c:v>44027</c:v>
                </c:pt>
                <c:pt idx="142">
                  <c:v>44028</c:v>
                </c:pt>
                <c:pt idx="143">
                  <c:v>44029</c:v>
                </c:pt>
                <c:pt idx="144">
                  <c:v>44032</c:v>
                </c:pt>
                <c:pt idx="145">
                  <c:v>44033</c:v>
                </c:pt>
                <c:pt idx="146">
                  <c:v>44034</c:v>
                </c:pt>
                <c:pt idx="147">
                  <c:v>44035</c:v>
                </c:pt>
                <c:pt idx="148">
                  <c:v>44036</c:v>
                </c:pt>
                <c:pt idx="149">
                  <c:v>44039</c:v>
                </c:pt>
                <c:pt idx="150">
                  <c:v>44040</c:v>
                </c:pt>
                <c:pt idx="151">
                  <c:v>44041</c:v>
                </c:pt>
                <c:pt idx="152">
                  <c:v>44042</c:v>
                </c:pt>
                <c:pt idx="153">
                  <c:v>44043</c:v>
                </c:pt>
                <c:pt idx="154">
                  <c:v>44046</c:v>
                </c:pt>
                <c:pt idx="155">
                  <c:v>44047</c:v>
                </c:pt>
                <c:pt idx="156">
                  <c:v>44048</c:v>
                </c:pt>
                <c:pt idx="157">
                  <c:v>44049</c:v>
                </c:pt>
                <c:pt idx="158">
                  <c:v>44050</c:v>
                </c:pt>
                <c:pt idx="159">
                  <c:v>44053</c:v>
                </c:pt>
                <c:pt idx="160">
                  <c:v>44054</c:v>
                </c:pt>
                <c:pt idx="161">
                  <c:v>44055</c:v>
                </c:pt>
                <c:pt idx="162">
                  <c:v>44056</c:v>
                </c:pt>
                <c:pt idx="163">
                  <c:v>44057</c:v>
                </c:pt>
                <c:pt idx="164">
                  <c:v>44060</c:v>
                </c:pt>
                <c:pt idx="165">
                  <c:v>44061</c:v>
                </c:pt>
                <c:pt idx="166">
                  <c:v>44062</c:v>
                </c:pt>
                <c:pt idx="167">
                  <c:v>44063</c:v>
                </c:pt>
                <c:pt idx="168">
                  <c:v>44064</c:v>
                </c:pt>
                <c:pt idx="169">
                  <c:v>44067</c:v>
                </c:pt>
                <c:pt idx="170">
                  <c:v>44068</c:v>
                </c:pt>
                <c:pt idx="171">
                  <c:v>44069</c:v>
                </c:pt>
                <c:pt idx="172">
                  <c:v>44070</c:v>
                </c:pt>
                <c:pt idx="173">
                  <c:v>44071</c:v>
                </c:pt>
                <c:pt idx="174">
                  <c:v>44074</c:v>
                </c:pt>
                <c:pt idx="175">
                  <c:v>44075</c:v>
                </c:pt>
                <c:pt idx="176">
                  <c:v>44076</c:v>
                </c:pt>
                <c:pt idx="177">
                  <c:v>44077</c:v>
                </c:pt>
                <c:pt idx="178">
                  <c:v>44078</c:v>
                </c:pt>
                <c:pt idx="179">
                  <c:v>44081</c:v>
                </c:pt>
                <c:pt idx="180">
                  <c:v>44082</c:v>
                </c:pt>
                <c:pt idx="181">
                  <c:v>44083</c:v>
                </c:pt>
                <c:pt idx="182">
                  <c:v>44084</c:v>
                </c:pt>
                <c:pt idx="183">
                  <c:v>44085</c:v>
                </c:pt>
                <c:pt idx="184">
                  <c:v>44088</c:v>
                </c:pt>
                <c:pt idx="185">
                  <c:v>44089</c:v>
                </c:pt>
                <c:pt idx="186">
                  <c:v>44090</c:v>
                </c:pt>
                <c:pt idx="187">
                  <c:v>44091</c:v>
                </c:pt>
                <c:pt idx="188">
                  <c:v>44092</c:v>
                </c:pt>
                <c:pt idx="189">
                  <c:v>44095</c:v>
                </c:pt>
                <c:pt idx="190">
                  <c:v>44096</c:v>
                </c:pt>
                <c:pt idx="191">
                  <c:v>44097</c:v>
                </c:pt>
                <c:pt idx="192">
                  <c:v>44098</c:v>
                </c:pt>
                <c:pt idx="193">
                  <c:v>44099</c:v>
                </c:pt>
                <c:pt idx="194">
                  <c:v>44102</c:v>
                </c:pt>
                <c:pt idx="195">
                  <c:v>44103</c:v>
                </c:pt>
                <c:pt idx="196">
                  <c:v>44104</c:v>
                </c:pt>
                <c:pt idx="197">
                  <c:v>44105</c:v>
                </c:pt>
                <c:pt idx="198">
                  <c:v>44106</c:v>
                </c:pt>
                <c:pt idx="199">
                  <c:v>44109</c:v>
                </c:pt>
                <c:pt idx="200">
                  <c:v>44110</c:v>
                </c:pt>
                <c:pt idx="201">
                  <c:v>44111</c:v>
                </c:pt>
                <c:pt idx="202">
                  <c:v>44112</c:v>
                </c:pt>
                <c:pt idx="203">
                  <c:v>44113</c:v>
                </c:pt>
                <c:pt idx="204">
                  <c:v>44116</c:v>
                </c:pt>
                <c:pt idx="205">
                  <c:v>44117</c:v>
                </c:pt>
                <c:pt idx="206">
                  <c:v>44118</c:v>
                </c:pt>
                <c:pt idx="207">
                  <c:v>44119</c:v>
                </c:pt>
                <c:pt idx="208">
                  <c:v>44120</c:v>
                </c:pt>
                <c:pt idx="209">
                  <c:v>44123</c:v>
                </c:pt>
                <c:pt idx="210">
                  <c:v>44124</c:v>
                </c:pt>
                <c:pt idx="211">
                  <c:v>44125</c:v>
                </c:pt>
                <c:pt idx="212">
                  <c:v>44126</c:v>
                </c:pt>
                <c:pt idx="213">
                  <c:v>44127</c:v>
                </c:pt>
                <c:pt idx="214">
                  <c:v>44130</c:v>
                </c:pt>
                <c:pt idx="215">
                  <c:v>44131</c:v>
                </c:pt>
                <c:pt idx="216">
                  <c:v>44132</c:v>
                </c:pt>
                <c:pt idx="217">
                  <c:v>44133</c:v>
                </c:pt>
                <c:pt idx="218">
                  <c:v>44134</c:v>
                </c:pt>
                <c:pt idx="219">
                  <c:v>44137</c:v>
                </c:pt>
                <c:pt idx="220">
                  <c:v>44138</c:v>
                </c:pt>
                <c:pt idx="221">
                  <c:v>44139</c:v>
                </c:pt>
                <c:pt idx="222">
                  <c:v>44140</c:v>
                </c:pt>
                <c:pt idx="223">
                  <c:v>44141</c:v>
                </c:pt>
                <c:pt idx="224">
                  <c:v>44144</c:v>
                </c:pt>
                <c:pt idx="225">
                  <c:v>44145</c:v>
                </c:pt>
                <c:pt idx="226">
                  <c:v>44146</c:v>
                </c:pt>
                <c:pt idx="227">
                  <c:v>44147</c:v>
                </c:pt>
                <c:pt idx="228">
                  <c:v>44148</c:v>
                </c:pt>
                <c:pt idx="229">
                  <c:v>44151</c:v>
                </c:pt>
                <c:pt idx="230">
                  <c:v>44152</c:v>
                </c:pt>
                <c:pt idx="231">
                  <c:v>44153</c:v>
                </c:pt>
                <c:pt idx="232">
                  <c:v>44154</c:v>
                </c:pt>
                <c:pt idx="233">
                  <c:v>44155</c:v>
                </c:pt>
                <c:pt idx="234">
                  <c:v>44158</c:v>
                </c:pt>
                <c:pt idx="235">
                  <c:v>44159</c:v>
                </c:pt>
                <c:pt idx="236">
                  <c:v>44160</c:v>
                </c:pt>
                <c:pt idx="237">
                  <c:v>44161</c:v>
                </c:pt>
                <c:pt idx="238">
                  <c:v>44162</c:v>
                </c:pt>
                <c:pt idx="239">
                  <c:v>44165</c:v>
                </c:pt>
                <c:pt idx="240">
                  <c:v>44166</c:v>
                </c:pt>
                <c:pt idx="241">
                  <c:v>44167</c:v>
                </c:pt>
                <c:pt idx="242">
                  <c:v>44168</c:v>
                </c:pt>
                <c:pt idx="243">
                  <c:v>44169</c:v>
                </c:pt>
                <c:pt idx="244">
                  <c:v>44172</c:v>
                </c:pt>
                <c:pt idx="245">
                  <c:v>44173</c:v>
                </c:pt>
                <c:pt idx="246">
                  <c:v>44174</c:v>
                </c:pt>
                <c:pt idx="247">
                  <c:v>44175</c:v>
                </c:pt>
                <c:pt idx="248">
                  <c:v>44176</c:v>
                </c:pt>
                <c:pt idx="249">
                  <c:v>44179</c:v>
                </c:pt>
                <c:pt idx="250">
                  <c:v>44180</c:v>
                </c:pt>
                <c:pt idx="251">
                  <c:v>44181</c:v>
                </c:pt>
                <c:pt idx="252">
                  <c:v>44182</c:v>
                </c:pt>
                <c:pt idx="253">
                  <c:v>44183</c:v>
                </c:pt>
                <c:pt idx="254">
                  <c:v>44186</c:v>
                </c:pt>
                <c:pt idx="255">
                  <c:v>44187</c:v>
                </c:pt>
                <c:pt idx="256">
                  <c:v>44188</c:v>
                </c:pt>
                <c:pt idx="257">
                  <c:v>44189</c:v>
                </c:pt>
                <c:pt idx="258">
                  <c:v>44190</c:v>
                </c:pt>
                <c:pt idx="259">
                  <c:v>44193</c:v>
                </c:pt>
                <c:pt idx="260">
                  <c:v>44194</c:v>
                </c:pt>
                <c:pt idx="261">
                  <c:v>44195</c:v>
                </c:pt>
                <c:pt idx="262">
                  <c:v>44196</c:v>
                </c:pt>
                <c:pt idx="263">
                  <c:v>44197</c:v>
                </c:pt>
                <c:pt idx="264">
                  <c:v>44200</c:v>
                </c:pt>
                <c:pt idx="265">
                  <c:v>44201</c:v>
                </c:pt>
                <c:pt idx="266">
                  <c:v>44202</c:v>
                </c:pt>
                <c:pt idx="267">
                  <c:v>44203</c:v>
                </c:pt>
                <c:pt idx="268">
                  <c:v>44204</c:v>
                </c:pt>
                <c:pt idx="269">
                  <c:v>44207</c:v>
                </c:pt>
                <c:pt idx="270">
                  <c:v>44208</c:v>
                </c:pt>
                <c:pt idx="271">
                  <c:v>44209</c:v>
                </c:pt>
                <c:pt idx="272">
                  <c:v>44210</c:v>
                </c:pt>
                <c:pt idx="273">
                  <c:v>44211</c:v>
                </c:pt>
                <c:pt idx="274">
                  <c:v>44214</c:v>
                </c:pt>
                <c:pt idx="275">
                  <c:v>44215</c:v>
                </c:pt>
                <c:pt idx="276">
                  <c:v>44216</c:v>
                </c:pt>
                <c:pt idx="277">
                  <c:v>44217</c:v>
                </c:pt>
                <c:pt idx="278">
                  <c:v>44218</c:v>
                </c:pt>
                <c:pt idx="279">
                  <c:v>44221</c:v>
                </c:pt>
                <c:pt idx="280">
                  <c:v>44222</c:v>
                </c:pt>
                <c:pt idx="281">
                  <c:v>44223</c:v>
                </c:pt>
                <c:pt idx="282">
                  <c:v>44224</c:v>
                </c:pt>
                <c:pt idx="283">
                  <c:v>44225</c:v>
                </c:pt>
                <c:pt idx="284">
                  <c:v>44228</c:v>
                </c:pt>
                <c:pt idx="285">
                  <c:v>44229</c:v>
                </c:pt>
                <c:pt idx="286">
                  <c:v>44230</c:v>
                </c:pt>
                <c:pt idx="287">
                  <c:v>44231</c:v>
                </c:pt>
                <c:pt idx="288">
                  <c:v>44232</c:v>
                </c:pt>
                <c:pt idx="289">
                  <c:v>44235</c:v>
                </c:pt>
                <c:pt idx="290">
                  <c:v>44236</c:v>
                </c:pt>
                <c:pt idx="291">
                  <c:v>44237</c:v>
                </c:pt>
                <c:pt idx="292">
                  <c:v>44238</c:v>
                </c:pt>
                <c:pt idx="293">
                  <c:v>44239</c:v>
                </c:pt>
                <c:pt idx="294">
                  <c:v>44242</c:v>
                </c:pt>
                <c:pt idx="295">
                  <c:v>44243</c:v>
                </c:pt>
                <c:pt idx="296">
                  <c:v>44244</c:v>
                </c:pt>
                <c:pt idx="297">
                  <c:v>44245</c:v>
                </c:pt>
                <c:pt idx="298">
                  <c:v>44246</c:v>
                </c:pt>
                <c:pt idx="299">
                  <c:v>44249</c:v>
                </c:pt>
                <c:pt idx="300">
                  <c:v>44250</c:v>
                </c:pt>
                <c:pt idx="301">
                  <c:v>44251</c:v>
                </c:pt>
                <c:pt idx="302">
                  <c:v>44252</c:v>
                </c:pt>
                <c:pt idx="303">
                  <c:v>44253</c:v>
                </c:pt>
                <c:pt idx="304">
                  <c:v>44256</c:v>
                </c:pt>
                <c:pt idx="305">
                  <c:v>44257</c:v>
                </c:pt>
                <c:pt idx="306">
                  <c:v>44258</c:v>
                </c:pt>
                <c:pt idx="307">
                  <c:v>44259</c:v>
                </c:pt>
                <c:pt idx="308">
                  <c:v>44260</c:v>
                </c:pt>
                <c:pt idx="309">
                  <c:v>44263</c:v>
                </c:pt>
                <c:pt idx="310">
                  <c:v>44264</c:v>
                </c:pt>
                <c:pt idx="311">
                  <c:v>44265</c:v>
                </c:pt>
                <c:pt idx="312">
                  <c:v>44266</c:v>
                </c:pt>
                <c:pt idx="313">
                  <c:v>44267</c:v>
                </c:pt>
                <c:pt idx="314">
                  <c:v>44270</c:v>
                </c:pt>
                <c:pt idx="315">
                  <c:v>44271</c:v>
                </c:pt>
                <c:pt idx="316">
                  <c:v>44272</c:v>
                </c:pt>
                <c:pt idx="317">
                  <c:v>44273</c:v>
                </c:pt>
                <c:pt idx="318">
                  <c:v>44274</c:v>
                </c:pt>
                <c:pt idx="319">
                  <c:v>44277</c:v>
                </c:pt>
                <c:pt idx="320">
                  <c:v>44278</c:v>
                </c:pt>
                <c:pt idx="321">
                  <c:v>44279</c:v>
                </c:pt>
                <c:pt idx="322">
                  <c:v>44280</c:v>
                </c:pt>
                <c:pt idx="323">
                  <c:v>44281</c:v>
                </c:pt>
                <c:pt idx="324">
                  <c:v>44284</c:v>
                </c:pt>
                <c:pt idx="325">
                  <c:v>44285</c:v>
                </c:pt>
                <c:pt idx="326">
                  <c:v>44286</c:v>
                </c:pt>
                <c:pt idx="327">
                  <c:v>44287</c:v>
                </c:pt>
                <c:pt idx="328">
                  <c:v>44288</c:v>
                </c:pt>
                <c:pt idx="329">
                  <c:v>44291</c:v>
                </c:pt>
                <c:pt idx="330">
                  <c:v>44292</c:v>
                </c:pt>
                <c:pt idx="331">
                  <c:v>44293</c:v>
                </c:pt>
                <c:pt idx="332">
                  <c:v>44294</c:v>
                </c:pt>
                <c:pt idx="333">
                  <c:v>44295</c:v>
                </c:pt>
                <c:pt idx="334">
                  <c:v>44298</c:v>
                </c:pt>
                <c:pt idx="335">
                  <c:v>44299</c:v>
                </c:pt>
                <c:pt idx="336">
                  <c:v>44300</c:v>
                </c:pt>
                <c:pt idx="337">
                  <c:v>44301</c:v>
                </c:pt>
                <c:pt idx="338">
                  <c:v>44302</c:v>
                </c:pt>
                <c:pt idx="339">
                  <c:v>44305</c:v>
                </c:pt>
                <c:pt idx="340">
                  <c:v>44306</c:v>
                </c:pt>
                <c:pt idx="341">
                  <c:v>44307</c:v>
                </c:pt>
                <c:pt idx="342">
                  <c:v>44308</c:v>
                </c:pt>
                <c:pt idx="343">
                  <c:v>44309</c:v>
                </c:pt>
                <c:pt idx="344">
                  <c:v>44312</c:v>
                </c:pt>
                <c:pt idx="345">
                  <c:v>44313</c:v>
                </c:pt>
                <c:pt idx="346">
                  <c:v>44314</c:v>
                </c:pt>
                <c:pt idx="347">
                  <c:v>44315</c:v>
                </c:pt>
                <c:pt idx="348">
                  <c:v>44316</c:v>
                </c:pt>
                <c:pt idx="349">
                  <c:v>44319</c:v>
                </c:pt>
                <c:pt idx="350">
                  <c:v>44320</c:v>
                </c:pt>
                <c:pt idx="351">
                  <c:v>44321</c:v>
                </c:pt>
                <c:pt idx="352">
                  <c:v>44322</c:v>
                </c:pt>
                <c:pt idx="353">
                  <c:v>44323</c:v>
                </c:pt>
                <c:pt idx="354">
                  <c:v>44326</c:v>
                </c:pt>
                <c:pt idx="355">
                  <c:v>44327</c:v>
                </c:pt>
                <c:pt idx="356">
                  <c:v>44328</c:v>
                </c:pt>
                <c:pt idx="357">
                  <c:v>44329</c:v>
                </c:pt>
                <c:pt idx="358">
                  <c:v>44330</c:v>
                </c:pt>
                <c:pt idx="359">
                  <c:v>44333</c:v>
                </c:pt>
                <c:pt idx="360">
                  <c:v>44334</c:v>
                </c:pt>
                <c:pt idx="361">
                  <c:v>44335</c:v>
                </c:pt>
                <c:pt idx="362">
                  <c:v>44336</c:v>
                </c:pt>
                <c:pt idx="363">
                  <c:v>44337</c:v>
                </c:pt>
                <c:pt idx="364">
                  <c:v>44340</c:v>
                </c:pt>
                <c:pt idx="365">
                  <c:v>44341</c:v>
                </c:pt>
                <c:pt idx="366">
                  <c:v>44342</c:v>
                </c:pt>
                <c:pt idx="367">
                  <c:v>44343</c:v>
                </c:pt>
                <c:pt idx="368">
                  <c:v>44344</c:v>
                </c:pt>
                <c:pt idx="369">
                  <c:v>44347</c:v>
                </c:pt>
                <c:pt idx="370">
                  <c:v>44348</c:v>
                </c:pt>
                <c:pt idx="371">
                  <c:v>44349</c:v>
                </c:pt>
                <c:pt idx="372">
                  <c:v>44350</c:v>
                </c:pt>
                <c:pt idx="373">
                  <c:v>44351</c:v>
                </c:pt>
                <c:pt idx="374">
                  <c:v>44354</c:v>
                </c:pt>
                <c:pt idx="375">
                  <c:v>44355</c:v>
                </c:pt>
                <c:pt idx="376">
                  <c:v>44356</c:v>
                </c:pt>
                <c:pt idx="377">
                  <c:v>44357</c:v>
                </c:pt>
                <c:pt idx="378">
                  <c:v>44358</c:v>
                </c:pt>
                <c:pt idx="379">
                  <c:v>44361</c:v>
                </c:pt>
                <c:pt idx="380">
                  <c:v>44362</c:v>
                </c:pt>
                <c:pt idx="381">
                  <c:v>44363</c:v>
                </c:pt>
                <c:pt idx="382">
                  <c:v>44364</c:v>
                </c:pt>
                <c:pt idx="383">
                  <c:v>44365</c:v>
                </c:pt>
                <c:pt idx="384">
                  <c:v>44368</c:v>
                </c:pt>
                <c:pt idx="385">
                  <c:v>44369</c:v>
                </c:pt>
                <c:pt idx="386">
                  <c:v>44370</c:v>
                </c:pt>
                <c:pt idx="387">
                  <c:v>44371</c:v>
                </c:pt>
                <c:pt idx="388">
                  <c:v>44372</c:v>
                </c:pt>
                <c:pt idx="389">
                  <c:v>44375</c:v>
                </c:pt>
                <c:pt idx="390">
                  <c:v>44376</c:v>
                </c:pt>
                <c:pt idx="391">
                  <c:v>44377</c:v>
                </c:pt>
                <c:pt idx="392">
                  <c:v>44378</c:v>
                </c:pt>
                <c:pt idx="393">
                  <c:v>44379</c:v>
                </c:pt>
                <c:pt idx="394">
                  <c:v>44382</c:v>
                </c:pt>
                <c:pt idx="395">
                  <c:v>44383</c:v>
                </c:pt>
                <c:pt idx="396">
                  <c:v>44384</c:v>
                </c:pt>
                <c:pt idx="397">
                  <c:v>44385</c:v>
                </c:pt>
                <c:pt idx="398">
                  <c:v>44386</c:v>
                </c:pt>
                <c:pt idx="399">
                  <c:v>44389</c:v>
                </c:pt>
                <c:pt idx="400">
                  <c:v>44390</c:v>
                </c:pt>
                <c:pt idx="401">
                  <c:v>44391</c:v>
                </c:pt>
                <c:pt idx="402">
                  <c:v>44392</c:v>
                </c:pt>
                <c:pt idx="403">
                  <c:v>44393</c:v>
                </c:pt>
                <c:pt idx="404">
                  <c:v>44396</c:v>
                </c:pt>
                <c:pt idx="405">
                  <c:v>44397</c:v>
                </c:pt>
                <c:pt idx="406">
                  <c:v>44398</c:v>
                </c:pt>
                <c:pt idx="407">
                  <c:v>44399</c:v>
                </c:pt>
                <c:pt idx="408">
                  <c:v>44400</c:v>
                </c:pt>
                <c:pt idx="409">
                  <c:v>44403</c:v>
                </c:pt>
                <c:pt idx="410">
                  <c:v>44404</c:v>
                </c:pt>
                <c:pt idx="411">
                  <c:v>44405</c:v>
                </c:pt>
                <c:pt idx="412">
                  <c:v>44406</c:v>
                </c:pt>
                <c:pt idx="413">
                  <c:v>44407</c:v>
                </c:pt>
                <c:pt idx="414">
                  <c:v>44410</c:v>
                </c:pt>
                <c:pt idx="415">
                  <c:v>44411</c:v>
                </c:pt>
                <c:pt idx="416">
                  <c:v>44412</c:v>
                </c:pt>
                <c:pt idx="417">
                  <c:v>44413</c:v>
                </c:pt>
                <c:pt idx="418">
                  <c:v>44414</c:v>
                </c:pt>
                <c:pt idx="419">
                  <c:v>44417</c:v>
                </c:pt>
                <c:pt idx="420">
                  <c:v>44418</c:v>
                </c:pt>
                <c:pt idx="421">
                  <c:v>44419</c:v>
                </c:pt>
                <c:pt idx="422">
                  <c:v>44420</c:v>
                </c:pt>
                <c:pt idx="423">
                  <c:v>44421</c:v>
                </c:pt>
                <c:pt idx="424">
                  <c:v>44424</c:v>
                </c:pt>
                <c:pt idx="425">
                  <c:v>44425</c:v>
                </c:pt>
                <c:pt idx="426">
                  <c:v>44426</c:v>
                </c:pt>
                <c:pt idx="427">
                  <c:v>44427</c:v>
                </c:pt>
                <c:pt idx="428">
                  <c:v>44428</c:v>
                </c:pt>
                <c:pt idx="429">
                  <c:v>44431</c:v>
                </c:pt>
                <c:pt idx="430">
                  <c:v>44432</c:v>
                </c:pt>
                <c:pt idx="431">
                  <c:v>44433</c:v>
                </c:pt>
                <c:pt idx="432">
                  <c:v>44434</c:v>
                </c:pt>
                <c:pt idx="433">
                  <c:v>44435</c:v>
                </c:pt>
                <c:pt idx="434">
                  <c:v>44438</c:v>
                </c:pt>
                <c:pt idx="435">
                  <c:v>44439</c:v>
                </c:pt>
                <c:pt idx="436">
                  <c:v>44440</c:v>
                </c:pt>
                <c:pt idx="437">
                  <c:v>44441</c:v>
                </c:pt>
                <c:pt idx="438">
                  <c:v>44442</c:v>
                </c:pt>
                <c:pt idx="439">
                  <c:v>44445</c:v>
                </c:pt>
                <c:pt idx="440">
                  <c:v>44446</c:v>
                </c:pt>
                <c:pt idx="441">
                  <c:v>44447</c:v>
                </c:pt>
                <c:pt idx="442">
                  <c:v>44448</c:v>
                </c:pt>
                <c:pt idx="443">
                  <c:v>44449</c:v>
                </c:pt>
                <c:pt idx="444">
                  <c:v>44452</c:v>
                </c:pt>
                <c:pt idx="445">
                  <c:v>44453</c:v>
                </c:pt>
                <c:pt idx="446">
                  <c:v>44454</c:v>
                </c:pt>
                <c:pt idx="447">
                  <c:v>44455</c:v>
                </c:pt>
                <c:pt idx="448">
                  <c:v>44456</c:v>
                </c:pt>
                <c:pt idx="449">
                  <c:v>44459</c:v>
                </c:pt>
                <c:pt idx="450">
                  <c:v>44460</c:v>
                </c:pt>
                <c:pt idx="451">
                  <c:v>44461</c:v>
                </c:pt>
                <c:pt idx="452">
                  <c:v>44462</c:v>
                </c:pt>
                <c:pt idx="453">
                  <c:v>44463</c:v>
                </c:pt>
                <c:pt idx="454">
                  <c:v>44466</c:v>
                </c:pt>
                <c:pt idx="455">
                  <c:v>44467</c:v>
                </c:pt>
                <c:pt idx="456">
                  <c:v>44468</c:v>
                </c:pt>
                <c:pt idx="457">
                  <c:v>44469</c:v>
                </c:pt>
                <c:pt idx="458">
                  <c:v>44470</c:v>
                </c:pt>
                <c:pt idx="459">
                  <c:v>44473</c:v>
                </c:pt>
                <c:pt idx="460">
                  <c:v>44474</c:v>
                </c:pt>
                <c:pt idx="461">
                  <c:v>44475</c:v>
                </c:pt>
                <c:pt idx="462">
                  <c:v>44476</c:v>
                </c:pt>
                <c:pt idx="463">
                  <c:v>44477</c:v>
                </c:pt>
                <c:pt idx="464">
                  <c:v>44480</c:v>
                </c:pt>
                <c:pt idx="465">
                  <c:v>44481</c:v>
                </c:pt>
                <c:pt idx="466">
                  <c:v>44482</c:v>
                </c:pt>
                <c:pt idx="467">
                  <c:v>44483</c:v>
                </c:pt>
                <c:pt idx="468">
                  <c:v>44484</c:v>
                </c:pt>
                <c:pt idx="469">
                  <c:v>44487</c:v>
                </c:pt>
                <c:pt idx="470">
                  <c:v>44488</c:v>
                </c:pt>
                <c:pt idx="471">
                  <c:v>44489</c:v>
                </c:pt>
                <c:pt idx="472">
                  <c:v>44490</c:v>
                </c:pt>
                <c:pt idx="473">
                  <c:v>44491</c:v>
                </c:pt>
                <c:pt idx="474">
                  <c:v>44494</c:v>
                </c:pt>
                <c:pt idx="475">
                  <c:v>44495</c:v>
                </c:pt>
                <c:pt idx="476">
                  <c:v>44496</c:v>
                </c:pt>
                <c:pt idx="477">
                  <c:v>44497</c:v>
                </c:pt>
                <c:pt idx="478">
                  <c:v>44498</c:v>
                </c:pt>
                <c:pt idx="479">
                  <c:v>44501</c:v>
                </c:pt>
                <c:pt idx="480">
                  <c:v>44502</c:v>
                </c:pt>
                <c:pt idx="481">
                  <c:v>44503</c:v>
                </c:pt>
                <c:pt idx="482">
                  <c:v>44504</c:v>
                </c:pt>
                <c:pt idx="483">
                  <c:v>44505</c:v>
                </c:pt>
                <c:pt idx="484">
                  <c:v>44508</c:v>
                </c:pt>
                <c:pt idx="485">
                  <c:v>44509</c:v>
                </c:pt>
                <c:pt idx="486">
                  <c:v>44510</c:v>
                </c:pt>
                <c:pt idx="487">
                  <c:v>44511</c:v>
                </c:pt>
                <c:pt idx="488">
                  <c:v>44512</c:v>
                </c:pt>
                <c:pt idx="489">
                  <c:v>44515</c:v>
                </c:pt>
                <c:pt idx="490">
                  <c:v>44516</c:v>
                </c:pt>
                <c:pt idx="491">
                  <c:v>44517</c:v>
                </c:pt>
                <c:pt idx="492">
                  <c:v>44518</c:v>
                </c:pt>
                <c:pt idx="493">
                  <c:v>44519</c:v>
                </c:pt>
                <c:pt idx="494">
                  <c:v>44522</c:v>
                </c:pt>
                <c:pt idx="495">
                  <c:v>44523</c:v>
                </c:pt>
                <c:pt idx="496">
                  <c:v>44524</c:v>
                </c:pt>
                <c:pt idx="497">
                  <c:v>44525</c:v>
                </c:pt>
                <c:pt idx="498">
                  <c:v>44526</c:v>
                </c:pt>
                <c:pt idx="499">
                  <c:v>44529</c:v>
                </c:pt>
                <c:pt idx="500">
                  <c:v>44530</c:v>
                </c:pt>
                <c:pt idx="501">
                  <c:v>44531</c:v>
                </c:pt>
                <c:pt idx="502">
                  <c:v>44532</c:v>
                </c:pt>
                <c:pt idx="503">
                  <c:v>44533</c:v>
                </c:pt>
                <c:pt idx="504">
                  <c:v>44536</c:v>
                </c:pt>
                <c:pt idx="505">
                  <c:v>44537</c:v>
                </c:pt>
                <c:pt idx="506">
                  <c:v>44538</c:v>
                </c:pt>
                <c:pt idx="507">
                  <c:v>44539</c:v>
                </c:pt>
                <c:pt idx="508">
                  <c:v>44540</c:v>
                </c:pt>
                <c:pt idx="509">
                  <c:v>44543</c:v>
                </c:pt>
                <c:pt idx="510">
                  <c:v>44544</c:v>
                </c:pt>
                <c:pt idx="511">
                  <c:v>44545</c:v>
                </c:pt>
                <c:pt idx="512">
                  <c:v>44546</c:v>
                </c:pt>
                <c:pt idx="513">
                  <c:v>44547</c:v>
                </c:pt>
                <c:pt idx="514">
                  <c:v>44550</c:v>
                </c:pt>
                <c:pt idx="515">
                  <c:v>44551</c:v>
                </c:pt>
                <c:pt idx="516">
                  <c:v>44552</c:v>
                </c:pt>
                <c:pt idx="517">
                  <c:v>44553</c:v>
                </c:pt>
                <c:pt idx="518">
                  <c:v>44554</c:v>
                </c:pt>
                <c:pt idx="519">
                  <c:v>44557</c:v>
                </c:pt>
                <c:pt idx="520">
                  <c:v>44558</c:v>
                </c:pt>
                <c:pt idx="521">
                  <c:v>44559</c:v>
                </c:pt>
                <c:pt idx="522">
                  <c:v>44560</c:v>
                </c:pt>
                <c:pt idx="523">
                  <c:v>44561</c:v>
                </c:pt>
                <c:pt idx="524">
                  <c:v>44564</c:v>
                </c:pt>
                <c:pt idx="525">
                  <c:v>44565</c:v>
                </c:pt>
                <c:pt idx="526">
                  <c:v>44566</c:v>
                </c:pt>
                <c:pt idx="527">
                  <c:v>44567</c:v>
                </c:pt>
                <c:pt idx="528">
                  <c:v>44568</c:v>
                </c:pt>
                <c:pt idx="529">
                  <c:v>44571</c:v>
                </c:pt>
                <c:pt idx="530">
                  <c:v>44572</c:v>
                </c:pt>
                <c:pt idx="531">
                  <c:v>44573</c:v>
                </c:pt>
                <c:pt idx="532">
                  <c:v>44574</c:v>
                </c:pt>
                <c:pt idx="533">
                  <c:v>44575</c:v>
                </c:pt>
                <c:pt idx="534">
                  <c:v>44578</c:v>
                </c:pt>
                <c:pt idx="535">
                  <c:v>44579</c:v>
                </c:pt>
                <c:pt idx="536">
                  <c:v>44580</c:v>
                </c:pt>
                <c:pt idx="537">
                  <c:v>44581</c:v>
                </c:pt>
                <c:pt idx="538">
                  <c:v>44582</c:v>
                </c:pt>
                <c:pt idx="539">
                  <c:v>44585</c:v>
                </c:pt>
                <c:pt idx="540">
                  <c:v>44586</c:v>
                </c:pt>
                <c:pt idx="541">
                  <c:v>44587</c:v>
                </c:pt>
                <c:pt idx="542">
                  <c:v>44588</c:v>
                </c:pt>
                <c:pt idx="543">
                  <c:v>44589</c:v>
                </c:pt>
                <c:pt idx="544">
                  <c:v>44592</c:v>
                </c:pt>
                <c:pt idx="545">
                  <c:v>44593</c:v>
                </c:pt>
                <c:pt idx="546">
                  <c:v>44594</c:v>
                </c:pt>
                <c:pt idx="547">
                  <c:v>44595</c:v>
                </c:pt>
                <c:pt idx="548">
                  <c:v>44596</c:v>
                </c:pt>
                <c:pt idx="549">
                  <c:v>44599</c:v>
                </c:pt>
                <c:pt idx="550">
                  <c:v>44600</c:v>
                </c:pt>
                <c:pt idx="551">
                  <c:v>44601</c:v>
                </c:pt>
                <c:pt idx="552">
                  <c:v>44602</c:v>
                </c:pt>
                <c:pt idx="553">
                  <c:v>44603</c:v>
                </c:pt>
                <c:pt idx="554">
                  <c:v>44606</c:v>
                </c:pt>
                <c:pt idx="555">
                  <c:v>44607</c:v>
                </c:pt>
                <c:pt idx="556">
                  <c:v>44608</c:v>
                </c:pt>
                <c:pt idx="557">
                  <c:v>44609</c:v>
                </c:pt>
                <c:pt idx="558">
                  <c:v>44610</c:v>
                </c:pt>
                <c:pt idx="559">
                  <c:v>44613</c:v>
                </c:pt>
                <c:pt idx="560">
                  <c:v>44614</c:v>
                </c:pt>
                <c:pt idx="561">
                  <c:v>44615</c:v>
                </c:pt>
                <c:pt idx="562">
                  <c:v>44616</c:v>
                </c:pt>
                <c:pt idx="563">
                  <c:v>44617</c:v>
                </c:pt>
                <c:pt idx="564">
                  <c:v>44620</c:v>
                </c:pt>
                <c:pt idx="565">
                  <c:v>44621</c:v>
                </c:pt>
                <c:pt idx="566">
                  <c:v>44622</c:v>
                </c:pt>
                <c:pt idx="567">
                  <c:v>44623</c:v>
                </c:pt>
                <c:pt idx="568">
                  <c:v>44624</c:v>
                </c:pt>
                <c:pt idx="569">
                  <c:v>44627</c:v>
                </c:pt>
                <c:pt idx="570">
                  <c:v>44628</c:v>
                </c:pt>
                <c:pt idx="571">
                  <c:v>44629</c:v>
                </c:pt>
                <c:pt idx="572">
                  <c:v>44630</c:v>
                </c:pt>
                <c:pt idx="573">
                  <c:v>44631</c:v>
                </c:pt>
                <c:pt idx="574">
                  <c:v>44634</c:v>
                </c:pt>
                <c:pt idx="575">
                  <c:v>44635</c:v>
                </c:pt>
                <c:pt idx="576">
                  <c:v>44636</c:v>
                </c:pt>
                <c:pt idx="577">
                  <c:v>44637</c:v>
                </c:pt>
                <c:pt idx="578">
                  <c:v>44638</c:v>
                </c:pt>
                <c:pt idx="579">
                  <c:v>44641</c:v>
                </c:pt>
                <c:pt idx="580">
                  <c:v>44642</c:v>
                </c:pt>
                <c:pt idx="581">
                  <c:v>44643</c:v>
                </c:pt>
                <c:pt idx="582">
                  <c:v>44644</c:v>
                </c:pt>
                <c:pt idx="583">
                  <c:v>44645</c:v>
                </c:pt>
                <c:pt idx="584">
                  <c:v>44648</c:v>
                </c:pt>
                <c:pt idx="585">
                  <c:v>44649</c:v>
                </c:pt>
                <c:pt idx="586">
                  <c:v>44650</c:v>
                </c:pt>
                <c:pt idx="587">
                  <c:v>44651</c:v>
                </c:pt>
                <c:pt idx="588">
                  <c:v>44652</c:v>
                </c:pt>
                <c:pt idx="589">
                  <c:v>44655</c:v>
                </c:pt>
                <c:pt idx="590">
                  <c:v>44656</c:v>
                </c:pt>
                <c:pt idx="591">
                  <c:v>44657</c:v>
                </c:pt>
                <c:pt idx="592">
                  <c:v>44658</c:v>
                </c:pt>
                <c:pt idx="593">
                  <c:v>44659</c:v>
                </c:pt>
                <c:pt idx="594">
                  <c:v>44662</c:v>
                </c:pt>
                <c:pt idx="595">
                  <c:v>44663</c:v>
                </c:pt>
                <c:pt idx="596">
                  <c:v>44664</c:v>
                </c:pt>
                <c:pt idx="597">
                  <c:v>44665</c:v>
                </c:pt>
                <c:pt idx="598">
                  <c:v>44666</c:v>
                </c:pt>
                <c:pt idx="599">
                  <c:v>44669</c:v>
                </c:pt>
                <c:pt idx="600">
                  <c:v>44670</c:v>
                </c:pt>
                <c:pt idx="601">
                  <c:v>44671</c:v>
                </c:pt>
                <c:pt idx="602">
                  <c:v>44672</c:v>
                </c:pt>
                <c:pt idx="603">
                  <c:v>44673</c:v>
                </c:pt>
                <c:pt idx="604">
                  <c:v>44676</c:v>
                </c:pt>
                <c:pt idx="605">
                  <c:v>44677</c:v>
                </c:pt>
                <c:pt idx="606">
                  <c:v>44678</c:v>
                </c:pt>
                <c:pt idx="607">
                  <c:v>44679</c:v>
                </c:pt>
                <c:pt idx="608">
                  <c:v>44680</c:v>
                </c:pt>
                <c:pt idx="609">
                  <c:v>44683</c:v>
                </c:pt>
                <c:pt idx="610">
                  <c:v>44684</c:v>
                </c:pt>
                <c:pt idx="611">
                  <c:v>44685</c:v>
                </c:pt>
                <c:pt idx="612">
                  <c:v>44686</c:v>
                </c:pt>
                <c:pt idx="613">
                  <c:v>44687</c:v>
                </c:pt>
                <c:pt idx="614">
                  <c:v>44690</c:v>
                </c:pt>
                <c:pt idx="615">
                  <c:v>44691</c:v>
                </c:pt>
                <c:pt idx="616">
                  <c:v>44692</c:v>
                </c:pt>
                <c:pt idx="617">
                  <c:v>44693</c:v>
                </c:pt>
                <c:pt idx="618">
                  <c:v>44694</c:v>
                </c:pt>
                <c:pt idx="619">
                  <c:v>44697</c:v>
                </c:pt>
                <c:pt idx="620">
                  <c:v>44698</c:v>
                </c:pt>
                <c:pt idx="621">
                  <c:v>44699</c:v>
                </c:pt>
                <c:pt idx="622">
                  <c:v>44700</c:v>
                </c:pt>
                <c:pt idx="623">
                  <c:v>44701</c:v>
                </c:pt>
                <c:pt idx="624">
                  <c:v>44704</c:v>
                </c:pt>
                <c:pt idx="625">
                  <c:v>44705</c:v>
                </c:pt>
                <c:pt idx="626">
                  <c:v>44706</c:v>
                </c:pt>
                <c:pt idx="627">
                  <c:v>44707</c:v>
                </c:pt>
                <c:pt idx="628">
                  <c:v>44708</c:v>
                </c:pt>
                <c:pt idx="629">
                  <c:v>44711</c:v>
                </c:pt>
                <c:pt idx="630">
                  <c:v>44712</c:v>
                </c:pt>
                <c:pt idx="631">
                  <c:v>44713</c:v>
                </c:pt>
                <c:pt idx="632">
                  <c:v>44714</c:v>
                </c:pt>
                <c:pt idx="633">
                  <c:v>44715</c:v>
                </c:pt>
                <c:pt idx="634">
                  <c:v>44718</c:v>
                </c:pt>
                <c:pt idx="635">
                  <c:v>44719</c:v>
                </c:pt>
                <c:pt idx="636">
                  <c:v>44720</c:v>
                </c:pt>
                <c:pt idx="637">
                  <c:v>44721</c:v>
                </c:pt>
                <c:pt idx="638">
                  <c:v>44722</c:v>
                </c:pt>
                <c:pt idx="639">
                  <c:v>44725</c:v>
                </c:pt>
                <c:pt idx="640">
                  <c:v>44726</c:v>
                </c:pt>
                <c:pt idx="641">
                  <c:v>44727</c:v>
                </c:pt>
                <c:pt idx="642">
                  <c:v>44728</c:v>
                </c:pt>
                <c:pt idx="643">
                  <c:v>44729</c:v>
                </c:pt>
                <c:pt idx="644">
                  <c:v>44732</c:v>
                </c:pt>
                <c:pt idx="645">
                  <c:v>44733</c:v>
                </c:pt>
                <c:pt idx="646">
                  <c:v>44734</c:v>
                </c:pt>
                <c:pt idx="647">
                  <c:v>44735</c:v>
                </c:pt>
                <c:pt idx="648">
                  <c:v>44736</c:v>
                </c:pt>
                <c:pt idx="649">
                  <c:v>44739</c:v>
                </c:pt>
                <c:pt idx="650">
                  <c:v>44740</c:v>
                </c:pt>
                <c:pt idx="651">
                  <c:v>44741</c:v>
                </c:pt>
                <c:pt idx="652">
                  <c:v>44742</c:v>
                </c:pt>
                <c:pt idx="653">
                  <c:v>44743</c:v>
                </c:pt>
                <c:pt idx="654">
                  <c:v>44746</c:v>
                </c:pt>
                <c:pt idx="655">
                  <c:v>44747</c:v>
                </c:pt>
                <c:pt idx="656">
                  <c:v>44748</c:v>
                </c:pt>
                <c:pt idx="657">
                  <c:v>44749</c:v>
                </c:pt>
                <c:pt idx="658">
                  <c:v>44750</c:v>
                </c:pt>
                <c:pt idx="659">
                  <c:v>44753</c:v>
                </c:pt>
                <c:pt idx="660">
                  <c:v>44754</c:v>
                </c:pt>
                <c:pt idx="661">
                  <c:v>44755</c:v>
                </c:pt>
                <c:pt idx="662">
                  <c:v>44756</c:v>
                </c:pt>
                <c:pt idx="663">
                  <c:v>44757</c:v>
                </c:pt>
                <c:pt idx="664">
                  <c:v>44760</c:v>
                </c:pt>
                <c:pt idx="665">
                  <c:v>44761</c:v>
                </c:pt>
                <c:pt idx="666">
                  <c:v>44762</c:v>
                </c:pt>
                <c:pt idx="667">
                  <c:v>44763</c:v>
                </c:pt>
                <c:pt idx="668">
                  <c:v>44764</c:v>
                </c:pt>
                <c:pt idx="669">
                  <c:v>44767</c:v>
                </c:pt>
                <c:pt idx="670">
                  <c:v>44768</c:v>
                </c:pt>
                <c:pt idx="671">
                  <c:v>44769</c:v>
                </c:pt>
                <c:pt idx="672">
                  <c:v>44770</c:v>
                </c:pt>
                <c:pt idx="673">
                  <c:v>44771</c:v>
                </c:pt>
                <c:pt idx="674">
                  <c:v>44774</c:v>
                </c:pt>
                <c:pt idx="675">
                  <c:v>44775</c:v>
                </c:pt>
                <c:pt idx="676">
                  <c:v>44776</c:v>
                </c:pt>
                <c:pt idx="677">
                  <c:v>44777</c:v>
                </c:pt>
                <c:pt idx="678">
                  <c:v>44778</c:v>
                </c:pt>
                <c:pt idx="679">
                  <c:v>44781</c:v>
                </c:pt>
                <c:pt idx="680">
                  <c:v>44782</c:v>
                </c:pt>
                <c:pt idx="681">
                  <c:v>44783</c:v>
                </c:pt>
                <c:pt idx="682">
                  <c:v>44784</c:v>
                </c:pt>
                <c:pt idx="683">
                  <c:v>44785</c:v>
                </c:pt>
                <c:pt idx="684">
                  <c:v>44788</c:v>
                </c:pt>
                <c:pt idx="685">
                  <c:v>44789</c:v>
                </c:pt>
                <c:pt idx="686">
                  <c:v>44790</c:v>
                </c:pt>
                <c:pt idx="687">
                  <c:v>44791</c:v>
                </c:pt>
                <c:pt idx="688">
                  <c:v>44792</c:v>
                </c:pt>
                <c:pt idx="689">
                  <c:v>44795</c:v>
                </c:pt>
                <c:pt idx="690">
                  <c:v>44796</c:v>
                </c:pt>
                <c:pt idx="691">
                  <c:v>44797</c:v>
                </c:pt>
                <c:pt idx="692">
                  <c:v>44798</c:v>
                </c:pt>
                <c:pt idx="693">
                  <c:v>44799</c:v>
                </c:pt>
                <c:pt idx="694">
                  <c:v>44802</c:v>
                </c:pt>
                <c:pt idx="695">
                  <c:v>44803</c:v>
                </c:pt>
                <c:pt idx="696">
                  <c:v>44804</c:v>
                </c:pt>
                <c:pt idx="697">
                  <c:v>44805</c:v>
                </c:pt>
                <c:pt idx="698">
                  <c:v>44806</c:v>
                </c:pt>
                <c:pt idx="699">
                  <c:v>44809</c:v>
                </c:pt>
                <c:pt idx="700">
                  <c:v>44810</c:v>
                </c:pt>
                <c:pt idx="701">
                  <c:v>44811</c:v>
                </c:pt>
                <c:pt idx="702">
                  <c:v>44812</c:v>
                </c:pt>
                <c:pt idx="703">
                  <c:v>44813</c:v>
                </c:pt>
                <c:pt idx="704">
                  <c:v>44816</c:v>
                </c:pt>
                <c:pt idx="705">
                  <c:v>44817</c:v>
                </c:pt>
                <c:pt idx="706">
                  <c:v>44818</c:v>
                </c:pt>
                <c:pt idx="707">
                  <c:v>44819</c:v>
                </c:pt>
                <c:pt idx="708">
                  <c:v>44820</c:v>
                </c:pt>
                <c:pt idx="709">
                  <c:v>44823</c:v>
                </c:pt>
                <c:pt idx="710">
                  <c:v>44824</c:v>
                </c:pt>
                <c:pt idx="711">
                  <c:v>44825</c:v>
                </c:pt>
                <c:pt idx="712">
                  <c:v>44826</c:v>
                </c:pt>
                <c:pt idx="713">
                  <c:v>44827</c:v>
                </c:pt>
                <c:pt idx="714">
                  <c:v>44830</c:v>
                </c:pt>
                <c:pt idx="715">
                  <c:v>44831</c:v>
                </c:pt>
                <c:pt idx="716">
                  <c:v>44832</c:v>
                </c:pt>
                <c:pt idx="717">
                  <c:v>44833</c:v>
                </c:pt>
                <c:pt idx="718">
                  <c:v>44834</c:v>
                </c:pt>
                <c:pt idx="719">
                  <c:v>44837</c:v>
                </c:pt>
                <c:pt idx="720">
                  <c:v>44838</c:v>
                </c:pt>
                <c:pt idx="721">
                  <c:v>44839</c:v>
                </c:pt>
                <c:pt idx="722">
                  <c:v>44840</c:v>
                </c:pt>
                <c:pt idx="723">
                  <c:v>44841</c:v>
                </c:pt>
                <c:pt idx="724">
                  <c:v>44844</c:v>
                </c:pt>
                <c:pt idx="725">
                  <c:v>44845</c:v>
                </c:pt>
                <c:pt idx="726">
                  <c:v>44846</c:v>
                </c:pt>
                <c:pt idx="727">
                  <c:v>44847</c:v>
                </c:pt>
                <c:pt idx="728">
                  <c:v>44848</c:v>
                </c:pt>
                <c:pt idx="729">
                  <c:v>44851</c:v>
                </c:pt>
                <c:pt idx="730">
                  <c:v>44852</c:v>
                </c:pt>
                <c:pt idx="731">
                  <c:v>44853</c:v>
                </c:pt>
                <c:pt idx="732">
                  <c:v>44854</c:v>
                </c:pt>
                <c:pt idx="733">
                  <c:v>44855</c:v>
                </c:pt>
                <c:pt idx="734">
                  <c:v>44858</c:v>
                </c:pt>
                <c:pt idx="735">
                  <c:v>44859</c:v>
                </c:pt>
                <c:pt idx="736">
                  <c:v>44860</c:v>
                </c:pt>
                <c:pt idx="737">
                  <c:v>44861</c:v>
                </c:pt>
                <c:pt idx="738">
                  <c:v>44862</c:v>
                </c:pt>
                <c:pt idx="739">
                  <c:v>44865</c:v>
                </c:pt>
                <c:pt idx="740">
                  <c:v>44866</c:v>
                </c:pt>
                <c:pt idx="741">
                  <c:v>44867</c:v>
                </c:pt>
                <c:pt idx="742">
                  <c:v>44868</c:v>
                </c:pt>
                <c:pt idx="743">
                  <c:v>44869</c:v>
                </c:pt>
                <c:pt idx="744">
                  <c:v>44872</c:v>
                </c:pt>
                <c:pt idx="745">
                  <c:v>44873</c:v>
                </c:pt>
                <c:pt idx="746">
                  <c:v>44874</c:v>
                </c:pt>
                <c:pt idx="747">
                  <c:v>44875</c:v>
                </c:pt>
                <c:pt idx="748">
                  <c:v>44876</c:v>
                </c:pt>
                <c:pt idx="749">
                  <c:v>44879</c:v>
                </c:pt>
                <c:pt idx="750">
                  <c:v>44880</c:v>
                </c:pt>
                <c:pt idx="751">
                  <c:v>44881</c:v>
                </c:pt>
                <c:pt idx="752">
                  <c:v>44882</c:v>
                </c:pt>
                <c:pt idx="753">
                  <c:v>44883</c:v>
                </c:pt>
                <c:pt idx="754">
                  <c:v>44886</c:v>
                </c:pt>
                <c:pt idx="755">
                  <c:v>44887</c:v>
                </c:pt>
                <c:pt idx="756">
                  <c:v>44888</c:v>
                </c:pt>
                <c:pt idx="757">
                  <c:v>44889</c:v>
                </c:pt>
                <c:pt idx="758">
                  <c:v>44890</c:v>
                </c:pt>
                <c:pt idx="759">
                  <c:v>44893</c:v>
                </c:pt>
                <c:pt idx="760">
                  <c:v>44894</c:v>
                </c:pt>
                <c:pt idx="761">
                  <c:v>44895</c:v>
                </c:pt>
                <c:pt idx="762">
                  <c:v>44896</c:v>
                </c:pt>
                <c:pt idx="763">
                  <c:v>44897</c:v>
                </c:pt>
                <c:pt idx="764">
                  <c:v>44900</c:v>
                </c:pt>
                <c:pt idx="765">
                  <c:v>44901</c:v>
                </c:pt>
                <c:pt idx="766">
                  <c:v>44902</c:v>
                </c:pt>
                <c:pt idx="767">
                  <c:v>44903</c:v>
                </c:pt>
                <c:pt idx="768">
                  <c:v>44904</c:v>
                </c:pt>
                <c:pt idx="769">
                  <c:v>44907</c:v>
                </c:pt>
                <c:pt idx="770">
                  <c:v>44908</c:v>
                </c:pt>
                <c:pt idx="771">
                  <c:v>44909</c:v>
                </c:pt>
                <c:pt idx="772">
                  <c:v>44910</c:v>
                </c:pt>
                <c:pt idx="773">
                  <c:v>44911</c:v>
                </c:pt>
                <c:pt idx="774">
                  <c:v>44914</c:v>
                </c:pt>
                <c:pt idx="775">
                  <c:v>44915</c:v>
                </c:pt>
                <c:pt idx="776">
                  <c:v>44916</c:v>
                </c:pt>
                <c:pt idx="777">
                  <c:v>44917</c:v>
                </c:pt>
                <c:pt idx="778">
                  <c:v>44918</c:v>
                </c:pt>
                <c:pt idx="779">
                  <c:v>44921</c:v>
                </c:pt>
                <c:pt idx="780">
                  <c:v>44922</c:v>
                </c:pt>
                <c:pt idx="781">
                  <c:v>44923</c:v>
                </c:pt>
                <c:pt idx="782">
                  <c:v>44924</c:v>
                </c:pt>
                <c:pt idx="783">
                  <c:v>44925</c:v>
                </c:pt>
                <c:pt idx="784">
                  <c:v>44928</c:v>
                </c:pt>
                <c:pt idx="785">
                  <c:v>44929</c:v>
                </c:pt>
                <c:pt idx="786">
                  <c:v>44930</c:v>
                </c:pt>
                <c:pt idx="787">
                  <c:v>44931</c:v>
                </c:pt>
                <c:pt idx="788">
                  <c:v>44932</c:v>
                </c:pt>
                <c:pt idx="789">
                  <c:v>44935</c:v>
                </c:pt>
                <c:pt idx="790">
                  <c:v>44936</c:v>
                </c:pt>
                <c:pt idx="791">
                  <c:v>44937</c:v>
                </c:pt>
                <c:pt idx="792">
                  <c:v>44938</c:v>
                </c:pt>
                <c:pt idx="793">
                  <c:v>44939</c:v>
                </c:pt>
                <c:pt idx="794">
                  <c:v>44942</c:v>
                </c:pt>
                <c:pt idx="795">
                  <c:v>44943</c:v>
                </c:pt>
                <c:pt idx="796">
                  <c:v>44944</c:v>
                </c:pt>
                <c:pt idx="797">
                  <c:v>44945</c:v>
                </c:pt>
                <c:pt idx="798">
                  <c:v>44946</c:v>
                </c:pt>
                <c:pt idx="799">
                  <c:v>44949</c:v>
                </c:pt>
                <c:pt idx="800">
                  <c:v>44950</c:v>
                </c:pt>
                <c:pt idx="801">
                  <c:v>44951</c:v>
                </c:pt>
                <c:pt idx="802">
                  <c:v>44952</c:v>
                </c:pt>
                <c:pt idx="803">
                  <c:v>44953</c:v>
                </c:pt>
                <c:pt idx="804">
                  <c:v>44956</c:v>
                </c:pt>
                <c:pt idx="805">
                  <c:v>44957</c:v>
                </c:pt>
                <c:pt idx="806">
                  <c:v>44958</c:v>
                </c:pt>
                <c:pt idx="807">
                  <c:v>44959</c:v>
                </c:pt>
                <c:pt idx="808">
                  <c:v>44960</c:v>
                </c:pt>
                <c:pt idx="809">
                  <c:v>44963</c:v>
                </c:pt>
                <c:pt idx="810">
                  <c:v>44964</c:v>
                </c:pt>
                <c:pt idx="811">
                  <c:v>44965</c:v>
                </c:pt>
                <c:pt idx="812">
                  <c:v>44966</c:v>
                </c:pt>
                <c:pt idx="813">
                  <c:v>44967</c:v>
                </c:pt>
                <c:pt idx="814">
                  <c:v>44970</c:v>
                </c:pt>
                <c:pt idx="815">
                  <c:v>44971</c:v>
                </c:pt>
                <c:pt idx="816">
                  <c:v>44972</c:v>
                </c:pt>
                <c:pt idx="817">
                  <c:v>44973</c:v>
                </c:pt>
                <c:pt idx="818">
                  <c:v>44974</c:v>
                </c:pt>
                <c:pt idx="819">
                  <c:v>44977</c:v>
                </c:pt>
                <c:pt idx="820">
                  <c:v>44978</c:v>
                </c:pt>
                <c:pt idx="821">
                  <c:v>44979</c:v>
                </c:pt>
                <c:pt idx="822">
                  <c:v>44980</c:v>
                </c:pt>
                <c:pt idx="823">
                  <c:v>44981</c:v>
                </c:pt>
                <c:pt idx="824">
                  <c:v>44984</c:v>
                </c:pt>
                <c:pt idx="825">
                  <c:v>44985</c:v>
                </c:pt>
                <c:pt idx="826">
                  <c:v>44986</c:v>
                </c:pt>
                <c:pt idx="827">
                  <c:v>44987</c:v>
                </c:pt>
                <c:pt idx="828">
                  <c:v>44988</c:v>
                </c:pt>
                <c:pt idx="829">
                  <c:v>44991</c:v>
                </c:pt>
                <c:pt idx="830">
                  <c:v>44992</c:v>
                </c:pt>
                <c:pt idx="831">
                  <c:v>44993</c:v>
                </c:pt>
                <c:pt idx="832">
                  <c:v>44994</c:v>
                </c:pt>
                <c:pt idx="833">
                  <c:v>44995</c:v>
                </c:pt>
                <c:pt idx="834">
                  <c:v>44998</c:v>
                </c:pt>
                <c:pt idx="835">
                  <c:v>44999</c:v>
                </c:pt>
                <c:pt idx="836">
                  <c:v>45000</c:v>
                </c:pt>
                <c:pt idx="837">
                  <c:v>45001</c:v>
                </c:pt>
                <c:pt idx="838">
                  <c:v>45002</c:v>
                </c:pt>
                <c:pt idx="839">
                  <c:v>45005</c:v>
                </c:pt>
                <c:pt idx="840">
                  <c:v>45006</c:v>
                </c:pt>
                <c:pt idx="841">
                  <c:v>45007</c:v>
                </c:pt>
                <c:pt idx="842">
                  <c:v>45008</c:v>
                </c:pt>
                <c:pt idx="843">
                  <c:v>45009</c:v>
                </c:pt>
                <c:pt idx="844">
                  <c:v>45012</c:v>
                </c:pt>
                <c:pt idx="845">
                  <c:v>45013</c:v>
                </c:pt>
                <c:pt idx="846">
                  <c:v>45014</c:v>
                </c:pt>
                <c:pt idx="847">
                  <c:v>45015</c:v>
                </c:pt>
                <c:pt idx="848">
                  <c:v>45016</c:v>
                </c:pt>
                <c:pt idx="849">
                  <c:v>45019</c:v>
                </c:pt>
                <c:pt idx="850">
                  <c:v>45020</c:v>
                </c:pt>
                <c:pt idx="851">
                  <c:v>45021</c:v>
                </c:pt>
                <c:pt idx="852">
                  <c:v>45022</c:v>
                </c:pt>
                <c:pt idx="853">
                  <c:v>45023</c:v>
                </c:pt>
                <c:pt idx="854">
                  <c:v>45026</c:v>
                </c:pt>
                <c:pt idx="855">
                  <c:v>45027</c:v>
                </c:pt>
                <c:pt idx="856">
                  <c:v>45028</c:v>
                </c:pt>
                <c:pt idx="857">
                  <c:v>45029</c:v>
                </c:pt>
                <c:pt idx="858">
                  <c:v>45030</c:v>
                </c:pt>
                <c:pt idx="859">
                  <c:v>45033</c:v>
                </c:pt>
                <c:pt idx="860">
                  <c:v>45034</c:v>
                </c:pt>
                <c:pt idx="861">
                  <c:v>45035</c:v>
                </c:pt>
                <c:pt idx="862">
                  <c:v>45036</c:v>
                </c:pt>
                <c:pt idx="863">
                  <c:v>45037</c:v>
                </c:pt>
                <c:pt idx="864">
                  <c:v>45040</c:v>
                </c:pt>
                <c:pt idx="865">
                  <c:v>45041</c:v>
                </c:pt>
                <c:pt idx="866">
                  <c:v>45042</c:v>
                </c:pt>
                <c:pt idx="867">
                  <c:v>45043</c:v>
                </c:pt>
                <c:pt idx="868">
                  <c:v>45044</c:v>
                </c:pt>
                <c:pt idx="869">
                  <c:v>45047</c:v>
                </c:pt>
                <c:pt idx="870">
                  <c:v>45048</c:v>
                </c:pt>
                <c:pt idx="871">
                  <c:v>45049</c:v>
                </c:pt>
                <c:pt idx="872">
                  <c:v>45050</c:v>
                </c:pt>
                <c:pt idx="873">
                  <c:v>45051</c:v>
                </c:pt>
                <c:pt idx="874">
                  <c:v>45054</c:v>
                </c:pt>
                <c:pt idx="875">
                  <c:v>45055</c:v>
                </c:pt>
                <c:pt idx="876">
                  <c:v>45056</c:v>
                </c:pt>
                <c:pt idx="877">
                  <c:v>45057</c:v>
                </c:pt>
                <c:pt idx="878">
                  <c:v>45058</c:v>
                </c:pt>
                <c:pt idx="879">
                  <c:v>45061</c:v>
                </c:pt>
                <c:pt idx="880">
                  <c:v>45062</c:v>
                </c:pt>
                <c:pt idx="881">
                  <c:v>45063</c:v>
                </c:pt>
                <c:pt idx="882">
                  <c:v>45064</c:v>
                </c:pt>
                <c:pt idx="883">
                  <c:v>45065</c:v>
                </c:pt>
                <c:pt idx="884">
                  <c:v>45068</c:v>
                </c:pt>
                <c:pt idx="885">
                  <c:v>45069</c:v>
                </c:pt>
                <c:pt idx="886">
                  <c:v>45070</c:v>
                </c:pt>
                <c:pt idx="887">
                  <c:v>45071</c:v>
                </c:pt>
                <c:pt idx="888">
                  <c:v>45072</c:v>
                </c:pt>
                <c:pt idx="889">
                  <c:v>45075</c:v>
                </c:pt>
                <c:pt idx="890">
                  <c:v>45076</c:v>
                </c:pt>
                <c:pt idx="891">
                  <c:v>45077</c:v>
                </c:pt>
                <c:pt idx="892">
                  <c:v>45078</c:v>
                </c:pt>
                <c:pt idx="893">
                  <c:v>45079</c:v>
                </c:pt>
                <c:pt idx="894">
                  <c:v>45082</c:v>
                </c:pt>
                <c:pt idx="895">
                  <c:v>45083</c:v>
                </c:pt>
                <c:pt idx="896">
                  <c:v>45084</c:v>
                </c:pt>
                <c:pt idx="897">
                  <c:v>45085</c:v>
                </c:pt>
                <c:pt idx="898">
                  <c:v>45086</c:v>
                </c:pt>
                <c:pt idx="899">
                  <c:v>45089</c:v>
                </c:pt>
                <c:pt idx="900">
                  <c:v>45090</c:v>
                </c:pt>
                <c:pt idx="901">
                  <c:v>45091</c:v>
                </c:pt>
                <c:pt idx="902">
                  <c:v>45092</c:v>
                </c:pt>
                <c:pt idx="903">
                  <c:v>45093</c:v>
                </c:pt>
                <c:pt idx="904">
                  <c:v>45096</c:v>
                </c:pt>
                <c:pt idx="905">
                  <c:v>45097</c:v>
                </c:pt>
                <c:pt idx="906">
                  <c:v>45098</c:v>
                </c:pt>
                <c:pt idx="907">
                  <c:v>45099</c:v>
                </c:pt>
                <c:pt idx="908">
                  <c:v>45100</c:v>
                </c:pt>
                <c:pt idx="909">
                  <c:v>45103</c:v>
                </c:pt>
                <c:pt idx="910">
                  <c:v>45104</c:v>
                </c:pt>
                <c:pt idx="911">
                  <c:v>45105</c:v>
                </c:pt>
                <c:pt idx="912">
                  <c:v>45106</c:v>
                </c:pt>
                <c:pt idx="913">
                  <c:v>45107</c:v>
                </c:pt>
                <c:pt idx="914">
                  <c:v>45110</c:v>
                </c:pt>
                <c:pt idx="915">
                  <c:v>45111</c:v>
                </c:pt>
                <c:pt idx="916">
                  <c:v>45112</c:v>
                </c:pt>
                <c:pt idx="917">
                  <c:v>45113</c:v>
                </c:pt>
                <c:pt idx="918">
                  <c:v>45114</c:v>
                </c:pt>
                <c:pt idx="919">
                  <c:v>45117</c:v>
                </c:pt>
                <c:pt idx="920">
                  <c:v>45118</c:v>
                </c:pt>
                <c:pt idx="921">
                  <c:v>45119</c:v>
                </c:pt>
                <c:pt idx="922">
                  <c:v>45120</c:v>
                </c:pt>
                <c:pt idx="923">
                  <c:v>45121</c:v>
                </c:pt>
                <c:pt idx="924">
                  <c:v>45124</c:v>
                </c:pt>
                <c:pt idx="925">
                  <c:v>45125</c:v>
                </c:pt>
                <c:pt idx="926">
                  <c:v>45126</c:v>
                </c:pt>
                <c:pt idx="927">
                  <c:v>45127</c:v>
                </c:pt>
                <c:pt idx="928">
                  <c:v>45128</c:v>
                </c:pt>
                <c:pt idx="929">
                  <c:v>45131</c:v>
                </c:pt>
                <c:pt idx="930">
                  <c:v>45132</c:v>
                </c:pt>
                <c:pt idx="931">
                  <c:v>45133</c:v>
                </c:pt>
                <c:pt idx="932">
                  <c:v>45134</c:v>
                </c:pt>
                <c:pt idx="933">
                  <c:v>45135</c:v>
                </c:pt>
                <c:pt idx="934">
                  <c:v>45138</c:v>
                </c:pt>
                <c:pt idx="935">
                  <c:v>45139</c:v>
                </c:pt>
                <c:pt idx="936">
                  <c:v>45140</c:v>
                </c:pt>
                <c:pt idx="937">
                  <c:v>45141</c:v>
                </c:pt>
                <c:pt idx="938">
                  <c:v>45142</c:v>
                </c:pt>
                <c:pt idx="939">
                  <c:v>45145</c:v>
                </c:pt>
                <c:pt idx="940">
                  <c:v>45146</c:v>
                </c:pt>
                <c:pt idx="941">
                  <c:v>45147</c:v>
                </c:pt>
                <c:pt idx="942">
                  <c:v>45148</c:v>
                </c:pt>
                <c:pt idx="943">
                  <c:v>45149</c:v>
                </c:pt>
                <c:pt idx="944">
                  <c:v>45152</c:v>
                </c:pt>
                <c:pt idx="945">
                  <c:v>45153</c:v>
                </c:pt>
                <c:pt idx="946">
                  <c:v>45154</c:v>
                </c:pt>
                <c:pt idx="947">
                  <c:v>45155</c:v>
                </c:pt>
                <c:pt idx="948">
                  <c:v>45156</c:v>
                </c:pt>
                <c:pt idx="949">
                  <c:v>45159</c:v>
                </c:pt>
                <c:pt idx="950">
                  <c:v>45160</c:v>
                </c:pt>
                <c:pt idx="951">
                  <c:v>45161</c:v>
                </c:pt>
                <c:pt idx="952">
                  <c:v>45162</c:v>
                </c:pt>
                <c:pt idx="953">
                  <c:v>45163</c:v>
                </c:pt>
                <c:pt idx="954">
                  <c:v>45166</c:v>
                </c:pt>
                <c:pt idx="955">
                  <c:v>45167</c:v>
                </c:pt>
                <c:pt idx="956">
                  <c:v>45168</c:v>
                </c:pt>
                <c:pt idx="957">
                  <c:v>45169</c:v>
                </c:pt>
                <c:pt idx="958">
                  <c:v>45170</c:v>
                </c:pt>
                <c:pt idx="959">
                  <c:v>45173</c:v>
                </c:pt>
                <c:pt idx="960">
                  <c:v>45174</c:v>
                </c:pt>
                <c:pt idx="961">
                  <c:v>45175</c:v>
                </c:pt>
                <c:pt idx="962">
                  <c:v>45176</c:v>
                </c:pt>
                <c:pt idx="963">
                  <c:v>45177</c:v>
                </c:pt>
                <c:pt idx="964">
                  <c:v>45180</c:v>
                </c:pt>
                <c:pt idx="965">
                  <c:v>45181</c:v>
                </c:pt>
                <c:pt idx="966">
                  <c:v>45182</c:v>
                </c:pt>
                <c:pt idx="967">
                  <c:v>45183</c:v>
                </c:pt>
                <c:pt idx="968">
                  <c:v>45184</c:v>
                </c:pt>
                <c:pt idx="969">
                  <c:v>45187</c:v>
                </c:pt>
                <c:pt idx="970">
                  <c:v>45188</c:v>
                </c:pt>
                <c:pt idx="971">
                  <c:v>45189</c:v>
                </c:pt>
                <c:pt idx="972">
                  <c:v>45190</c:v>
                </c:pt>
                <c:pt idx="973">
                  <c:v>45191</c:v>
                </c:pt>
                <c:pt idx="974">
                  <c:v>45194</c:v>
                </c:pt>
                <c:pt idx="975">
                  <c:v>45195</c:v>
                </c:pt>
                <c:pt idx="976">
                  <c:v>45196</c:v>
                </c:pt>
                <c:pt idx="977">
                  <c:v>45197</c:v>
                </c:pt>
                <c:pt idx="978">
                  <c:v>45198</c:v>
                </c:pt>
                <c:pt idx="979">
                  <c:v>45201</c:v>
                </c:pt>
                <c:pt idx="980">
                  <c:v>45202</c:v>
                </c:pt>
                <c:pt idx="981">
                  <c:v>45203</c:v>
                </c:pt>
                <c:pt idx="982">
                  <c:v>45204</c:v>
                </c:pt>
                <c:pt idx="983">
                  <c:v>45205</c:v>
                </c:pt>
                <c:pt idx="984">
                  <c:v>45208</c:v>
                </c:pt>
                <c:pt idx="985">
                  <c:v>45209</c:v>
                </c:pt>
                <c:pt idx="986">
                  <c:v>45210</c:v>
                </c:pt>
                <c:pt idx="987">
                  <c:v>45211</c:v>
                </c:pt>
                <c:pt idx="988">
                  <c:v>45212</c:v>
                </c:pt>
                <c:pt idx="989">
                  <c:v>45215</c:v>
                </c:pt>
                <c:pt idx="990">
                  <c:v>45216</c:v>
                </c:pt>
                <c:pt idx="991">
                  <c:v>45217</c:v>
                </c:pt>
                <c:pt idx="992">
                  <c:v>45218</c:v>
                </c:pt>
                <c:pt idx="993">
                  <c:v>45219</c:v>
                </c:pt>
                <c:pt idx="994">
                  <c:v>45222</c:v>
                </c:pt>
                <c:pt idx="995">
                  <c:v>45223</c:v>
                </c:pt>
                <c:pt idx="996">
                  <c:v>45224</c:v>
                </c:pt>
                <c:pt idx="997">
                  <c:v>45225</c:v>
                </c:pt>
                <c:pt idx="998">
                  <c:v>45226</c:v>
                </c:pt>
                <c:pt idx="999">
                  <c:v>45229</c:v>
                </c:pt>
                <c:pt idx="1000">
                  <c:v>45230</c:v>
                </c:pt>
                <c:pt idx="1001">
                  <c:v>45231</c:v>
                </c:pt>
                <c:pt idx="1002">
                  <c:v>45232</c:v>
                </c:pt>
                <c:pt idx="1003">
                  <c:v>45233</c:v>
                </c:pt>
                <c:pt idx="1004">
                  <c:v>45236</c:v>
                </c:pt>
                <c:pt idx="1005">
                  <c:v>45237</c:v>
                </c:pt>
                <c:pt idx="1006">
                  <c:v>45238</c:v>
                </c:pt>
                <c:pt idx="1007">
                  <c:v>45239</c:v>
                </c:pt>
                <c:pt idx="1008">
                  <c:v>45240</c:v>
                </c:pt>
                <c:pt idx="1009">
                  <c:v>45243</c:v>
                </c:pt>
                <c:pt idx="1010">
                  <c:v>45244</c:v>
                </c:pt>
                <c:pt idx="1011">
                  <c:v>45245</c:v>
                </c:pt>
                <c:pt idx="1012">
                  <c:v>45246</c:v>
                </c:pt>
                <c:pt idx="1013">
                  <c:v>45247</c:v>
                </c:pt>
                <c:pt idx="1014">
                  <c:v>45250</c:v>
                </c:pt>
                <c:pt idx="1015">
                  <c:v>45251</c:v>
                </c:pt>
                <c:pt idx="1016">
                  <c:v>45252</c:v>
                </c:pt>
                <c:pt idx="1017">
                  <c:v>45253</c:v>
                </c:pt>
                <c:pt idx="1018">
                  <c:v>45254</c:v>
                </c:pt>
                <c:pt idx="1019">
                  <c:v>45257</c:v>
                </c:pt>
                <c:pt idx="1020">
                  <c:v>45258</c:v>
                </c:pt>
                <c:pt idx="1021">
                  <c:v>45259</c:v>
                </c:pt>
                <c:pt idx="1022">
                  <c:v>45260</c:v>
                </c:pt>
                <c:pt idx="1023">
                  <c:v>45261</c:v>
                </c:pt>
                <c:pt idx="1024">
                  <c:v>45264</c:v>
                </c:pt>
                <c:pt idx="1025">
                  <c:v>45265</c:v>
                </c:pt>
                <c:pt idx="1026">
                  <c:v>45266</c:v>
                </c:pt>
                <c:pt idx="1027">
                  <c:v>45267</c:v>
                </c:pt>
                <c:pt idx="1028">
                  <c:v>45268</c:v>
                </c:pt>
                <c:pt idx="1029">
                  <c:v>45271</c:v>
                </c:pt>
                <c:pt idx="1030">
                  <c:v>45272</c:v>
                </c:pt>
                <c:pt idx="1031">
                  <c:v>45273</c:v>
                </c:pt>
                <c:pt idx="1032">
                  <c:v>45274</c:v>
                </c:pt>
                <c:pt idx="1033">
                  <c:v>45275</c:v>
                </c:pt>
                <c:pt idx="1034">
                  <c:v>45278</c:v>
                </c:pt>
                <c:pt idx="1035">
                  <c:v>45279</c:v>
                </c:pt>
                <c:pt idx="1036">
                  <c:v>45280</c:v>
                </c:pt>
                <c:pt idx="1037">
                  <c:v>45281</c:v>
                </c:pt>
                <c:pt idx="1038">
                  <c:v>45282</c:v>
                </c:pt>
                <c:pt idx="1039">
                  <c:v>45285</c:v>
                </c:pt>
                <c:pt idx="1040">
                  <c:v>45286</c:v>
                </c:pt>
                <c:pt idx="1041">
                  <c:v>45287</c:v>
                </c:pt>
                <c:pt idx="1042">
                  <c:v>45288</c:v>
                </c:pt>
                <c:pt idx="1043">
                  <c:v>45289</c:v>
                </c:pt>
                <c:pt idx="1044">
                  <c:v>45292</c:v>
                </c:pt>
                <c:pt idx="1045">
                  <c:v>45293</c:v>
                </c:pt>
                <c:pt idx="1046">
                  <c:v>45294</c:v>
                </c:pt>
                <c:pt idx="1047">
                  <c:v>45295</c:v>
                </c:pt>
                <c:pt idx="1048">
                  <c:v>45296</c:v>
                </c:pt>
                <c:pt idx="1049">
                  <c:v>45299</c:v>
                </c:pt>
                <c:pt idx="1050">
                  <c:v>45300</c:v>
                </c:pt>
                <c:pt idx="1051">
                  <c:v>45301</c:v>
                </c:pt>
                <c:pt idx="1052">
                  <c:v>45302</c:v>
                </c:pt>
                <c:pt idx="1053">
                  <c:v>45303</c:v>
                </c:pt>
                <c:pt idx="1054">
                  <c:v>45306</c:v>
                </c:pt>
                <c:pt idx="1055">
                  <c:v>45307</c:v>
                </c:pt>
                <c:pt idx="1056">
                  <c:v>45308</c:v>
                </c:pt>
                <c:pt idx="1057">
                  <c:v>45309</c:v>
                </c:pt>
                <c:pt idx="1058">
                  <c:v>45310</c:v>
                </c:pt>
                <c:pt idx="1059">
                  <c:v>45313</c:v>
                </c:pt>
                <c:pt idx="1060">
                  <c:v>45314</c:v>
                </c:pt>
                <c:pt idx="1061">
                  <c:v>45315</c:v>
                </c:pt>
                <c:pt idx="1062">
                  <c:v>45316</c:v>
                </c:pt>
                <c:pt idx="1063">
                  <c:v>45317</c:v>
                </c:pt>
                <c:pt idx="1064">
                  <c:v>45320</c:v>
                </c:pt>
                <c:pt idx="1065">
                  <c:v>45321</c:v>
                </c:pt>
                <c:pt idx="1066">
                  <c:v>45322</c:v>
                </c:pt>
                <c:pt idx="1067">
                  <c:v>45323</c:v>
                </c:pt>
                <c:pt idx="1068">
                  <c:v>45324</c:v>
                </c:pt>
                <c:pt idx="1069">
                  <c:v>45327</c:v>
                </c:pt>
                <c:pt idx="1070">
                  <c:v>45328</c:v>
                </c:pt>
                <c:pt idx="1071">
                  <c:v>45329</c:v>
                </c:pt>
                <c:pt idx="1072">
                  <c:v>45330</c:v>
                </c:pt>
                <c:pt idx="1073">
                  <c:v>45331</c:v>
                </c:pt>
                <c:pt idx="1074">
                  <c:v>45334</c:v>
                </c:pt>
                <c:pt idx="1075">
                  <c:v>45335</c:v>
                </c:pt>
                <c:pt idx="1076">
                  <c:v>45336</c:v>
                </c:pt>
                <c:pt idx="1077">
                  <c:v>45337</c:v>
                </c:pt>
                <c:pt idx="1078">
                  <c:v>45338</c:v>
                </c:pt>
                <c:pt idx="1079">
                  <c:v>45341</c:v>
                </c:pt>
                <c:pt idx="1080">
                  <c:v>45342</c:v>
                </c:pt>
                <c:pt idx="1081">
                  <c:v>45343</c:v>
                </c:pt>
                <c:pt idx="1082">
                  <c:v>45344</c:v>
                </c:pt>
                <c:pt idx="1083">
                  <c:v>45345</c:v>
                </c:pt>
                <c:pt idx="1084">
                  <c:v>45348</c:v>
                </c:pt>
                <c:pt idx="1085">
                  <c:v>45349</c:v>
                </c:pt>
                <c:pt idx="1086">
                  <c:v>45350</c:v>
                </c:pt>
                <c:pt idx="1087">
                  <c:v>45351</c:v>
                </c:pt>
                <c:pt idx="1088">
                  <c:v>45352</c:v>
                </c:pt>
                <c:pt idx="1089">
                  <c:v>45355</c:v>
                </c:pt>
                <c:pt idx="1090">
                  <c:v>45356</c:v>
                </c:pt>
                <c:pt idx="1091">
                  <c:v>45357</c:v>
                </c:pt>
                <c:pt idx="1092">
                  <c:v>45358</c:v>
                </c:pt>
                <c:pt idx="1093">
                  <c:v>45359</c:v>
                </c:pt>
                <c:pt idx="1094">
                  <c:v>45362</c:v>
                </c:pt>
                <c:pt idx="1095">
                  <c:v>45363</c:v>
                </c:pt>
                <c:pt idx="1096">
                  <c:v>45364</c:v>
                </c:pt>
                <c:pt idx="1097">
                  <c:v>45365</c:v>
                </c:pt>
                <c:pt idx="1098">
                  <c:v>45366</c:v>
                </c:pt>
                <c:pt idx="1099">
                  <c:v>45369</c:v>
                </c:pt>
                <c:pt idx="1100">
                  <c:v>45370</c:v>
                </c:pt>
                <c:pt idx="1101">
                  <c:v>45371</c:v>
                </c:pt>
                <c:pt idx="1102">
                  <c:v>45372</c:v>
                </c:pt>
                <c:pt idx="1103">
                  <c:v>45373</c:v>
                </c:pt>
                <c:pt idx="1104">
                  <c:v>45376</c:v>
                </c:pt>
                <c:pt idx="1105">
                  <c:v>45377</c:v>
                </c:pt>
                <c:pt idx="1106">
                  <c:v>45378</c:v>
                </c:pt>
                <c:pt idx="1107">
                  <c:v>45379</c:v>
                </c:pt>
                <c:pt idx="1108">
                  <c:v>45380</c:v>
                </c:pt>
                <c:pt idx="1109">
                  <c:v>45383</c:v>
                </c:pt>
                <c:pt idx="1110">
                  <c:v>45384</c:v>
                </c:pt>
                <c:pt idx="1111">
                  <c:v>45385</c:v>
                </c:pt>
                <c:pt idx="1112">
                  <c:v>45386</c:v>
                </c:pt>
                <c:pt idx="1113">
                  <c:v>45387</c:v>
                </c:pt>
                <c:pt idx="1114">
                  <c:v>45390</c:v>
                </c:pt>
                <c:pt idx="1115">
                  <c:v>45391</c:v>
                </c:pt>
                <c:pt idx="1116">
                  <c:v>45392</c:v>
                </c:pt>
                <c:pt idx="1117">
                  <c:v>45393</c:v>
                </c:pt>
                <c:pt idx="1118">
                  <c:v>45394</c:v>
                </c:pt>
                <c:pt idx="1119">
                  <c:v>45397</c:v>
                </c:pt>
                <c:pt idx="1120">
                  <c:v>45398</c:v>
                </c:pt>
                <c:pt idx="1121">
                  <c:v>45399</c:v>
                </c:pt>
                <c:pt idx="1122">
                  <c:v>45400</c:v>
                </c:pt>
                <c:pt idx="1123">
                  <c:v>45401</c:v>
                </c:pt>
                <c:pt idx="1124">
                  <c:v>45404</c:v>
                </c:pt>
                <c:pt idx="1125">
                  <c:v>45405</c:v>
                </c:pt>
                <c:pt idx="1126">
                  <c:v>45406</c:v>
                </c:pt>
                <c:pt idx="1127">
                  <c:v>45407</c:v>
                </c:pt>
                <c:pt idx="1128">
                  <c:v>45408</c:v>
                </c:pt>
                <c:pt idx="1129">
                  <c:v>45411</c:v>
                </c:pt>
                <c:pt idx="1130">
                  <c:v>45412</c:v>
                </c:pt>
                <c:pt idx="1131">
                  <c:v>45413</c:v>
                </c:pt>
                <c:pt idx="1132">
                  <c:v>45414</c:v>
                </c:pt>
                <c:pt idx="1133">
                  <c:v>45415</c:v>
                </c:pt>
                <c:pt idx="1134">
                  <c:v>45418</c:v>
                </c:pt>
                <c:pt idx="1135">
                  <c:v>45419</c:v>
                </c:pt>
                <c:pt idx="1136">
                  <c:v>45420</c:v>
                </c:pt>
                <c:pt idx="1137">
                  <c:v>45421</c:v>
                </c:pt>
                <c:pt idx="1138">
                  <c:v>45422</c:v>
                </c:pt>
                <c:pt idx="1139">
                  <c:v>45425</c:v>
                </c:pt>
                <c:pt idx="1140">
                  <c:v>45426</c:v>
                </c:pt>
                <c:pt idx="1141">
                  <c:v>45427</c:v>
                </c:pt>
                <c:pt idx="1142">
                  <c:v>45428</c:v>
                </c:pt>
                <c:pt idx="1143">
                  <c:v>45429</c:v>
                </c:pt>
                <c:pt idx="1144">
                  <c:v>45432</c:v>
                </c:pt>
                <c:pt idx="1145">
                  <c:v>45433</c:v>
                </c:pt>
                <c:pt idx="1146">
                  <c:v>45434</c:v>
                </c:pt>
                <c:pt idx="1147">
                  <c:v>45435</c:v>
                </c:pt>
                <c:pt idx="1148">
                  <c:v>45436</c:v>
                </c:pt>
                <c:pt idx="1149">
                  <c:v>45439</c:v>
                </c:pt>
                <c:pt idx="1150">
                  <c:v>45440</c:v>
                </c:pt>
                <c:pt idx="1151">
                  <c:v>45441</c:v>
                </c:pt>
                <c:pt idx="1152">
                  <c:v>45442</c:v>
                </c:pt>
                <c:pt idx="1153">
                  <c:v>45443</c:v>
                </c:pt>
                <c:pt idx="1154">
                  <c:v>45446</c:v>
                </c:pt>
                <c:pt idx="1155">
                  <c:v>45447</c:v>
                </c:pt>
                <c:pt idx="1156">
                  <c:v>45448</c:v>
                </c:pt>
                <c:pt idx="1157">
                  <c:v>45449</c:v>
                </c:pt>
                <c:pt idx="1158">
                  <c:v>45450</c:v>
                </c:pt>
                <c:pt idx="1159">
                  <c:v>45453</c:v>
                </c:pt>
                <c:pt idx="1160">
                  <c:v>45454</c:v>
                </c:pt>
                <c:pt idx="1161">
                  <c:v>45455</c:v>
                </c:pt>
                <c:pt idx="1162">
                  <c:v>45456</c:v>
                </c:pt>
                <c:pt idx="1163">
                  <c:v>45457</c:v>
                </c:pt>
                <c:pt idx="1164">
                  <c:v>45460</c:v>
                </c:pt>
                <c:pt idx="1165">
                  <c:v>45461</c:v>
                </c:pt>
                <c:pt idx="1166">
                  <c:v>45462</c:v>
                </c:pt>
                <c:pt idx="1167">
                  <c:v>45463</c:v>
                </c:pt>
                <c:pt idx="1168">
                  <c:v>45464</c:v>
                </c:pt>
                <c:pt idx="1169">
                  <c:v>45467</c:v>
                </c:pt>
                <c:pt idx="1170">
                  <c:v>45468</c:v>
                </c:pt>
                <c:pt idx="1171">
                  <c:v>45469</c:v>
                </c:pt>
                <c:pt idx="1172">
                  <c:v>45470</c:v>
                </c:pt>
                <c:pt idx="1173">
                  <c:v>45471</c:v>
                </c:pt>
                <c:pt idx="1174">
                  <c:v>45474</c:v>
                </c:pt>
                <c:pt idx="1175">
                  <c:v>45475</c:v>
                </c:pt>
                <c:pt idx="1176">
                  <c:v>45476</c:v>
                </c:pt>
                <c:pt idx="1177">
                  <c:v>45477</c:v>
                </c:pt>
                <c:pt idx="1178">
                  <c:v>45478</c:v>
                </c:pt>
                <c:pt idx="1179">
                  <c:v>45481</c:v>
                </c:pt>
                <c:pt idx="1180">
                  <c:v>45482</c:v>
                </c:pt>
                <c:pt idx="1181">
                  <c:v>45483</c:v>
                </c:pt>
                <c:pt idx="1182">
                  <c:v>45484</c:v>
                </c:pt>
                <c:pt idx="1183">
                  <c:v>45485</c:v>
                </c:pt>
                <c:pt idx="1184">
                  <c:v>45488</c:v>
                </c:pt>
                <c:pt idx="1185">
                  <c:v>45489</c:v>
                </c:pt>
                <c:pt idx="1186">
                  <c:v>45490</c:v>
                </c:pt>
                <c:pt idx="1187">
                  <c:v>45491</c:v>
                </c:pt>
                <c:pt idx="1188">
                  <c:v>45492</c:v>
                </c:pt>
                <c:pt idx="1189">
                  <c:v>45495</c:v>
                </c:pt>
                <c:pt idx="1190">
                  <c:v>45496</c:v>
                </c:pt>
                <c:pt idx="1191">
                  <c:v>45497</c:v>
                </c:pt>
                <c:pt idx="1192">
                  <c:v>45498</c:v>
                </c:pt>
                <c:pt idx="1193">
                  <c:v>45499</c:v>
                </c:pt>
                <c:pt idx="1194">
                  <c:v>45502</c:v>
                </c:pt>
                <c:pt idx="1195">
                  <c:v>45503</c:v>
                </c:pt>
                <c:pt idx="1196">
                  <c:v>45504</c:v>
                </c:pt>
                <c:pt idx="1197">
                  <c:v>45505</c:v>
                </c:pt>
                <c:pt idx="1198">
                  <c:v>45506</c:v>
                </c:pt>
                <c:pt idx="1199">
                  <c:v>45509</c:v>
                </c:pt>
                <c:pt idx="1200">
                  <c:v>45510</c:v>
                </c:pt>
                <c:pt idx="1201">
                  <c:v>45511</c:v>
                </c:pt>
                <c:pt idx="1202">
                  <c:v>45512</c:v>
                </c:pt>
                <c:pt idx="1203">
                  <c:v>45513</c:v>
                </c:pt>
                <c:pt idx="1204">
                  <c:v>45516</c:v>
                </c:pt>
                <c:pt idx="1205">
                  <c:v>45517</c:v>
                </c:pt>
                <c:pt idx="1206">
                  <c:v>45518</c:v>
                </c:pt>
                <c:pt idx="1207">
                  <c:v>45519</c:v>
                </c:pt>
                <c:pt idx="1208">
                  <c:v>45520</c:v>
                </c:pt>
                <c:pt idx="1209">
                  <c:v>45523</c:v>
                </c:pt>
                <c:pt idx="1210">
                  <c:v>45524</c:v>
                </c:pt>
                <c:pt idx="1211">
                  <c:v>45525</c:v>
                </c:pt>
                <c:pt idx="1212">
                  <c:v>45526</c:v>
                </c:pt>
                <c:pt idx="1213">
                  <c:v>45527</c:v>
                </c:pt>
                <c:pt idx="1214">
                  <c:v>45530</c:v>
                </c:pt>
                <c:pt idx="1215">
                  <c:v>45531</c:v>
                </c:pt>
                <c:pt idx="1216">
                  <c:v>45532</c:v>
                </c:pt>
                <c:pt idx="1217">
                  <c:v>45533</c:v>
                </c:pt>
                <c:pt idx="1218">
                  <c:v>45534</c:v>
                </c:pt>
                <c:pt idx="1219">
                  <c:v>45537</c:v>
                </c:pt>
                <c:pt idx="1220">
                  <c:v>45538</c:v>
                </c:pt>
                <c:pt idx="1221">
                  <c:v>45539</c:v>
                </c:pt>
                <c:pt idx="1222">
                  <c:v>45540</c:v>
                </c:pt>
                <c:pt idx="1223">
                  <c:v>45541</c:v>
                </c:pt>
                <c:pt idx="1224">
                  <c:v>45544</c:v>
                </c:pt>
                <c:pt idx="1225">
                  <c:v>45545</c:v>
                </c:pt>
                <c:pt idx="1226">
                  <c:v>45546</c:v>
                </c:pt>
                <c:pt idx="1227">
                  <c:v>45547</c:v>
                </c:pt>
                <c:pt idx="1228">
                  <c:v>45548</c:v>
                </c:pt>
                <c:pt idx="1229">
                  <c:v>45551</c:v>
                </c:pt>
                <c:pt idx="1230">
                  <c:v>45552</c:v>
                </c:pt>
                <c:pt idx="1231">
                  <c:v>45553</c:v>
                </c:pt>
                <c:pt idx="1232">
                  <c:v>45554</c:v>
                </c:pt>
                <c:pt idx="1233">
                  <c:v>45555</c:v>
                </c:pt>
                <c:pt idx="1234">
                  <c:v>45558</c:v>
                </c:pt>
                <c:pt idx="1235">
                  <c:v>45559</c:v>
                </c:pt>
                <c:pt idx="1236">
                  <c:v>45560</c:v>
                </c:pt>
                <c:pt idx="1237">
                  <c:v>45561</c:v>
                </c:pt>
                <c:pt idx="1238">
                  <c:v>45562</c:v>
                </c:pt>
                <c:pt idx="1239">
                  <c:v>45565</c:v>
                </c:pt>
                <c:pt idx="1240">
                  <c:v>45566</c:v>
                </c:pt>
                <c:pt idx="1241">
                  <c:v>45567</c:v>
                </c:pt>
                <c:pt idx="1242">
                  <c:v>45568</c:v>
                </c:pt>
                <c:pt idx="1243">
                  <c:v>45569</c:v>
                </c:pt>
                <c:pt idx="1244">
                  <c:v>45572</c:v>
                </c:pt>
                <c:pt idx="1245">
                  <c:v>45573</c:v>
                </c:pt>
                <c:pt idx="1246">
                  <c:v>45574</c:v>
                </c:pt>
                <c:pt idx="1247">
                  <c:v>45575</c:v>
                </c:pt>
                <c:pt idx="1248">
                  <c:v>45576</c:v>
                </c:pt>
                <c:pt idx="1249">
                  <c:v>45579</c:v>
                </c:pt>
                <c:pt idx="1250">
                  <c:v>45580</c:v>
                </c:pt>
                <c:pt idx="1251">
                  <c:v>45581</c:v>
                </c:pt>
                <c:pt idx="1252">
                  <c:v>45582</c:v>
                </c:pt>
                <c:pt idx="1253">
                  <c:v>45583</c:v>
                </c:pt>
                <c:pt idx="1254">
                  <c:v>45586</c:v>
                </c:pt>
                <c:pt idx="1255">
                  <c:v>45587</c:v>
                </c:pt>
                <c:pt idx="1256">
                  <c:v>45588</c:v>
                </c:pt>
                <c:pt idx="1257">
                  <c:v>45589</c:v>
                </c:pt>
                <c:pt idx="1258">
                  <c:v>45590</c:v>
                </c:pt>
                <c:pt idx="1259">
                  <c:v>45593</c:v>
                </c:pt>
                <c:pt idx="1260">
                  <c:v>45594</c:v>
                </c:pt>
                <c:pt idx="1261">
                  <c:v>45595</c:v>
                </c:pt>
                <c:pt idx="1262">
                  <c:v>45596</c:v>
                </c:pt>
                <c:pt idx="1263">
                  <c:v>45597</c:v>
                </c:pt>
                <c:pt idx="1264">
                  <c:v>45600</c:v>
                </c:pt>
                <c:pt idx="1265">
                  <c:v>45601</c:v>
                </c:pt>
                <c:pt idx="1266">
                  <c:v>45602</c:v>
                </c:pt>
                <c:pt idx="1267">
                  <c:v>45603</c:v>
                </c:pt>
                <c:pt idx="1268">
                  <c:v>45604</c:v>
                </c:pt>
                <c:pt idx="1269">
                  <c:v>45607</c:v>
                </c:pt>
                <c:pt idx="1270">
                  <c:v>45608</c:v>
                </c:pt>
                <c:pt idx="1271">
                  <c:v>45609</c:v>
                </c:pt>
                <c:pt idx="1272">
                  <c:v>45610</c:v>
                </c:pt>
                <c:pt idx="1273">
                  <c:v>45611</c:v>
                </c:pt>
                <c:pt idx="1274">
                  <c:v>45614</c:v>
                </c:pt>
                <c:pt idx="1275">
                  <c:v>45615</c:v>
                </c:pt>
                <c:pt idx="1276">
                  <c:v>45616</c:v>
                </c:pt>
                <c:pt idx="1277">
                  <c:v>45617</c:v>
                </c:pt>
                <c:pt idx="1278">
                  <c:v>45618</c:v>
                </c:pt>
                <c:pt idx="1279">
                  <c:v>45621</c:v>
                </c:pt>
                <c:pt idx="1280">
                  <c:v>45622</c:v>
                </c:pt>
                <c:pt idx="1281">
                  <c:v>45623</c:v>
                </c:pt>
                <c:pt idx="1282">
                  <c:v>45624</c:v>
                </c:pt>
                <c:pt idx="1283">
                  <c:v>45625</c:v>
                </c:pt>
                <c:pt idx="1284">
                  <c:v>45628</c:v>
                </c:pt>
                <c:pt idx="1285">
                  <c:v>45629</c:v>
                </c:pt>
                <c:pt idx="1286">
                  <c:v>45630</c:v>
                </c:pt>
                <c:pt idx="1287">
                  <c:v>45631</c:v>
                </c:pt>
                <c:pt idx="1288">
                  <c:v>45632</c:v>
                </c:pt>
                <c:pt idx="1289">
                  <c:v>45635</c:v>
                </c:pt>
                <c:pt idx="1290">
                  <c:v>45636</c:v>
                </c:pt>
                <c:pt idx="1291">
                  <c:v>45637</c:v>
                </c:pt>
                <c:pt idx="1292">
                  <c:v>45638</c:v>
                </c:pt>
                <c:pt idx="1293">
                  <c:v>45639</c:v>
                </c:pt>
                <c:pt idx="1294">
                  <c:v>45642</c:v>
                </c:pt>
                <c:pt idx="1295">
                  <c:v>45643</c:v>
                </c:pt>
                <c:pt idx="1296">
                  <c:v>45644</c:v>
                </c:pt>
                <c:pt idx="1297">
                  <c:v>45645</c:v>
                </c:pt>
                <c:pt idx="1298">
                  <c:v>45646</c:v>
                </c:pt>
                <c:pt idx="1299">
                  <c:v>45649</c:v>
                </c:pt>
                <c:pt idx="1300">
                  <c:v>45650</c:v>
                </c:pt>
                <c:pt idx="1301">
                  <c:v>45651</c:v>
                </c:pt>
                <c:pt idx="1302">
                  <c:v>45652</c:v>
                </c:pt>
                <c:pt idx="1303">
                  <c:v>45653</c:v>
                </c:pt>
                <c:pt idx="1304">
                  <c:v>45656</c:v>
                </c:pt>
                <c:pt idx="1305">
                  <c:v>45657</c:v>
                </c:pt>
                <c:pt idx="1306">
                  <c:v>45658</c:v>
                </c:pt>
                <c:pt idx="1307">
                  <c:v>45659</c:v>
                </c:pt>
                <c:pt idx="1308">
                  <c:v>45660</c:v>
                </c:pt>
                <c:pt idx="1309">
                  <c:v>45663</c:v>
                </c:pt>
                <c:pt idx="1310">
                  <c:v>45664</c:v>
                </c:pt>
                <c:pt idx="1311">
                  <c:v>45665</c:v>
                </c:pt>
                <c:pt idx="1312">
                  <c:v>45666</c:v>
                </c:pt>
                <c:pt idx="1313">
                  <c:v>45667</c:v>
                </c:pt>
                <c:pt idx="1314">
                  <c:v>45670</c:v>
                </c:pt>
                <c:pt idx="1315">
                  <c:v>45671</c:v>
                </c:pt>
                <c:pt idx="1316">
                  <c:v>45672</c:v>
                </c:pt>
                <c:pt idx="1317">
                  <c:v>45673</c:v>
                </c:pt>
                <c:pt idx="1318">
                  <c:v>45674</c:v>
                </c:pt>
                <c:pt idx="1319">
                  <c:v>45677</c:v>
                </c:pt>
                <c:pt idx="1320">
                  <c:v>45678</c:v>
                </c:pt>
                <c:pt idx="1321">
                  <c:v>45679</c:v>
                </c:pt>
                <c:pt idx="1322">
                  <c:v>45680</c:v>
                </c:pt>
                <c:pt idx="1323">
                  <c:v>45681</c:v>
                </c:pt>
                <c:pt idx="1324">
                  <c:v>45684</c:v>
                </c:pt>
                <c:pt idx="1325">
                  <c:v>45685</c:v>
                </c:pt>
                <c:pt idx="1326">
                  <c:v>45686</c:v>
                </c:pt>
                <c:pt idx="1327">
                  <c:v>45687</c:v>
                </c:pt>
                <c:pt idx="1328">
                  <c:v>45688</c:v>
                </c:pt>
                <c:pt idx="1329">
                  <c:v>45691</c:v>
                </c:pt>
                <c:pt idx="1330">
                  <c:v>45692</c:v>
                </c:pt>
                <c:pt idx="1331">
                  <c:v>45693</c:v>
                </c:pt>
                <c:pt idx="1332">
                  <c:v>45694</c:v>
                </c:pt>
                <c:pt idx="1333">
                  <c:v>45695</c:v>
                </c:pt>
                <c:pt idx="1334">
                  <c:v>45698</c:v>
                </c:pt>
                <c:pt idx="1335">
                  <c:v>45699</c:v>
                </c:pt>
                <c:pt idx="1336">
                  <c:v>45700</c:v>
                </c:pt>
                <c:pt idx="1337">
                  <c:v>45701</c:v>
                </c:pt>
                <c:pt idx="1338">
                  <c:v>45702</c:v>
                </c:pt>
                <c:pt idx="1339">
                  <c:v>45705</c:v>
                </c:pt>
                <c:pt idx="1340">
                  <c:v>45706</c:v>
                </c:pt>
                <c:pt idx="1341">
                  <c:v>45707</c:v>
                </c:pt>
                <c:pt idx="1342">
                  <c:v>45708</c:v>
                </c:pt>
                <c:pt idx="1343">
                  <c:v>45709</c:v>
                </c:pt>
                <c:pt idx="1344">
                  <c:v>45712</c:v>
                </c:pt>
                <c:pt idx="1345">
                  <c:v>45713</c:v>
                </c:pt>
                <c:pt idx="1346">
                  <c:v>45714</c:v>
                </c:pt>
                <c:pt idx="1347">
                  <c:v>45715</c:v>
                </c:pt>
                <c:pt idx="1348">
                  <c:v>45716</c:v>
                </c:pt>
                <c:pt idx="1349">
                  <c:v>45719</c:v>
                </c:pt>
                <c:pt idx="1350">
                  <c:v>45720</c:v>
                </c:pt>
                <c:pt idx="1351">
                  <c:v>45721</c:v>
                </c:pt>
                <c:pt idx="1352">
                  <c:v>45722</c:v>
                </c:pt>
                <c:pt idx="1353">
                  <c:v>45723</c:v>
                </c:pt>
                <c:pt idx="1354">
                  <c:v>45726</c:v>
                </c:pt>
                <c:pt idx="1355">
                  <c:v>45727</c:v>
                </c:pt>
                <c:pt idx="1356">
                  <c:v>45728</c:v>
                </c:pt>
                <c:pt idx="1357">
                  <c:v>45729</c:v>
                </c:pt>
                <c:pt idx="1358">
                  <c:v>45730</c:v>
                </c:pt>
                <c:pt idx="1359">
                  <c:v>45733</c:v>
                </c:pt>
                <c:pt idx="1360">
                  <c:v>45734</c:v>
                </c:pt>
                <c:pt idx="1361">
                  <c:v>45735</c:v>
                </c:pt>
                <c:pt idx="1362">
                  <c:v>45736</c:v>
                </c:pt>
                <c:pt idx="1363">
                  <c:v>45737</c:v>
                </c:pt>
                <c:pt idx="1364">
                  <c:v>45740</c:v>
                </c:pt>
                <c:pt idx="1365">
                  <c:v>45741</c:v>
                </c:pt>
                <c:pt idx="1366">
                  <c:v>45742</c:v>
                </c:pt>
                <c:pt idx="1367">
                  <c:v>45743</c:v>
                </c:pt>
                <c:pt idx="1368">
                  <c:v>45744</c:v>
                </c:pt>
                <c:pt idx="1369">
                  <c:v>45747</c:v>
                </c:pt>
                <c:pt idx="1370">
                  <c:v>45748</c:v>
                </c:pt>
                <c:pt idx="1371">
                  <c:v>45749</c:v>
                </c:pt>
                <c:pt idx="1372">
                  <c:v>45750</c:v>
                </c:pt>
                <c:pt idx="1373">
                  <c:v>45751</c:v>
                </c:pt>
                <c:pt idx="1374">
                  <c:v>45754</c:v>
                </c:pt>
                <c:pt idx="1375">
                  <c:v>45755</c:v>
                </c:pt>
                <c:pt idx="1376">
                  <c:v>45756</c:v>
                </c:pt>
                <c:pt idx="1377">
                  <c:v>45757</c:v>
                </c:pt>
                <c:pt idx="1378">
                  <c:v>45758</c:v>
                </c:pt>
                <c:pt idx="1379">
                  <c:v>45761</c:v>
                </c:pt>
                <c:pt idx="1380">
                  <c:v>45762</c:v>
                </c:pt>
                <c:pt idx="1381">
                  <c:v>45763</c:v>
                </c:pt>
                <c:pt idx="1382">
                  <c:v>45764</c:v>
                </c:pt>
                <c:pt idx="1383">
                  <c:v>45765</c:v>
                </c:pt>
                <c:pt idx="1384">
                  <c:v>45768</c:v>
                </c:pt>
                <c:pt idx="1385">
                  <c:v>45769</c:v>
                </c:pt>
                <c:pt idx="1386">
                  <c:v>45770</c:v>
                </c:pt>
                <c:pt idx="1387">
                  <c:v>45771</c:v>
                </c:pt>
                <c:pt idx="1388">
                  <c:v>45772</c:v>
                </c:pt>
                <c:pt idx="1389">
                  <c:v>45775</c:v>
                </c:pt>
                <c:pt idx="1390">
                  <c:v>45776</c:v>
                </c:pt>
                <c:pt idx="1391">
                  <c:v>45777</c:v>
                </c:pt>
                <c:pt idx="1392">
                  <c:v>45778</c:v>
                </c:pt>
                <c:pt idx="1393">
                  <c:v>45779</c:v>
                </c:pt>
                <c:pt idx="1394">
                  <c:v>45782</c:v>
                </c:pt>
                <c:pt idx="1395">
                  <c:v>45783</c:v>
                </c:pt>
                <c:pt idx="1396">
                  <c:v>45784</c:v>
                </c:pt>
                <c:pt idx="1397">
                  <c:v>45785</c:v>
                </c:pt>
                <c:pt idx="1398">
                  <c:v>45786</c:v>
                </c:pt>
                <c:pt idx="1399">
                  <c:v>45789</c:v>
                </c:pt>
                <c:pt idx="1400">
                  <c:v>45790</c:v>
                </c:pt>
                <c:pt idx="1401">
                  <c:v>45791</c:v>
                </c:pt>
                <c:pt idx="1402">
                  <c:v>45792</c:v>
                </c:pt>
                <c:pt idx="1403">
                  <c:v>45793</c:v>
                </c:pt>
                <c:pt idx="1404">
                  <c:v>45796</c:v>
                </c:pt>
                <c:pt idx="1405">
                  <c:v>45797</c:v>
                </c:pt>
                <c:pt idx="1406">
                  <c:v>45798</c:v>
                </c:pt>
                <c:pt idx="1407">
                  <c:v>45799</c:v>
                </c:pt>
                <c:pt idx="1408">
                  <c:v>45800</c:v>
                </c:pt>
                <c:pt idx="1409">
                  <c:v>45803</c:v>
                </c:pt>
                <c:pt idx="1410">
                  <c:v>45804</c:v>
                </c:pt>
                <c:pt idx="1411">
                  <c:v>45805</c:v>
                </c:pt>
                <c:pt idx="1412">
                  <c:v>45806</c:v>
                </c:pt>
                <c:pt idx="1413">
                  <c:v>45807</c:v>
                </c:pt>
                <c:pt idx="1414">
                  <c:v>45810</c:v>
                </c:pt>
                <c:pt idx="1415">
                  <c:v>45811</c:v>
                </c:pt>
                <c:pt idx="1416">
                  <c:v>45812</c:v>
                </c:pt>
                <c:pt idx="1417">
                  <c:v>45813</c:v>
                </c:pt>
                <c:pt idx="1418">
                  <c:v>45814</c:v>
                </c:pt>
                <c:pt idx="1419">
                  <c:v>45817</c:v>
                </c:pt>
                <c:pt idx="1420">
                  <c:v>45818</c:v>
                </c:pt>
                <c:pt idx="1421">
                  <c:v>45819</c:v>
                </c:pt>
                <c:pt idx="1422">
                  <c:v>45820</c:v>
                </c:pt>
                <c:pt idx="1423">
                  <c:v>45821</c:v>
                </c:pt>
                <c:pt idx="1424">
                  <c:v>45824</c:v>
                </c:pt>
                <c:pt idx="1425">
                  <c:v>45825</c:v>
                </c:pt>
                <c:pt idx="1426">
                  <c:v>45826</c:v>
                </c:pt>
                <c:pt idx="1427">
                  <c:v>45827</c:v>
                </c:pt>
                <c:pt idx="1428">
                  <c:v>45828</c:v>
                </c:pt>
                <c:pt idx="1429">
                  <c:v>45831</c:v>
                </c:pt>
                <c:pt idx="1430">
                  <c:v>45832</c:v>
                </c:pt>
                <c:pt idx="1431">
                  <c:v>45833</c:v>
                </c:pt>
                <c:pt idx="1432">
                  <c:v>45834</c:v>
                </c:pt>
                <c:pt idx="1433">
                  <c:v>45835</c:v>
                </c:pt>
                <c:pt idx="1434">
                  <c:v>45838</c:v>
                </c:pt>
                <c:pt idx="1435">
                  <c:v>45839</c:v>
                </c:pt>
                <c:pt idx="1436">
                  <c:v>45840</c:v>
                </c:pt>
                <c:pt idx="1437">
                  <c:v>45841</c:v>
                </c:pt>
                <c:pt idx="1438">
                  <c:v>45842</c:v>
                </c:pt>
                <c:pt idx="1439">
                  <c:v>45845</c:v>
                </c:pt>
                <c:pt idx="1440">
                  <c:v>45846</c:v>
                </c:pt>
                <c:pt idx="1441">
                  <c:v>45847</c:v>
                </c:pt>
                <c:pt idx="1442">
                  <c:v>45848</c:v>
                </c:pt>
                <c:pt idx="1443">
                  <c:v>45849</c:v>
                </c:pt>
                <c:pt idx="1444">
                  <c:v>45852</c:v>
                </c:pt>
                <c:pt idx="1445">
                  <c:v>45853</c:v>
                </c:pt>
                <c:pt idx="1446">
                  <c:v>45854</c:v>
                </c:pt>
                <c:pt idx="1447">
                  <c:v>45855</c:v>
                </c:pt>
                <c:pt idx="1448">
                  <c:v>45856</c:v>
                </c:pt>
                <c:pt idx="1449">
                  <c:v>45859</c:v>
                </c:pt>
                <c:pt idx="1450">
                  <c:v>45860</c:v>
                </c:pt>
                <c:pt idx="1451">
                  <c:v>45861</c:v>
                </c:pt>
                <c:pt idx="1452">
                  <c:v>45862</c:v>
                </c:pt>
                <c:pt idx="1453">
                  <c:v>45863</c:v>
                </c:pt>
                <c:pt idx="1454">
                  <c:v>45866</c:v>
                </c:pt>
                <c:pt idx="1455">
                  <c:v>45867</c:v>
                </c:pt>
                <c:pt idx="1456">
                  <c:v>45868</c:v>
                </c:pt>
                <c:pt idx="1457">
                  <c:v>45869</c:v>
                </c:pt>
                <c:pt idx="1458">
                  <c:v>45870</c:v>
                </c:pt>
                <c:pt idx="1459">
                  <c:v>45873</c:v>
                </c:pt>
                <c:pt idx="1460">
                  <c:v>45874</c:v>
                </c:pt>
                <c:pt idx="1461">
                  <c:v>45875</c:v>
                </c:pt>
                <c:pt idx="1462">
                  <c:v>45876</c:v>
                </c:pt>
                <c:pt idx="1463">
                  <c:v>45877</c:v>
                </c:pt>
                <c:pt idx="1464">
                  <c:v>45880</c:v>
                </c:pt>
                <c:pt idx="1465">
                  <c:v>45881</c:v>
                </c:pt>
                <c:pt idx="1466">
                  <c:v>45882</c:v>
                </c:pt>
                <c:pt idx="1467">
                  <c:v>45883</c:v>
                </c:pt>
                <c:pt idx="1468">
                  <c:v>45884</c:v>
                </c:pt>
                <c:pt idx="1469">
                  <c:v>45887</c:v>
                </c:pt>
                <c:pt idx="1470">
                  <c:v>45888</c:v>
                </c:pt>
                <c:pt idx="1471">
                  <c:v>45889</c:v>
                </c:pt>
                <c:pt idx="1472">
                  <c:v>45890</c:v>
                </c:pt>
                <c:pt idx="1473">
                  <c:v>45891</c:v>
                </c:pt>
                <c:pt idx="1474">
                  <c:v>45894</c:v>
                </c:pt>
                <c:pt idx="1475">
                  <c:v>45895</c:v>
                </c:pt>
                <c:pt idx="1476">
                  <c:v>45896</c:v>
                </c:pt>
                <c:pt idx="1477">
                  <c:v>45897</c:v>
                </c:pt>
                <c:pt idx="1478">
                  <c:v>45898</c:v>
                </c:pt>
                <c:pt idx="1479">
                  <c:v>45901</c:v>
                </c:pt>
                <c:pt idx="1480">
                  <c:v>45902</c:v>
                </c:pt>
                <c:pt idx="1481">
                  <c:v>45903</c:v>
                </c:pt>
                <c:pt idx="1482">
                  <c:v>45904</c:v>
                </c:pt>
                <c:pt idx="1483">
                  <c:v>45905</c:v>
                </c:pt>
                <c:pt idx="1484">
                  <c:v>45908</c:v>
                </c:pt>
                <c:pt idx="1485">
                  <c:v>45909</c:v>
                </c:pt>
                <c:pt idx="1486">
                  <c:v>45910</c:v>
                </c:pt>
                <c:pt idx="1487">
                  <c:v>45911</c:v>
                </c:pt>
                <c:pt idx="1488">
                  <c:v>45912</c:v>
                </c:pt>
                <c:pt idx="1489">
                  <c:v>45915</c:v>
                </c:pt>
                <c:pt idx="1490">
                  <c:v>45916</c:v>
                </c:pt>
                <c:pt idx="1491">
                  <c:v>45917</c:v>
                </c:pt>
                <c:pt idx="1492">
                  <c:v>45918</c:v>
                </c:pt>
                <c:pt idx="1493">
                  <c:v>45919</c:v>
                </c:pt>
                <c:pt idx="1494">
                  <c:v>45922</c:v>
                </c:pt>
                <c:pt idx="1495">
                  <c:v>45923</c:v>
                </c:pt>
                <c:pt idx="1496">
                  <c:v>45924</c:v>
                </c:pt>
                <c:pt idx="1497">
                  <c:v>45925</c:v>
                </c:pt>
                <c:pt idx="1498">
                  <c:v>45926</c:v>
                </c:pt>
                <c:pt idx="1499">
                  <c:v>45929</c:v>
                </c:pt>
                <c:pt idx="1500">
                  <c:v>45930</c:v>
                </c:pt>
                <c:pt idx="1501">
                  <c:v>45931</c:v>
                </c:pt>
                <c:pt idx="1502">
                  <c:v>45932</c:v>
                </c:pt>
                <c:pt idx="1503">
                  <c:v>45933</c:v>
                </c:pt>
                <c:pt idx="1504">
                  <c:v>45936</c:v>
                </c:pt>
                <c:pt idx="1505">
                  <c:v>45937</c:v>
                </c:pt>
                <c:pt idx="1506">
                  <c:v>45938</c:v>
                </c:pt>
                <c:pt idx="1507">
                  <c:v>45939</c:v>
                </c:pt>
                <c:pt idx="1508">
                  <c:v>45940</c:v>
                </c:pt>
                <c:pt idx="1509">
                  <c:v>45943</c:v>
                </c:pt>
                <c:pt idx="1510">
                  <c:v>45944</c:v>
                </c:pt>
                <c:pt idx="1511">
                  <c:v>45945</c:v>
                </c:pt>
                <c:pt idx="1512">
                  <c:v>45946</c:v>
                </c:pt>
                <c:pt idx="1513">
                  <c:v>45947</c:v>
                </c:pt>
                <c:pt idx="1514">
                  <c:v>45950</c:v>
                </c:pt>
                <c:pt idx="1515">
                  <c:v>45951</c:v>
                </c:pt>
                <c:pt idx="1516">
                  <c:v>45952</c:v>
                </c:pt>
                <c:pt idx="1517">
                  <c:v>45953</c:v>
                </c:pt>
                <c:pt idx="1518">
                  <c:v>45954</c:v>
                </c:pt>
                <c:pt idx="1519">
                  <c:v>45957</c:v>
                </c:pt>
                <c:pt idx="1520">
                  <c:v>45958</c:v>
                </c:pt>
                <c:pt idx="1521">
                  <c:v>45959</c:v>
                </c:pt>
                <c:pt idx="1522">
                  <c:v>45960</c:v>
                </c:pt>
                <c:pt idx="1523">
                  <c:v>45961</c:v>
                </c:pt>
                <c:pt idx="1524">
                  <c:v>45964</c:v>
                </c:pt>
                <c:pt idx="1525">
                  <c:v>45965</c:v>
                </c:pt>
                <c:pt idx="1526">
                  <c:v>45966</c:v>
                </c:pt>
                <c:pt idx="1527">
                  <c:v>45967</c:v>
                </c:pt>
                <c:pt idx="1528">
                  <c:v>45968</c:v>
                </c:pt>
                <c:pt idx="1529">
                  <c:v>45971</c:v>
                </c:pt>
                <c:pt idx="1530">
                  <c:v>45972</c:v>
                </c:pt>
                <c:pt idx="1531">
                  <c:v>45973</c:v>
                </c:pt>
                <c:pt idx="1532">
                  <c:v>45974</c:v>
                </c:pt>
                <c:pt idx="1533">
                  <c:v>45975</c:v>
                </c:pt>
                <c:pt idx="1534">
                  <c:v>45978</c:v>
                </c:pt>
                <c:pt idx="1535">
                  <c:v>45979</c:v>
                </c:pt>
                <c:pt idx="1536">
                  <c:v>45980</c:v>
                </c:pt>
                <c:pt idx="1537">
                  <c:v>45981</c:v>
                </c:pt>
                <c:pt idx="1538">
                  <c:v>45982</c:v>
                </c:pt>
                <c:pt idx="1539">
                  <c:v>45985</c:v>
                </c:pt>
                <c:pt idx="1540">
                  <c:v>45986</c:v>
                </c:pt>
                <c:pt idx="1541">
                  <c:v>45987</c:v>
                </c:pt>
                <c:pt idx="1542">
                  <c:v>45988</c:v>
                </c:pt>
                <c:pt idx="1543">
                  <c:v>45989</c:v>
                </c:pt>
                <c:pt idx="1544">
                  <c:v>45992</c:v>
                </c:pt>
                <c:pt idx="1545">
                  <c:v>45993</c:v>
                </c:pt>
                <c:pt idx="1546">
                  <c:v>45994</c:v>
                </c:pt>
                <c:pt idx="1547">
                  <c:v>45995</c:v>
                </c:pt>
                <c:pt idx="1548">
                  <c:v>45996</c:v>
                </c:pt>
                <c:pt idx="1549">
                  <c:v>45999</c:v>
                </c:pt>
                <c:pt idx="1550">
                  <c:v>46000</c:v>
                </c:pt>
                <c:pt idx="1551">
                  <c:v>46001</c:v>
                </c:pt>
                <c:pt idx="1552">
                  <c:v>46002</c:v>
                </c:pt>
                <c:pt idx="1553">
                  <c:v>46003</c:v>
                </c:pt>
                <c:pt idx="1554">
                  <c:v>46006</c:v>
                </c:pt>
                <c:pt idx="1555">
                  <c:v>46007</c:v>
                </c:pt>
                <c:pt idx="1556">
                  <c:v>46008</c:v>
                </c:pt>
                <c:pt idx="1557">
                  <c:v>46009</c:v>
                </c:pt>
                <c:pt idx="1558">
                  <c:v>46010</c:v>
                </c:pt>
                <c:pt idx="1559">
                  <c:v>46013</c:v>
                </c:pt>
                <c:pt idx="1560">
                  <c:v>46014</c:v>
                </c:pt>
                <c:pt idx="1561">
                  <c:v>46015</c:v>
                </c:pt>
                <c:pt idx="1562">
                  <c:v>46016</c:v>
                </c:pt>
                <c:pt idx="1563">
                  <c:v>46017</c:v>
                </c:pt>
                <c:pt idx="1564">
                  <c:v>46020</c:v>
                </c:pt>
                <c:pt idx="1565">
                  <c:v>46021</c:v>
                </c:pt>
                <c:pt idx="1566">
                  <c:v>46022</c:v>
                </c:pt>
                <c:pt idx="1567">
                  <c:v>46023</c:v>
                </c:pt>
                <c:pt idx="1568">
                  <c:v>46024</c:v>
                </c:pt>
                <c:pt idx="1569">
                  <c:v>46027</c:v>
                </c:pt>
                <c:pt idx="1570">
                  <c:v>46028</c:v>
                </c:pt>
                <c:pt idx="1571">
                  <c:v>46029</c:v>
                </c:pt>
                <c:pt idx="1572">
                  <c:v>46030</c:v>
                </c:pt>
                <c:pt idx="1573">
                  <c:v>46031</c:v>
                </c:pt>
                <c:pt idx="1574">
                  <c:v>46034</c:v>
                </c:pt>
                <c:pt idx="1575">
                  <c:v>46035</c:v>
                </c:pt>
                <c:pt idx="1576">
                  <c:v>46036</c:v>
                </c:pt>
                <c:pt idx="1577">
                  <c:v>46037</c:v>
                </c:pt>
                <c:pt idx="1578">
                  <c:v>46038</c:v>
                </c:pt>
                <c:pt idx="1579">
                  <c:v>46041</c:v>
                </c:pt>
                <c:pt idx="1580">
                  <c:v>46042</c:v>
                </c:pt>
                <c:pt idx="1581">
                  <c:v>46043</c:v>
                </c:pt>
                <c:pt idx="1582">
                  <c:v>46044</c:v>
                </c:pt>
                <c:pt idx="1583">
                  <c:v>46045</c:v>
                </c:pt>
                <c:pt idx="1584">
                  <c:v>46048</c:v>
                </c:pt>
                <c:pt idx="1585">
                  <c:v>46049</c:v>
                </c:pt>
                <c:pt idx="1586">
                  <c:v>46050</c:v>
                </c:pt>
                <c:pt idx="1587">
                  <c:v>46051</c:v>
                </c:pt>
                <c:pt idx="1588">
                  <c:v>46052</c:v>
                </c:pt>
                <c:pt idx="1589">
                  <c:v>46055</c:v>
                </c:pt>
                <c:pt idx="1590">
                  <c:v>46056</c:v>
                </c:pt>
                <c:pt idx="1591">
                  <c:v>46057</c:v>
                </c:pt>
                <c:pt idx="1592">
                  <c:v>46058</c:v>
                </c:pt>
                <c:pt idx="1593">
                  <c:v>46059</c:v>
                </c:pt>
                <c:pt idx="1594">
                  <c:v>46062</c:v>
                </c:pt>
                <c:pt idx="1595">
                  <c:v>46063</c:v>
                </c:pt>
                <c:pt idx="1596">
                  <c:v>46064</c:v>
                </c:pt>
                <c:pt idx="1597">
                  <c:v>46065</c:v>
                </c:pt>
                <c:pt idx="1598">
                  <c:v>46066</c:v>
                </c:pt>
                <c:pt idx="1599">
                  <c:v>46069</c:v>
                </c:pt>
                <c:pt idx="1600">
                  <c:v>46070</c:v>
                </c:pt>
                <c:pt idx="1601">
                  <c:v>46071</c:v>
                </c:pt>
                <c:pt idx="1602">
                  <c:v>46072</c:v>
                </c:pt>
                <c:pt idx="1603">
                  <c:v>46073</c:v>
                </c:pt>
                <c:pt idx="1604">
                  <c:v>46076</c:v>
                </c:pt>
                <c:pt idx="1605">
                  <c:v>46077</c:v>
                </c:pt>
                <c:pt idx="1606">
                  <c:v>46078</c:v>
                </c:pt>
                <c:pt idx="1607">
                  <c:v>46079</c:v>
                </c:pt>
                <c:pt idx="1608">
                  <c:v>46080</c:v>
                </c:pt>
                <c:pt idx="1609">
                  <c:v>46083</c:v>
                </c:pt>
                <c:pt idx="1610">
                  <c:v>46084</c:v>
                </c:pt>
                <c:pt idx="1611">
                  <c:v>46085</c:v>
                </c:pt>
                <c:pt idx="1612">
                  <c:v>46086</c:v>
                </c:pt>
                <c:pt idx="1613">
                  <c:v>46087</c:v>
                </c:pt>
                <c:pt idx="1614">
                  <c:v>46090</c:v>
                </c:pt>
                <c:pt idx="1615">
                  <c:v>46091</c:v>
                </c:pt>
                <c:pt idx="1616">
                  <c:v>46092</c:v>
                </c:pt>
                <c:pt idx="1617">
                  <c:v>46093</c:v>
                </c:pt>
                <c:pt idx="1618">
                  <c:v>46094</c:v>
                </c:pt>
                <c:pt idx="1619">
                  <c:v>46097</c:v>
                </c:pt>
                <c:pt idx="1620">
                  <c:v>46098</c:v>
                </c:pt>
                <c:pt idx="1621">
                  <c:v>46099</c:v>
                </c:pt>
                <c:pt idx="1622">
                  <c:v>46100</c:v>
                </c:pt>
                <c:pt idx="1623">
                  <c:v>46101</c:v>
                </c:pt>
                <c:pt idx="1624">
                  <c:v>46104</c:v>
                </c:pt>
                <c:pt idx="1625">
                  <c:v>46105</c:v>
                </c:pt>
                <c:pt idx="1626">
                  <c:v>46106</c:v>
                </c:pt>
                <c:pt idx="1627">
                  <c:v>46107</c:v>
                </c:pt>
                <c:pt idx="1628">
                  <c:v>46108</c:v>
                </c:pt>
                <c:pt idx="1629">
                  <c:v>46111</c:v>
                </c:pt>
                <c:pt idx="1630">
                  <c:v>46112</c:v>
                </c:pt>
                <c:pt idx="1631">
                  <c:v>46113</c:v>
                </c:pt>
                <c:pt idx="1632">
                  <c:v>46114</c:v>
                </c:pt>
                <c:pt idx="1633">
                  <c:v>46115</c:v>
                </c:pt>
                <c:pt idx="1634">
                  <c:v>46118</c:v>
                </c:pt>
                <c:pt idx="1635">
                  <c:v>46119</c:v>
                </c:pt>
                <c:pt idx="1636">
                  <c:v>46120</c:v>
                </c:pt>
                <c:pt idx="1637">
                  <c:v>46121</c:v>
                </c:pt>
                <c:pt idx="1638">
                  <c:v>46122</c:v>
                </c:pt>
                <c:pt idx="1639">
                  <c:v>46125</c:v>
                </c:pt>
                <c:pt idx="1640">
                  <c:v>46126</c:v>
                </c:pt>
                <c:pt idx="1641">
                  <c:v>46127</c:v>
                </c:pt>
                <c:pt idx="1642">
                  <c:v>46128</c:v>
                </c:pt>
                <c:pt idx="1643">
                  <c:v>46129</c:v>
                </c:pt>
                <c:pt idx="1644">
                  <c:v>46132</c:v>
                </c:pt>
                <c:pt idx="1645">
                  <c:v>46133</c:v>
                </c:pt>
                <c:pt idx="1646">
                  <c:v>46134</c:v>
                </c:pt>
                <c:pt idx="1647">
                  <c:v>46135</c:v>
                </c:pt>
                <c:pt idx="1648">
                  <c:v>46136</c:v>
                </c:pt>
                <c:pt idx="1649">
                  <c:v>46139</c:v>
                </c:pt>
                <c:pt idx="1650">
                  <c:v>46140</c:v>
                </c:pt>
                <c:pt idx="1651">
                  <c:v>46141</c:v>
                </c:pt>
                <c:pt idx="1652">
                  <c:v>46142</c:v>
                </c:pt>
                <c:pt idx="1653">
                  <c:v>46143</c:v>
                </c:pt>
                <c:pt idx="1654">
                  <c:v>46146</c:v>
                </c:pt>
                <c:pt idx="1655">
                  <c:v>46147</c:v>
                </c:pt>
                <c:pt idx="1656">
                  <c:v>46148</c:v>
                </c:pt>
                <c:pt idx="1657">
                  <c:v>46149</c:v>
                </c:pt>
                <c:pt idx="1658">
                  <c:v>46150</c:v>
                </c:pt>
                <c:pt idx="1659">
                  <c:v>46153</c:v>
                </c:pt>
                <c:pt idx="1660">
                  <c:v>46154</c:v>
                </c:pt>
                <c:pt idx="1661">
                  <c:v>46155</c:v>
                </c:pt>
                <c:pt idx="1662">
                  <c:v>46156</c:v>
                </c:pt>
                <c:pt idx="1663">
                  <c:v>46157</c:v>
                </c:pt>
                <c:pt idx="1664">
                  <c:v>46160</c:v>
                </c:pt>
                <c:pt idx="1665">
                  <c:v>46161</c:v>
                </c:pt>
                <c:pt idx="1666">
                  <c:v>46162</c:v>
                </c:pt>
                <c:pt idx="1667">
                  <c:v>46163</c:v>
                </c:pt>
                <c:pt idx="1668">
                  <c:v>46164</c:v>
                </c:pt>
                <c:pt idx="1669">
                  <c:v>46167</c:v>
                </c:pt>
                <c:pt idx="1670">
                  <c:v>46168</c:v>
                </c:pt>
                <c:pt idx="1671">
                  <c:v>46169</c:v>
                </c:pt>
                <c:pt idx="1672">
                  <c:v>46170</c:v>
                </c:pt>
                <c:pt idx="1673">
                  <c:v>46171</c:v>
                </c:pt>
                <c:pt idx="1674">
                  <c:v>46174</c:v>
                </c:pt>
                <c:pt idx="1675">
                  <c:v>46175</c:v>
                </c:pt>
                <c:pt idx="1676">
                  <c:v>46176</c:v>
                </c:pt>
                <c:pt idx="1677">
                  <c:v>46177</c:v>
                </c:pt>
                <c:pt idx="1678">
                  <c:v>46178</c:v>
                </c:pt>
                <c:pt idx="1679">
                  <c:v>46181</c:v>
                </c:pt>
                <c:pt idx="1680">
                  <c:v>46182</c:v>
                </c:pt>
                <c:pt idx="1681">
                  <c:v>46183</c:v>
                </c:pt>
                <c:pt idx="1682">
                  <c:v>46184</c:v>
                </c:pt>
                <c:pt idx="1683">
                  <c:v>46185</c:v>
                </c:pt>
                <c:pt idx="1684">
                  <c:v>46188</c:v>
                </c:pt>
                <c:pt idx="1685">
                  <c:v>46189</c:v>
                </c:pt>
                <c:pt idx="1686">
                  <c:v>46190</c:v>
                </c:pt>
                <c:pt idx="1687">
                  <c:v>46191</c:v>
                </c:pt>
                <c:pt idx="1688">
                  <c:v>46192</c:v>
                </c:pt>
                <c:pt idx="1689">
                  <c:v>46195</c:v>
                </c:pt>
                <c:pt idx="1690">
                  <c:v>46196</c:v>
                </c:pt>
                <c:pt idx="1691">
                  <c:v>46197</c:v>
                </c:pt>
                <c:pt idx="1692">
                  <c:v>46198</c:v>
                </c:pt>
                <c:pt idx="1693">
                  <c:v>46199</c:v>
                </c:pt>
                <c:pt idx="1694">
                  <c:v>46202</c:v>
                </c:pt>
                <c:pt idx="1695">
                  <c:v>46203</c:v>
                </c:pt>
                <c:pt idx="1696">
                  <c:v>46204</c:v>
                </c:pt>
                <c:pt idx="1697">
                  <c:v>46205</c:v>
                </c:pt>
                <c:pt idx="1698">
                  <c:v>46206</c:v>
                </c:pt>
                <c:pt idx="1699">
                  <c:v>46209</c:v>
                </c:pt>
                <c:pt idx="1700">
                  <c:v>46210</c:v>
                </c:pt>
                <c:pt idx="1701">
                  <c:v>46211</c:v>
                </c:pt>
                <c:pt idx="1702">
                  <c:v>46212</c:v>
                </c:pt>
                <c:pt idx="1703">
                  <c:v>46213</c:v>
                </c:pt>
                <c:pt idx="1704">
                  <c:v>46216</c:v>
                </c:pt>
                <c:pt idx="1705">
                  <c:v>46217</c:v>
                </c:pt>
                <c:pt idx="1706">
                  <c:v>46218</c:v>
                </c:pt>
                <c:pt idx="1707">
                  <c:v>46219</c:v>
                </c:pt>
                <c:pt idx="1708">
                  <c:v>46220</c:v>
                </c:pt>
                <c:pt idx="1709">
                  <c:v>46223</c:v>
                </c:pt>
                <c:pt idx="1710">
                  <c:v>46224</c:v>
                </c:pt>
                <c:pt idx="1711">
                  <c:v>46225</c:v>
                </c:pt>
                <c:pt idx="1712">
                  <c:v>46226</c:v>
                </c:pt>
                <c:pt idx="1713">
                  <c:v>46227</c:v>
                </c:pt>
                <c:pt idx="1714">
                  <c:v>46230</c:v>
                </c:pt>
                <c:pt idx="1715">
                  <c:v>46231</c:v>
                </c:pt>
                <c:pt idx="1716">
                  <c:v>46232</c:v>
                </c:pt>
                <c:pt idx="1717">
                  <c:v>46233</c:v>
                </c:pt>
                <c:pt idx="1718">
                  <c:v>46234</c:v>
                </c:pt>
                <c:pt idx="1719">
                  <c:v>46237</c:v>
                </c:pt>
                <c:pt idx="1720">
                  <c:v>46238</c:v>
                </c:pt>
                <c:pt idx="1721">
                  <c:v>46239</c:v>
                </c:pt>
                <c:pt idx="1722">
                  <c:v>46240</c:v>
                </c:pt>
                <c:pt idx="1723">
                  <c:v>46241</c:v>
                </c:pt>
                <c:pt idx="1724">
                  <c:v>46244</c:v>
                </c:pt>
                <c:pt idx="1725">
                  <c:v>46245</c:v>
                </c:pt>
                <c:pt idx="1726">
                  <c:v>46246</c:v>
                </c:pt>
                <c:pt idx="1727">
                  <c:v>46247</c:v>
                </c:pt>
                <c:pt idx="1728">
                  <c:v>46248</c:v>
                </c:pt>
                <c:pt idx="1729">
                  <c:v>46251</c:v>
                </c:pt>
                <c:pt idx="1730">
                  <c:v>46252</c:v>
                </c:pt>
                <c:pt idx="1731">
                  <c:v>46253</c:v>
                </c:pt>
                <c:pt idx="1732">
                  <c:v>46254</c:v>
                </c:pt>
                <c:pt idx="1733">
                  <c:v>46255</c:v>
                </c:pt>
                <c:pt idx="1734">
                  <c:v>46258</c:v>
                </c:pt>
                <c:pt idx="1735">
                  <c:v>46259</c:v>
                </c:pt>
                <c:pt idx="1736">
                  <c:v>46260</c:v>
                </c:pt>
                <c:pt idx="1737">
                  <c:v>46261</c:v>
                </c:pt>
                <c:pt idx="1738">
                  <c:v>46262</c:v>
                </c:pt>
                <c:pt idx="1739">
                  <c:v>46265</c:v>
                </c:pt>
                <c:pt idx="1740">
                  <c:v>46266</c:v>
                </c:pt>
                <c:pt idx="1741">
                  <c:v>46267</c:v>
                </c:pt>
                <c:pt idx="1742">
                  <c:v>46268</c:v>
                </c:pt>
                <c:pt idx="1743">
                  <c:v>46269</c:v>
                </c:pt>
                <c:pt idx="1744">
                  <c:v>46272</c:v>
                </c:pt>
                <c:pt idx="1745">
                  <c:v>46273</c:v>
                </c:pt>
                <c:pt idx="1746">
                  <c:v>46274</c:v>
                </c:pt>
                <c:pt idx="1747">
                  <c:v>46275</c:v>
                </c:pt>
                <c:pt idx="1748">
                  <c:v>46276</c:v>
                </c:pt>
                <c:pt idx="1749">
                  <c:v>46279</c:v>
                </c:pt>
                <c:pt idx="1750">
                  <c:v>46280</c:v>
                </c:pt>
                <c:pt idx="1751">
                  <c:v>46281</c:v>
                </c:pt>
                <c:pt idx="1752">
                  <c:v>46282</c:v>
                </c:pt>
                <c:pt idx="1753">
                  <c:v>46283</c:v>
                </c:pt>
                <c:pt idx="1754">
                  <c:v>46286</c:v>
                </c:pt>
                <c:pt idx="1755">
                  <c:v>46287</c:v>
                </c:pt>
                <c:pt idx="1756">
                  <c:v>46288</c:v>
                </c:pt>
              </c:numCache>
            </c:numRef>
          </c:cat>
          <c:val>
            <c:numRef>
              <c:f>'Daily MSCI USD Index'!$T$493:$T$2249</c:f>
              <c:numCache>
                <c:formatCode>0.00</c:formatCode>
                <c:ptCount val="1757"/>
                <c:pt idx="0">
                  <c:v>1665.27</c:v>
                </c:pt>
                <c:pt idx="1">
                  <c:v>1665.41</c:v>
                </c:pt>
                <c:pt idx="2">
                  <c:v>1664.39</c:v>
                </c:pt>
                <c:pt idx="3">
                  <c:v>1659.65</c:v>
                </c:pt>
                <c:pt idx="4">
                  <c:v>1658.46</c:v>
                </c:pt>
                <c:pt idx="5">
                  <c:v>1660.95</c:v>
                </c:pt>
                <c:pt idx="6">
                  <c:v>1661.57</c:v>
                </c:pt>
                <c:pt idx="7">
                  <c:v>1666.78</c:v>
                </c:pt>
                <c:pt idx="8">
                  <c:v>1668.06</c:v>
                </c:pt>
                <c:pt idx="9">
                  <c:v>1669.44</c:v>
                </c:pt>
                <c:pt idx="10">
                  <c:v>1670.44</c:v>
                </c:pt>
                <c:pt idx="11">
                  <c:v>1669.14</c:v>
                </c:pt>
                <c:pt idx="12">
                  <c:v>1668.16</c:v>
                </c:pt>
                <c:pt idx="13">
                  <c:v>1669.98</c:v>
                </c:pt>
                <c:pt idx="14">
                  <c:v>1670.04</c:v>
                </c:pt>
                <c:pt idx="15">
                  <c:v>1663.47</c:v>
                </c:pt>
                <c:pt idx="16">
                  <c:v>1665.59</c:v>
                </c:pt>
                <c:pt idx="17">
                  <c:v>1661.99</c:v>
                </c:pt>
                <c:pt idx="18">
                  <c:v>1661.54</c:v>
                </c:pt>
                <c:pt idx="19">
                  <c:v>1656.74</c:v>
                </c:pt>
                <c:pt idx="20">
                  <c:v>1656.9</c:v>
                </c:pt>
                <c:pt idx="21">
                  <c:v>1656.86</c:v>
                </c:pt>
                <c:pt idx="22">
                  <c:v>1648.85</c:v>
                </c:pt>
                <c:pt idx="23">
                  <c:v>1646.73</c:v>
                </c:pt>
                <c:pt idx="24">
                  <c:v>1641.76</c:v>
                </c:pt>
                <c:pt idx="25">
                  <c:v>1648.98</c:v>
                </c:pt>
                <c:pt idx="26">
                  <c:v>1648.06</c:v>
                </c:pt>
                <c:pt idx="27">
                  <c:v>1650.87</c:v>
                </c:pt>
                <c:pt idx="28">
                  <c:v>1643.6</c:v>
                </c:pt>
                <c:pt idx="29">
                  <c:v>1644.46</c:v>
                </c:pt>
                <c:pt idx="30">
                  <c:v>1648.78</c:v>
                </c:pt>
                <c:pt idx="31">
                  <c:v>1649.32</c:v>
                </c:pt>
                <c:pt idx="32">
                  <c:v>1647.9</c:v>
                </c:pt>
                <c:pt idx="33">
                  <c:v>1648.46</c:v>
                </c:pt>
                <c:pt idx="34">
                  <c:v>1647.85</c:v>
                </c:pt>
                <c:pt idx="35">
                  <c:v>1642.35</c:v>
                </c:pt>
                <c:pt idx="36">
                  <c:v>1642.61</c:v>
                </c:pt>
                <c:pt idx="37">
                  <c:v>1635.7</c:v>
                </c:pt>
                <c:pt idx="38">
                  <c:v>1632.01</c:v>
                </c:pt>
                <c:pt idx="39">
                  <c:v>1626.54</c:v>
                </c:pt>
                <c:pt idx="40">
                  <c:v>1629.64</c:v>
                </c:pt>
                <c:pt idx="41">
                  <c:v>1629.43</c:v>
                </c:pt>
                <c:pt idx="42">
                  <c:v>1625.09</c:v>
                </c:pt>
                <c:pt idx="43">
                  <c:v>1621.58</c:v>
                </c:pt>
                <c:pt idx="44">
                  <c:v>1630.33</c:v>
                </c:pt>
                <c:pt idx="45">
                  <c:v>1633.42</c:v>
                </c:pt>
                <c:pt idx="46">
                  <c:v>1636.1</c:v>
                </c:pt>
                <c:pt idx="47">
                  <c:v>1631.29</c:v>
                </c:pt>
                <c:pt idx="48">
                  <c:v>1627.24</c:v>
                </c:pt>
                <c:pt idx="49">
                  <c:v>1611.83</c:v>
                </c:pt>
                <c:pt idx="50">
                  <c:v>1616.51</c:v>
                </c:pt>
                <c:pt idx="51">
                  <c:v>1615.49</c:v>
                </c:pt>
                <c:pt idx="52">
                  <c:v>1597.38</c:v>
                </c:pt>
                <c:pt idx="53">
                  <c:v>1599.08</c:v>
                </c:pt>
                <c:pt idx="54">
                  <c:v>1589.63</c:v>
                </c:pt>
                <c:pt idx="55">
                  <c:v>1581.54</c:v>
                </c:pt>
                <c:pt idx="56">
                  <c:v>1570.28</c:v>
                </c:pt>
                <c:pt idx="57">
                  <c:v>1552.85</c:v>
                </c:pt>
                <c:pt idx="58">
                  <c:v>1564.12</c:v>
                </c:pt>
                <c:pt idx="59">
                  <c:v>1547.33</c:v>
                </c:pt>
                <c:pt idx="60">
                  <c:v>1558.3</c:v>
                </c:pt>
                <c:pt idx="61">
                  <c:v>1561.6</c:v>
                </c:pt>
                <c:pt idx="62">
                  <c:v>1570.3</c:v>
                </c:pt>
                <c:pt idx="63">
                  <c:v>1569.88</c:v>
                </c:pt>
                <c:pt idx="64">
                  <c:v>1561.74</c:v>
                </c:pt>
                <c:pt idx="65">
                  <c:v>1564.83</c:v>
                </c:pt>
                <c:pt idx="66">
                  <c:v>1557.87</c:v>
                </c:pt>
                <c:pt idx="67">
                  <c:v>1558.01</c:v>
                </c:pt>
                <c:pt idx="68">
                  <c:v>1555.46</c:v>
                </c:pt>
                <c:pt idx="69">
                  <c:v>1558.15</c:v>
                </c:pt>
                <c:pt idx="70">
                  <c:v>1567.66</c:v>
                </c:pt>
                <c:pt idx="71">
                  <c:v>1566.39</c:v>
                </c:pt>
                <c:pt idx="72">
                  <c:v>1574.56</c:v>
                </c:pt>
                <c:pt idx="73">
                  <c:v>1574.62</c:v>
                </c:pt>
                <c:pt idx="74">
                  <c:v>1572.32</c:v>
                </c:pt>
                <c:pt idx="75">
                  <c:v>1572.65</c:v>
                </c:pt>
                <c:pt idx="76">
                  <c:v>1567.62</c:v>
                </c:pt>
                <c:pt idx="77">
                  <c:v>1563.79</c:v>
                </c:pt>
                <c:pt idx="78">
                  <c:v>1566.13</c:v>
                </c:pt>
                <c:pt idx="79">
                  <c:v>1565.72</c:v>
                </c:pt>
                <c:pt idx="80">
                  <c:v>1558.67</c:v>
                </c:pt>
                <c:pt idx="81">
                  <c:v>1558.68</c:v>
                </c:pt>
                <c:pt idx="82">
                  <c:v>1560.99</c:v>
                </c:pt>
                <c:pt idx="83">
                  <c:v>1555.56</c:v>
                </c:pt>
                <c:pt idx="84">
                  <c:v>1558.92</c:v>
                </c:pt>
                <c:pt idx="85">
                  <c:v>1560.82</c:v>
                </c:pt>
                <c:pt idx="86">
                  <c:v>1570.05</c:v>
                </c:pt>
                <c:pt idx="87">
                  <c:v>1574.95</c:v>
                </c:pt>
                <c:pt idx="88">
                  <c:v>1569.13</c:v>
                </c:pt>
                <c:pt idx="89">
                  <c:v>1564.9</c:v>
                </c:pt>
                <c:pt idx="90">
                  <c:v>1568.59</c:v>
                </c:pt>
                <c:pt idx="91">
                  <c:v>1561.48</c:v>
                </c:pt>
                <c:pt idx="92">
                  <c:v>1559.86</c:v>
                </c:pt>
                <c:pt idx="93">
                  <c:v>1567.34</c:v>
                </c:pt>
                <c:pt idx="94">
                  <c:v>1565.28</c:v>
                </c:pt>
                <c:pt idx="95">
                  <c:v>1565.79</c:v>
                </c:pt>
                <c:pt idx="96">
                  <c:v>1562.27</c:v>
                </c:pt>
                <c:pt idx="97">
                  <c:v>1560.6</c:v>
                </c:pt>
                <c:pt idx="98">
                  <c:v>1561.34</c:v>
                </c:pt>
                <c:pt idx="99">
                  <c:v>1562.23</c:v>
                </c:pt>
                <c:pt idx="100">
                  <c:v>1566.4</c:v>
                </c:pt>
                <c:pt idx="101">
                  <c:v>1569.11</c:v>
                </c:pt>
                <c:pt idx="102">
                  <c:v>1572.51</c:v>
                </c:pt>
                <c:pt idx="103">
                  <c:v>1566.54</c:v>
                </c:pt>
                <c:pt idx="104">
                  <c:v>1567.42</c:v>
                </c:pt>
                <c:pt idx="105">
                  <c:v>1574.88</c:v>
                </c:pt>
                <c:pt idx="106">
                  <c:v>1571.83</c:v>
                </c:pt>
                <c:pt idx="107">
                  <c:v>1571.67</c:v>
                </c:pt>
                <c:pt idx="108">
                  <c:v>1571.73</c:v>
                </c:pt>
                <c:pt idx="109">
                  <c:v>1580.01</c:v>
                </c:pt>
                <c:pt idx="110">
                  <c:v>1587.7</c:v>
                </c:pt>
                <c:pt idx="111">
                  <c:v>1594.23</c:v>
                </c:pt>
                <c:pt idx="112">
                  <c:v>1591.33</c:v>
                </c:pt>
                <c:pt idx="113">
                  <c:v>1600.51</c:v>
                </c:pt>
                <c:pt idx="114">
                  <c:v>1602.86</c:v>
                </c:pt>
                <c:pt idx="115">
                  <c:v>1604.43</c:v>
                </c:pt>
                <c:pt idx="116">
                  <c:v>1607.38</c:v>
                </c:pt>
                <c:pt idx="117">
                  <c:v>1601.88</c:v>
                </c:pt>
                <c:pt idx="118">
                  <c:v>1597.19</c:v>
                </c:pt>
                <c:pt idx="119">
                  <c:v>1589.41</c:v>
                </c:pt>
                <c:pt idx="120">
                  <c:v>1593.59</c:v>
                </c:pt>
                <c:pt idx="121">
                  <c:v>1591.75</c:v>
                </c:pt>
                <c:pt idx="122">
                  <c:v>1590.33</c:v>
                </c:pt>
                <c:pt idx="123">
                  <c:v>1590.84</c:v>
                </c:pt>
                <c:pt idx="124">
                  <c:v>1592.57</c:v>
                </c:pt>
                <c:pt idx="125">
                  <c:v>1598.06</c:v>
                </c:pt>
                <c:pt idx="126">
                  <c:v>1596.29</c:v>
                </c:pt>
                <c:pt idx="127">
                  <c:v>1593.76</c:v>
                </c:pt>
                <c:pt idx="128">
                  <c:v>1591.11</c:v>
                </c:pt>
                <c:pt idx="129">
                  <c:v>1592.13</c:v>
                </c:pt>
                <c:pt idx="130">
                  <c:v>1590.07</c:v>
                </c:pt>
                <c:pt idx="131">
                  <c:v>1595.11</c:v>
                </c:pt>
                <c:pt idx="132">
                  <c:v>1597.45</c:v>
                </c:pt>
                <c:pt idx="133">
                  <c:v>1597.23</c:v>
                </c:pt>
                <c:pt idx="134">
                  <c:v>1603.18</c:v>
                </c:pt>
                <c:pt idx="135">
                  <c:v>1601.9</c:v>
                </c:pt>
                <c:pt idx="136">
                  <c:v>1601.95</c:v>
                </c:pt>
                <c:pt idx="137">
                  <c:v>1606.81</c:v>
                </c:pt>
                <c:pt idx="138">
                  <c:v>1603.48</c:v>
                </c:pt>
                <c:pt idx="139">
                  <c:v>1605.17</c:v>
                </c:pt>
                <c:pt idx="140">
                  <c:v>1599.41</c:v>
                </c:pt>
                <c:pt idx="141">
                  <c:v>1607.31</c:v>
                </c:pt>
                <c:pt idx="142">
                  <c:v>1604.33</c:v>
                </c:pt>
                <c:pt idx="143">
                  <c:v>1603.32</c:v>
                </c:pt>
                <c:pt idx="144">
                  <c:v>1605</c:v>
                </c:pt>
                <c:pt idx="145">
                  <c:v>1610.61</c:v>
                </c:pt>
                <c:pt idx="146">
                  <c:v>1613.2</c:v>
                </c:pt>
                <c:pt idx="147">
                  <c:v>1611.17</c:v>
                </c:pt>
                <c:pt idx="148">
                  <c:v>1607.05</c:v>
                </c:pt>
                <c:pt idx="149">
                  <c:v>1613.28</c:v>
                </c:pt>
                <c:pt idx="150">
                  <c:v>1611.33</c:v>
                </c:pt>
                <c:pt idx="151">
                  <c:v>1613.49</c:v>
                </c:pt>
                <c:pt idx="152">
                  <c:v>1609.84</c:v>
                </c:pt>
                <c:pt idx="153">
                  <c:v>1612.07</c:v>
                </c:pt>
                <c:pt idx="154">
                  <c:v>1607.87</c:v>
                </c:pt>
                <c:pt idx="155">
                  <c:v>1606.75</c:v>
                </c:pt>
                <c:pt idx="156">
                  <c:v>1613.99</c:v>
                </c:pt>
                <c:pt idx="157">
                  <c:v>1612.6</c:v>
                </c:pt>
                <c:pt idx="158">
                  <c:v>1608.65</c:v>
                </c:pt>
                <c:pt idx="159">
                  <c:v>1608.01</c:v>
                </c:pt>
                <c:pt idx="160">
                  <c:v>1611.12</c:v>
                </c:pt>
                <c:pt idx="161">
                  <c:v>1610.92</c:v>
                </c:pt>
                <c:pt idx="162">
                  <c:v>1613.15</c:v>
                </c:pt>
                <c:pt idx="163">
                  <c:v>1612.57</c:v>
                </c:pt>
                <c:pt idx="164">
                  <c:v>1611.57</c:v>
                </c:pt>
                <c:pt idx="165">
                  <c:v>1614.19</c:v>
                </c:pt>
                <c:pt idx="166">
                  <c:v>1617.09</c:v>
                </c:pt>
                <c:pt idx="167">
                  <c:v>1610.52</c:v>
                </c:pt>
                <c:pt idx="168">
                  <c:v>1612.37</c:v>
                </c:pt>
                <c:pt idx="169">
                  <c:v>1614.68</c:v>
                </c:pt>
                <c:pt idx="170">
                  <c:v>1615.77</c:v>
                </c:pt>
                <c:pt idx="171">
                  <c:v>1617.73</c:v>
                </c:pt>
                <c:pt idx="172">
                  <c:v>1619.25</c:v>
                </c:pt>
                <c:pt idx="173">
                  <c:v>1626.66</c:v>
                </c:pt>
                <c:pt idx="174">
                  <c:v>1626.04</c:v>
                </c:pt>
                <c:pt idx="175">
                  <c:v>1635.14</c:v>
                </c:pt>
                <c:pt idx="176">
                  <c:v>1631.06</c:v>
                </c:pt>
                <c:pt idx="177">
                  <c:v>1630.6</c:v>
                </c:pt>
                <c:pt idx="178">
                  <c:v>1630.87</c:v>
                </c:pt>
                <c:pt idx="179">
                  <c:v>1631.44</c:v>
                </c:pt>
                <c:pt idx="180">
                  <c:v>1628.85</c:v>
                </c:pt>
                <c:pt idx="181">
                  <c:v>1630.63</c:v>
                </c:pt>
                <c:pt idx="182">
                  <c:v>1632.25</c:v>
                </c:pt>
                <c:pt idx="183">
                  <c:v>1632.57</c:v>
                </c:pt>
                <c:pt idx="184">
                  <c:v>1635.52</c:v>
                </c:pt>
                <c:pt idx="185">
                  <c:v>1642.27</c:v>
                </c:pt>
                <c:pt idx="186">
                  <c:v>1646.72</c:v>
                </c:pt>
                <c:pt idx="187">
                  <c:v>1646</c:v>
                </c:pt>
                <c:pt idx="188">
                  <c:v>1649.7</c:v>
                </c:pt>
                <c:pt idx="189">
                  <c:v>1642.16</c:v>
                </c:pt>
                <c:pt idx="190">
                  <c:v>1640.46</c:v>
                </c:pt>
                <c:pt idx="191">
                  <c:v>1634.6</c:v>
                </c:pt>
                <c:pt idx="192">
                  <c:v>1626.79</c:v>
                </c:pt>
                <c:pt idx="193">
                  <c:v>1627.98</c:v>
                </c:pt>
                <c:pt idx="194">
                  <c:v>1627.06</c:v>
                </c:pt>
                <c:pt idx="195">
                  <c:v>1628.65</c:v>
                </c:pt>
                <c:pt idx="196">
                  <c:v>1633.26</c:v>
                </c:pt>
                <c:pt idx="197">
                  <c:v>1635.79</c:v>
                </c:pt>
                <c:pt idx="198">
                  <c:v>1635.74</c:v>
                </c:pt>
                <c:pt idx="199">
                  <c:v>1639.5</c:v>
                </c:pt>
                <c:pt idx="200">
                  <c:v>1642.2</c:v>
                </c:pt>
                <c:pt idx="201">
                  <c:v>1640.55</c:v>
                </c:pt>
                <c:pt idx="202">
                  <c:v>1642.73</c:v>
                </c:pt>
                <c:pt idx="203">
                  <c:v>1655.33</c:v>
                </c:pt>
                <c:pt idx="204">
                  <c:v>1653.4</c:v>
                </c:pt>
                <c:pt idx="205">
                  <c:v>1651.34</c:v>
                </c:pt>
                <c:pt idx="206">
                  <c:v>1652.21</c:v>
                </c:pt>
                <c:pt idx="207">
                  <c:v>1650.55</c:v>
                </c:pt>
                <c:pt idx="208">
                  <c:v>1654.14</c:v>
                </c:pt>
                <c:pt idx="209">
                  <c:v>1657.45</c:v>
                </c:pt>
                <c:pt idx="210">
                  <c:v>1659.36</c:v>
                </c:pt>
                <c:pt idx="211">
                  <c:v>1664.75</c:v>
                </c:pt>
                <c:pt idx="212">
                  <c:v>1664.03</c:v>
                </c:pt>
                <c:pt idx="213">
                  <c:v>1663.55</c:v>
                </c:pt>
                <c:pt idx="214">
                  <c:v>1661.59</c:v>
                </c:pt>
                <c:pt idx="215">
                  <c:v>1660.5</c:v>
                </c:pt>
                <c:pt idx="216">
                  <c:v>1655.26</c:v>
                </c:pt>
                <c:pt idx="217">
                  <c:v>1653.62</c:v>
                </c:pt>
                <c:pt idx="218">
                  <c:v>1655.16</c:v>
                </c:pt>
                <c:pt idx="219">
                  <c:v>1654.56</c:v>
                </c:pt>
                <c:pt idx="220">
                  <c:v>1659.06</c:v>
                </c:pt>
                <c:pt idx="221">
                  <c:v>1657.36</c:v>
                </c:pt>
                <c:pt idx="222">
                  <c:v>1672.25</c:v>
                </c:pt>
                <c:pt idx="223">
                  <c:v>1678.09</c:v>
                </c:pt>
                <c:pt idx="224">
                  <c:v>1689.06</c:v>
                </c:pt>
                <c:pt idx="225">
                  <c:v>1684.27</c:v>
                </c:pt>
                <c:pt idx="226">
                  <c:v>1682.19</c:v>
                </c:pt>
                <c:pt idx="227">
                  <c:v>1680.67</c:v>
                </c:pt>
                <c:pt idx="228">
                  <c:v>1679.97</c:v>
                </c:pt>
                <c:pt idx="229">
                  <c:v>1689.17</c:v>
                </c:pt>
                <c:pt idx="230">
                  <c:v>1693.07</c:v>
                </c:pt>
                <c:pt idx="231">
                  <c:v>1697.11</c:v>
                </c:pt>
                <c:pt idx="232">
                  <c:v>1689.38</c:v>
                </c:pt>
                <c:pt idx="233">
                  <c:v>1691.58</c:v>
                </c:pt>
                <c:pt idx="234">
                  <c:v>1690.82</c:v>
                </c:pt>
                <c:pt idx="235">
                  <c:v>1691.63</c:v>
                </c:pt>
                <c:pt idx="236">
                  <c:v>1693.35</c:v>
                </c:pt>
                <c:pt idx="237">
                  <c:v>1696.25</c:v>
                </c:pt>
                <c:pt idx="238">
                  <c:v>1694.57</c:v>
                </c:pt>
                <c:pt idx="239">
                  <c:v>1692.09</c:v>
                </c:pt>
                <c:pt idx="240">
                  <c:v>1698.29</c:v>
                </c:pt>
                <c:pt idx="241">
                  <c:v>1699.93</c:v>
                </c:pt>
                <c:pt idx="242">
                  <c:v>1705.83</c:v>
                </c:pt>
                <c:pt idx="243">
                  <c:v>1713.01</c:v>
                </c:pt>
                <c:pt idx="244">
                  <c:v>1714.5</c:v>
                </c:pt>
                <c:pt idx="245">
                  <c:v>1716.33</c:v>
                </c:pt>
                <c:pt idx="246">
                  <c:v>1715.02</c:v>
                </c:pt>
                <c:pt idx="247">
                  <c:v>1714.47</c:v>
                </c:pt>
                <c:pt idx="248">
                  <c:v>1714.34</c:v>
                </c:pt>
                <c:pt idx="249">
                  <c:v>1714.23</c:v>
                </c:pt>
                <c:pt idx="250">
                  <c:v>1714.02</c:v>
                </c:pt>
                <c:pt idx="251">
                  <c:v>1715.48</c:v>
                </c:pt>
                <c:pt idx="252">
                  <c:v>1719.08</c:v>
                </c:pt>
                <c:pt idx="253">
                  <c:v>1716.43</c:v>
                </c:pt>
                <c:pt idx="254">
                  <c:v>1711.14</c:v>
                </c:pt>
                <c:pt idx="255">
                  <c:v>1709.68</c:v>
                </c:pt>
                <c:pt idx="256">
                  <c:v>1710.82</c:v>
                </c:pt>
                <c:pt idx="257">
                  <c:v>1714.41</c:v>
                </c:pt>
                <c:pt idx="258">
                  <c:v>1714.52</c:v>
                </c:pt>
                <c:pt idx="259">
                  <c:v>1713.84</c:v>
                </c:pt>
                <c:pt idx="260">
                  <c:v>1717.81</c:v>
                </c:pt>
                <c:pt idx="261">
                  <c:v>1720.12</c:v>
                </c:pt>
                <c:pt idx="262">
                  <c:v>1719.74</c:v>
                </c:pt>
                <c:pt idx="263">
                  <c:v>1719.84</c:v>
                </c:pt>
                <c:pt idx="264">
                  <c:v>1729.39</c:v>
                </c:pt>
                <c:pt idx="265">
                  <c:v>1725.55</c:v>
                </c:pt>
                <c:pt idx="266">
                  <c:v>1726.14</c:v>
                </c:pt>
                <c:pt idx="267">
                  <c:v>1722.54</c:v>
                </c:pt>
                <c:pt idx="268">
                  <c:v>1721.38</c:v>
                </c:pt>
                <c:pt idx="269">
                  <c:v>1715.06</c:v>
                </c:pt>
                <c:pt idx="270">
                  <c:v>1718.34</c:v>
                </c:pt>
                <c:pt idx="271">
                  <c:v>1723.28</c:v>
                </c:pt>
                <c:pt idx="272">
                  <c:v>1724.46</c:v>
                </c:pt>
                <c:pt idx="273">
                  <c:v>1721.67</c:v>
                </c:pt>
                <c:pt idx="274">
                  <c:v>1719.06</c:v>
                </c:pt>
                <c:pt idx="275">
                  <c:v>1720.17</c:v>
                </c:pt>
                <c:pt idx="276">
                  <c:v>1724.42</c:v>
                </c:pt>
                <c:pt idx="277">
                  <c:v>1724.66</c:v>
                </c:pt>
                <c:pt idx="278">
                  <c:v>1717.92</c:v>
                </c:pt>
                <c:pt idx="279">
                  <c:v>1717.14</c:v>
                </c:pt>
                <c:pt idx="280">
                  <c:v>1719.35</c:v>
                </c:pt>
                <c:pt idx="281">
                  <c:v>1718.37</c:v>
                </c:pt>
                <c:pt idx="282">
                  <c:v>1713.62</c:v>
                </c:pt>
                <c:pt idx="283">
                  <c:v>1717.21</c:v>
                </c:pt>
                <c:pt idx="284">
                  <c:v>1716</c:v>
                </c:pt>
                <c:pt idx="285">
                  <c:v>1719.5</c:v>
                </c:pt>
                <c:pt idx="286">
                  <c:v>1720.45</c:v>
                </c:pt>
                <c:pt idx="287">
                  <c:v>1717.18</c:v>
                </c:pt>
                <c:pt idx="288">
                  <c:v>1718.03</c:v>
                </c:pt>
                <c:pt idx="289">
                  <c:v>1722.11</c:v>
                </c:pt>
                <c:pt idx="290">
                  <c:v>1723.6</c:v>
                </c:pt>
                <c:pt idx="291">
                  <c:v>1727.99</c:v>
                </c:pt>
                <c:pt idx="292">
                  <c:v>1729.14</c:v>
                </c:pt>
                <c:pt idx="293">
                  <c:v>1729.57</c:v>
                </c:pt>
                <c:pt idx="294">
                  <c:v>1732.65</c:v>
                </c:pt>
                <c:pt idx="295">
                  <c:v>1731.39</c:v>
                </c:pt>
                <c:pt idx="296">
                  <c:v>1727.68</c:v>
                </c:pt>
                <c:pt idx="297">
                  <c:v>1724.32</c:v>
                </c:pt>
                <c:pt idx="298">
                  <c:v>1727.4</c:v>
                </c:pt>
                <c:pt idx="299">
                  <c:v>1723.1</c:v>
                </c:pt>
                <c:pt idx="300">
                  <c:v>1726.86</c:v>
                </c:pt>
                <c:pt idx="301">
                  <c:v>1727.69</c:v>
                </c:pt>
                <c:pt idx="302">
                  <c:v>1726.16</c:v>
                </c:pt>
                <c:pt idx="303">
                  <c:v>1715.92</c:v>
                </c:pt>
                <c:pt idx="304">
                  <c:v>1717.61</c:v>
                </c:pt>
                <c:pt idx="305">
                  <c:v>1714.72</c:v>
                </c:pt>
                <c:pt idx="306">
                  <c:v>1717.78</c:v>
                </c:pt>
                <c:pt idx="307">
                  <c:v>1717.4</c:v>
                </c:pt>
                <c:pt idx="308">
                  <c:v>1710.39</c:v>
                </c:pt>
                <c:pt idx="309">
                  <c:v>1700.67</c:v>
                </c:pt>
                <c:pt idx="310">
                  <c:v>1698.4</c:v>
                </c:pt>
                <c:pt idx="311">
                  <c:v>1701.67</c:v>
                </c:pt>
                <c:pt idx="312">
                  <c:v>1710.55</c:v>
                </c:pt>
                <c:pt idx="313">
                  <c:v>1709.83</c:v>
                </c:pt>
                <c:pt idx="314">
                  <c:v>1709.25</c:v>
                </c:pt>
                <c:pt idx="315">
                  <c:v>1712.02</c:v>
                </c:pt>
                <c:pt idx="316">
                  <c:v>1709.01</c:v>
                </c:pt>
                <c:pt idx="317">
                  <c:v>1713.21</c:v>
                </c:pt>
                <c:pt idx="318">
                  <c:v>1711.41</c:v>
                </c:pt>
                <c:pt idx="319">
                  <c:v>1710</c:v>
                </c:pt>
                <c:pt idx="320">
                  <c:v>1709.2</c:v>
                </c:pt>
                <c:pt idx="321">
                  <c:v>1703.88</c:v>
                </c:pt>
                <c:pt idx="322">
                  <c:v>1699.99</c:v>
                </c:pt>
                <c:pt idx="323">
                  <c:v>1700.56</c:v>
                </c:pt>
                <c:pt idx="324">
                  <c:v>1696.95</c:v>
                </c:pt>
                <c:pt idx="325">
                  <c:v>1695.05</c:v>
                </c:pt>
                <c:pt idx="326">
                  <c:v>1700.17</c:v>
                </c:pt>
                <c:pt idx="327">
                  <c:v>1698.61</c:v>
                </c:pt>
                <c:pt idx="328">
                  <c:v>1698.73</c:v>
                </c:pt>
                <c:pt idx="329">
                  <c:v>1700.68</c:v>
                </c:pt>
                <c:pt idx="330">
                  <c:v>1704.7</c:v>
                </c:pt>
                <c:pt idx="331">
                  <c:v>1705.51</c:v>
                </c:pt>
                <c:pt idx="332">
                  <c:v>1704.73</c:v>
                </c:pt>
                <c:pt idx="333">
                  <c:v>1700.85</c:v>
                </c:pt>
                <c:pt idx="334">
                  <c:v>1700.2</c:v>
                </c:pt>
                <c:pt idx="335">
                  <c:v>1699.81</c:v>
                </c:pt>
                <c:pt idx="336">
                  <c:v>1705.98</c:v>
                </c:pt>
                <c:pt idx="337">
                  <c:v>1708.63</c:v>
                </c:pt>
                <c:pt idx="338">
                  <c:v>1711.49</c:v>
                </c:pt>
                <c:pt idx="339">
                  <c:v>1714.17</c:v>
                </c:pt>
                <c:pt idx="340">
                  <c:v>1717.43</c:v>
                </c:pt>
                <c:pt idx="341">
                  <c:v>1715.4</c:v>
                </c:pt>
                <c:pt idx="342">
                  <c:v>1717.6</c:v>
                </c:pt>
                <c:pt idx="343">
                  <c:v>1717.49</c:v>
                </c:pt>
                <c:pt idx="344">
                  <c:v>1722.75</c:v>
                </c:pt>
                <c:pt idx="345">
                  <c:v>1723.66</c:v>
                </c:pt>
                <c:pt idx="346">
                  <c:v>1724.41</c:v>
                </c:pt>
                <c:pt idx="347">
                  <c:v>1729.07</c:v>
                </c:pt>
                <c:pt idx="348">
                  <c:v>1725.1</c:v>
                </c:pt>
                <c:pt idx="349">
                  <c:v>1724.08</c:v>
                </c:pt>
                <c:pt idx="350">
                  <c:v>1723.17</c:v>
                </c:pt>
                <c:pt idx="351">
                  <c:v>1724.71</c:v>
                </c:pt>
                <c:pt idx="352">
                  <c:v>1727.48</c:v>
                </c:pt>
                <c:pt idx="353">
                  <c:v>1734.67</c:v>
                </c:pt>
                <c:pt idx="354">
                  <c:v>1741.49</c:v>
                </c:pt>
                <c:pt idx="355">
                  <c:v>1737.77</c:v>
                </c:pt>
                <c:pt idx="356">
                  <c:v>1734.2</c:v>
                </c:pt>
                <c:pt idx="357">
                  <c:v>1730.97</c:v>
                </c:pt>
                <c:pt idx="358">
                  <c:v>1733.93</c:v>
                </c:pt>
                <c:pt idx="359">
                  <c:v>1732.4</c:v>
                </c:pt>
                <c:pt idx="360">
                  <c:v>1737.24</c:v>
                </c:pt>
                <c:pt idx="361">
                  <c:v>1734.58</c:v>
                </c:pt>
                <c:pt idx="362">
                  <c:v>1734.5</c:v>
                </c:pt>
                <c:pt idx="363">
                  <c:v>1737.05</c:v>
                </c:pt>
                <c:pt idx="364">
                  <c:v>1737.64</c:v>
                </c:pt>
                <c:pt idx="365">
                  <c:v>1742.26</c:v>
                </c:pt>
                <c:pt idx="366">
                  <c:v>1745.77</c:v>
                </c:pt>
                <c:pt idx="367">
                  <c:v>1749.15</c:v>
                </c:pt>
                <c:pt idx="368">
                  <c:v>1752.17</c:v>
                </c:pt>
                <c:pt idx="369">
                  <c:v>1754.75</c:v>
                </c:pt>
                <c:pt idx="370">
                  <c:v>1754.97</c:v>
                </c:pt>
                <c:pt idx="371">
                  <c:v>1753.14</c:v>
                </c:pt>
                <c:pt idx="372">
                  <c:v>1753.33</c:v>
                </c:pt>
                <c:pt idx="373">
                  <c:v>1752.24</c:v>
                </c:pt>
                <c:pt idx="374">
                  <c:v>1755.32</c:v>
                </c:pt>
                <c:pt idx="375">
                  <c:v>1755.39</c:v>
                </c:pt>
                <c:pt idx="376">
                  <c:v>1754.86</c:v>
                </c:pt>
                <c:pt idx="377">
                  <c:v>1755.39</c:v>
                </c:pt>
                <c:pt idx="378">
                  <c:v>1755.59</c:v>
                </c:pt>
                <c:pt idx="379">
                  <c:v>1754.56</c:v>
                </c:pt>
                <c:pt idx="380">
                  <c:v>1751.77</c:v>
                </c:pt>
                <c:pt idx="381">
                  <c:v>1753.55</c:v>
                </c:pt>
                <c:pt idx="382">
                  <c:v>1741.69</c:v>
                </c:pt>
                <c:pt idx="383">
                  <c:v>1737.91</c:v>
                </c:pt>
                <c:pt idx="384">
                  <c:v>1732.91</c:v>
                </c:pt>
                <c:pt idx="385">
                  <c:v>1732.07</c:v>
                </c:pt>
                <c:pt idx="386">
                  <c:v>1733.06</c:v>
                </c:pt>
                <c:pt idx="387">
                  <c:v>1735.64</c:v>
                </c:pt>
                <c:pt idx="388">
                  <c:v>1741.22</c:v>
                </c:pt>
                <c:pt idx="389">
                  <c:v>1740.16</c:v>
                </c:pt>
                <c:pt idx="390">
                  <c:v>1738.91</c:v>
                </c:pt>
                <c:pt idx="391">
                  <c:v>1737.75</c:v>
                </c:pt>
                <c:pt idx="392">
                  <c:v>1734.08</c:v>
                </c:pt>
                <c:pt idx="393">
                  <c:v>1730.5</c:v>
                </c:pt>
                <c:pt idx="394">
                  <c:v>1735.32</c:v>
                </c:pt>
                <c:pt idx="395">
                  <c:v>1730.99</c:v>
                </c:pt>
                <c:pt idx="396">
                  <c:v>1726.74</c:v>
                </c:pt>
                <c:pt idx="397">
                  <c:v>1722.29</c:v>
                </c:pt>
                <c:pt idx="398">
                  <c:v>1722.84</c:v>
                </c:pt>
                <c:pt idx="399">
                  <c:v>1725.43</c:v>
                </c:pt>
                <c:pt idx="400">
                  <c:v>1726.96</c:v>
                </c:pt>
                <c:pt idx="401">
                  <c:v>1727.22</c:v>
                </c:pt>
                <c:pt idx="402">
                  <c:v>1730.25</c:v>
                </c:pt>
                <c:pt idx="403">
                  <c:v>1730.11</c:v>
                </c:pt>
                <c:pt idx="404">
                  <c:v>1722.4</c:v>
                </c:pt>
                <c:pt idx="405">
                  <c:v>1721.44</c:v>
                </c:pt>
                <c:pt idx="406">
                  <c:v>1721.73</c:v>
                </c:pt>
                <c:pt idx="407">
                  <c:v>1725.4</c:v>
                </c:pt>
                <c:pt idx="408">
                  <c:v>1724.35</c:v>
                </c:pt>
                <c:pt idx="409">
                  <c:v>1722.54</c:v>
                </c:pt>
                <c:pt idx="410">
                  <c:v>1721.84</c:v>
                </c:pt>
                <c:pt idx="411">
                  <c:v>1721.82</c:v>
                </c:pt>
                <c:pt idx="412">
                  <c:v>1732.32</c:v>
                </c:pt>
                <c:pt idx="413">
                  <c:v>1729.86</c:v>
                </c:pt>
                <c:pt idx="414">
                  <c:v>1731.96</c:v>
                </c:pt>
                <c:pt idx="415">
                  <c:v>1729.84</c:v>
                </c:pt>
                <c:pt idx="416">
                  <c:v>1732.8</c:v>
                </c:pt>
                <c:pt idx="417">
                  <c:v>1734.86</c:v>
                </c:pt>
                <c:pt idx="418">
                  <c:v>1729.72</c:v>
                </c:pt>
                <c:pt idx="419">
                  <c:v>1726.52</c:v>
                </c:pt>
                <c:pt idx="420">
                  <c:v>1725.65</c:v>
                </c:pt>
                <c:pt idx="421">
                  <c:v>1725.13</c:v>
                </c:pt>
                <c:pt idx="422">
                  <c:v>1725.18</c:v>
                </c:pt>
                <c:pt idx="423">
                  <c:v>1723.57</c:v>
                </c:pt>
                <c:pt idx="424">
                  <c:v>1724.53</c:v>
                </c:pt>
                <c:pt idx="425">
                  <c:v>1720.57</c:v>
                </c:pt>
                <c:pt idx="426">
                  <c:v>1721.85</c:v>
                </c:pt>
                <c:pt idx="427">
                  <c:v>1714.1</c:v>
                </c:pt>
                <c:pt idx="428">
                  <c:v>1711.14</c:v>
                </c:pt>
                <c:pt idx="429">
                  <c:v>1716.36</c:v>
                </c:pt>
                <c:pt idx="430">
                  <c:v>1723.27</c:v>
                </c:pt>
                <c:pt idx="431">
                  <c:v>1723.69</c:v>
                </c:pt>
                <c:pt idx="432">
                  <c:v>1721.95</c:v>
                </c:pt>
                <c:pt idx="433">
                  <c:v>1726.81</c:v>
                </c:pt>
                <c:pt idx="434">
                  <c:v>1732.78</c:v>
                </c:pt>
                <c:pt idx="435">
                  <c:v>1738.96</c:v>
                </c:pt>
                <c:pt idx="436">
                  <c:v>1739.42</c:v>
                </c:pt>
                <c:pt idx="437">
                  <c:v>1739.26</c:v>
                </c:pt>
                <c:pt idx="438">
                  <c:v>1741.61</c:v>
                </c:pt>
                <c:pt idx="439">
                  <c:v>1742.41</c:v>
                </c:pt>
                <c:pt idx="440">
                  <c:v>1739.62</c:v>
                </c:pt>
                <c:pt idx="441">
                  <c:v>1734.03</c:v>
                </c:pt>
                <c:pt idx="442">
                  <c:v>1735.8</c:v>
                </c:pt>
                <c:pt idx="443">
                  <c:v>1738.8</c:v>
                </c:pt>
                <c:pt idx="444">
                  <c:v>1736.24</c:v>
                </c:pt>
                <c:pt idx="445">
                  <c:v>1737.17</c:v>
                </c:pt>
                <c:pt idx="446">
                  <c:v>1738.36</c:v>
                </c:pt>
                <c:pt idx="447">
                  <c:v>1735.49</c:v>
                </c:pt>
                <c:pt idx="448">
                  <c:v>1731.99</c:v>
                </c:pt>
                <c:pt idx="449">
                  <c:v>1729.76</c:v>
                </c:pt>
                <c:pt idx="450">
                  <c:v>1730.35</c:v>
                </c:pt>
                <c:pt idx="451">
                  <c:v>1729.9</c:v>
                </c:pt>
                <c:pt idx="452">
                  <c:v>1731.87</c:v>
                </c:pt>
                <c:pt idx="453">
                  <c:v>1728.8</c:v>
                </c:pt>
                <c:pt idx="454">
                  <c:v>1729.11</c:v>
                </c:pt>
                <c:pt idx="455">
                  <c:v>1724.22</c:v>
                </c:pt>
                <c:pt idx="456">
                  <c:v>1722.51</c:v>
                </c:pt>
                <c:pt idx="457">
                  <c:v>1722.26</c:v>
                </c:pt>
                <c:pt idx="458">
                  <c:v>1723.78</c:v>
                </c:pt>
                <c:pt idx="459">
                  <c:v>1722.44</c:v>
                </c:pt>
                <c:pt idx="460">
                  <c:v>1721.27</c:v>
                </c:pt>
                <c:pt idx="461">
                  <c:v>1717.73</c:v>
                </c:pt>
                <c:pt idx="462">
                  <c:v>1720.36</c:v>
                </c:pt>
                <c:pt idx="463">
                  <c:v>1719.12</c:v>
                </c:pt>
                <c:pt idx="464">
                  <c:v>1718.92</c:v>
                </c:pt>
                <c:pt idx="465">
                  <c:v>1715.24</c:v>
                </c:pt>
                <c:pt idx="466">
                  <c:v>1718.45</c:v>
                </c:pt>
                <c:pt idx="467">
                  <c:v>1723.13</c:v>
                </c:pt>
                <c:pt idx="468">
                  <c:v>1727.68</c:v>
                </c:pt>
                <c:pt idx="469">
                  <c:v>1724.45</c:v>
                </c:pt>
                <c:pt idx="470">
                  <c:v>1731.77</c:v>
                </c:pt>
                <c:pt idx="471">
                  <c:v>1734.9</c:v>
                </c:pt>
                <c:pt idx="472">
                  <c:v>1731.94</c:v>
                </c:pt>
                <c:pt idx="473">
                  <c:v>1731.77</c:v>
                </c:pt>
                <c:pt idx="474">
                  <c:v>1736.52</c:v>
                </c:pt>
                <c:pt idx="475">
                  <c:v>1737.7</c:v>
                </c:pt>
                <c:pt idx="476">
                  <c:v>1734.06</c:v>
                </c:pt>
                <c:pt idx="477">
                  <c:v>1733.6</c:v>
                </c:pt>
                <c:pt idx="478">
                  <c:v>1732.5</c:v>
                </c:pt>
                <c:pt idx="479">
                  <c:v>1728.72</c:v>
                </c:pt>
                <c:pt idx="480">
                  <c:v>1729.66</c:v>
                </c:pt>
                <c:pt idx="481">
                  <c:v>1729.05</c:v>
                </c:pt>
                <c:pt idx="482">
                  <c:v>1731.09</c:v>
                </c:pt>
                <c:pt idx="483">
                  <c:v>1731.91</c:v>
                </c:pt>
                <c:pt idx="484">
                  <c:v>1735.15</c:v>
                </c:pt>
                <c:pt idx="485">
                  <c:v>1739.16</c:v>
                </c:pt>
                <c:pt idx="486">
                  <c:v>1735.78</c:v>
                </c:pt>
                <c:pt idx="487">
                  <c:v>1735.18</c:v>
                </c:pt>
                <c:pt idx="488">
                  <c:v>1734.57</c:v>
                </c:pt>
                <c:pt idx="489">
                  <c:v>1736.18</c:v>
                </c:pt>
                <c:pt idx="490">
                  <c:v>1731.1</c:v>
                </c:pt>
                <c:pt idx="491">
                  <c:v>1733.48</c:v>
                </c:pt>
                <c:pt idx="492">
                  <c:v>1732.15</c:v>
                </c:pt>
                <c:pt idx="493">
                  <c:v>1730.33</c:v>
                </c:pt>
                <c:pt idx="494">
                  <c:v>1728.47</c:v>
                </c:pt>
                <c:pt idx="495">
                  <c:v>1724.16</c:v>
                </c:pt>
                <c:pt idx="496">
                  <c:v>1725.02</c:v>
                </c:pt>
                <c:pt idx="497">
                  <c:v>1724.83</c:v>
                </c:pt>
                <c:pt idx="498">
                  <c:v>1719.56</c:v>
                </c:pt>
                <c:pt idx="499">
                  <c:v>1720.59</c:v>
                </c:pt>
                <c:pt idx="500">
                  <c:v>1723.61</c:v>
                </c:pt>
                <c:pt idx="501">
                  <c:v>1728.73</c:v>
                </c:pt>
                <c:pt idx="502">
                  <c:v>1728.47</c:v>
                </c:pt>
                <c:pt idx="503">
                  <c:v>1726.05</c:v>
                </c:pt>
                <c:pt idx="504">
                  <c:v>1725.49</c:v>
                </c:pt>
                <c:pt idx="505">
                  <c:v>1727.45</c:v>
                </c:pt>
                <c:pt idx="506">
                  <c:v>1732.55</c:v>
                </c:pt>
                <c:pt idx="507">
                  <c:v>1731.9</c:v>
                </c:pt>
                <c:pt idx="508">
                  <c:v>1727.71</c:v>
                </c:pt>
                <c:pt idx="509">
                  <c:v>1726.97</c:v>
                </c:pt>
                <c:pt idx="510">
                  <c:v>1725.57</c:v>
                </c:pt>
                <c:pt idx="511">
                  <c:v>1722.53</c:v>
                </c:pt>
                <c:pt idx="512">
                  <c:v>1725.02</c:v>
                </c:pt>
                <c:pt idx="513">
                  <c:v>1725.87</c:v>
                </c:pt>
                <c:pt idx="514">
                  <c:v>1722.59</c:v>
                </c:pt>
                <c:pt idx="515">
                  <c:v>1725.09</c:v>
                </c:pt>
                <c:pt idx="516">
                  <c:v>1726.21</c:v>
                </c:pt>
                <c:pt idx="517">
                  <c:v>1730.42</c:v>
                </c:pt>
                <c:pt idx="518">
                  <c:v>1732.93</c:v>
                </c:pt>
                <c:pt idx="519">
                  <c:v>1733.53</c:v>
                </c:pt>
                <c:pt idx="520">
                  <c:v>1733.81</c:v>
                </c:pt>
                <c:pt idx="521">
                  <c:v>1732.75</c:v>
                </c:pt>
                <c:pt idx="522">
                  <c:v>1733.51</c:v>
                </c:pt>
                <c:pt idx="523">
                  <c:v>1734.37</c:v>
                </c:pt>
                <c:pt idx="524">
                  <c:v>1733.58</c:v>
                </c:pt>
                <c:pt idx="525">
                  <c:v>1732.34</c:v>
                </c:pt>
                <c:pt idx="526">
                  <c:v>1733.55</c:v>
                </c:pt>
                <c:pt idx="527">
                  <c:v>1729.6</c:v>
                </c:pt>
                <c:pt idx="528">
                  <c:v>1731.97</c:v>
                </c:pt>
                <c:pt idx="529">
                  <c:v>1733.4</c:v>
                </c:pt>
                <c:pt idx="530">
                  <c:v>1737.28</c:v>
                </c:pt>
                <c:pt idx="531">
                  <c:v>1740.74</c:v>
                </c:pt>
                <c:pt idx="532">
                  <c:v>1741.65</c:v>
                </c:pt>
                <c:pt idx="533">
                  <c:v>1742.71</c:v>
                </c:pt>
                <c:pt idx="534">
                  <c:v>1742.23</c:v>
                </c:pt>
                <c:pt idx="535">
                  <c:v>1739.49</c:v>
                </c:pt>
                <c:pt idx="536">
                  <c:v>1741.08</c:v>
                </c:pt>
                <c:pt idx="537">
                  <c:v>1743.87</c:v>
                </c:pt>
                <c:pt idx="538">
                  <c:v>1742.55</c:v>
                </c:pt>
                <c:pt idx="539">
                  <c:v>1739.21</c:v>
                </c:pt>
                <c:pt idx="540">
                  <c:v>1738.6</c:v>
                </c:pt>
                <c:pt idx="541">
                  <c:v>1739.32</c:v>
                </c:pt>
                <c:pt idx="542">
                  <c:v>1734.08</c:v>
                </c:pt>
                <c:pt idx="543">
                  <c:v>1731.71</c:v>
                </c:pt>
                <c:pt idx="544">
                  <c:v>1736.69</c:v>
                </c:pt>
                <c:pt idx="545">
                  <c:v>1738.5</c:v>
                </c:pt>
                <c:pt idx="546">
                  <c:v>1738.27</c:v>
                </c:pt>
                <c:pt idx="547">
                  <c:v>1739.17</c:v>
                </c:pt>
                <c:pt idx="548">
                  <c:v>1739.21</c:v>
                </c:pt>
                <c:pt idx="549">
                  <c:v>1740.87</c:v>
                </c:pt>
                <c:pt idx="550">
                  <c:v>1741.56</c:v>
                </c:pt>
                <c:pt idx="551">
                  <c:v>1744.08</c:v>
                </c:pt>
                <c:pt idx="552">
                  <c:v>1746.86</c:v>
                </c:pt>
                <c:pt idx="553">
                  <c:v>1743.29</c:v>
                </c:pt>
                <c:pt idx="554">
                  <c:v>1742.63</c:v>
                </c:pt>
                <c:pt idx="555">
                  <c:v>1745.13</c:v>
                </c:pt>
                <c:pt idx="556">
                  <c:v>1748.45</c:v>
                </c:pt>
                <c:pt idx="557">
                  <c:v>1748.24</c:v>
                </c:pt>
                <c:pt idx="558">
                  <c:v>1750.29</c:v>
                </c:pt>
                <c:pt idx="559">
                  <c:v>1750.99</c:v>
                </c:pt>
                <c:pt idx="560">
                  <c:v>1749.48</c:v>
                </c:pt>
                <c:pt idx="561">
                  <c:v>1751.17</c:v>
                </c:pt>
                <c:pt idx="562">
                  <c:v>1734.41</c:v>
                </c:pt>
                <c:pt idx="563">
                  <c:v>1741.52</c:v>
                </c:pt>
                <c:pt idx="564">
                  <c:v>1728.28</c:v>
                </c:pt>
                <c:pt idx="565">
                  <c:v>1726.72</c:v>
                </c:pt>
                <c:pt idx="566">
                  <c:v>1722.5</c:v>
                </c:pt>
                <c:pt idx="567">
                  <c:v>1728.33</c:v>
                </c:pt>
                <c:pt idx="568">
                  <c:v>1717.22</c:v>
                </c:pt>
                <c:pt idx="569">
                  <c:v>1705.03</c:v>
                </c:pt>
                <c:pt idx="570">
                  <c:v>1706.12</c:v>
                </c:pt>
                <c:pt idx="571">
                  <c:v>1710.24</c:v>
                </c:pt>
                <c:pt idx="572">
                  <c:v>1712.83</c:v>
                </c:pt>
                <c:pt idx="573">
                  <c:v>1710.22</c:v>
                </c:pt>
                <c:pt idx="574">
                  <c:v>1706.89</c:v>
                </c:pt>
                <c:pt idx="575">
                  <c:v>1707.34</c:v>
                </c:pt>
                <c:pt idx="576">
                  <c:v>1716.26</c:v>
                </c:pt>
                <c:pt idx="577">
                  <c:v>1725.47</c:v>
                </c:pt>
                <c:pt idx="578">
                  <c:v>1724.43</c:v>
                </c:pt>
                <c:pt idx="579">
                  <c:v>1722.59</c:v>
                </c:pt>
                <c:pt idx="580">
                  <c:v>1722.78</c:v>
                </c:pt>
                <c:pt idx="581">
                  <c:v>1727.49</c:v>
                </c:pt>
                <c:pt idx="582">
                  <c:v>1727.1</c:v>
                </c:pt>
                <c:pt idx="583">
                  <c:v>1729.1</c:v>
                </c:pt>
                <c:pt idx="584">
                  <c:v>1725.81</c:v>
                </c:pt>
                <c:pt idx="585">
                  <c:v>1735.19</c:v>
                </c:pt>
                <c:pt idx="586">
                  <c:v>1743.82</c:v>
                </c:pt>
                <c:pt idx="587">
                  <c:v>1744.43</c:v>
                </c:pt>
                <c:pt idx="588">
                  <c:v>1742.83</c:v>
                </c:pt>
                <c:pt idx="589">
                  <c:v>1746.64</c:v>
                </c:pt>
                <c:pt idx="590">
                  <c:v>1746.01</c:v>
                </c:pt>
                <c:pt idx="591">
                  <c:v>1741.51</c:v>
                </c:pt>
                <c:pt idx="592">
                  <c:v>1737.33</c:v>
                </c:pt>
                <c:pt idx="593">
                  <c:v>1736.64</c:v>
                </c:pt>
                <c:pt idx="594">
                  <c:v>1734.6</c:v>
                </c:pt>
                <c:pt idx="595">
                  <c:v>1734.56</c:v>
                </c:pt>
                <c:pt idx="596">
                  <c:v>1736.54</c:v>
                </c:pt>
                <c:pt idx="597">
                  <c:v>1735.74</c:v>
                </c:pt>
                <c:pt idx="598">
                  <c:v>1735.88</c:v>
                </c:pt>
                <c:pt idx="599">
                  <c:v>1733.17</c:v>
                </c:pt>
                <c:pt idx="600">
                  <c:v>1729</c:v>
                </c:pt>
                <c:pt idx="601">
                  <c:v>1728.14</c:v>
                </c:pt>
                <c:pt idx="602">
                  <c:v>1723.47</c:v>
                </c:pt>
                <c:pt idx="603">
                  <c:v>1714.26</c:v>
                </c:pt>
                <c:pt idx="604">
                  <c:v>1700.53</c:v>
                </c:pt>
                <c:pt idx="605">
                  <c:v>1700</c:v>
                </c:pt>
                <c:pt idx="606">
                  <c:v>1694.43</c:v>
                </c:pt>
                <c:pt idx="607">
                  <c:v>1686.71</c:v>
                </c:pt>
                <c:pt idx="608">
                  <c:v>1695.28</c:v>
                </c:pt>
                <c:pt idx="609">
                  <c:v>1690.96</c:v>
                </c:pt>
                <c:pt idx="610">
                  <c:v>1691.72</c:v>
                </c:pt>
                <c:pt idx="611">
                  <c:v>1692.18</c:v>
                </c:pt>
                <c:pt idx="612">
                  <c:v>1690.49</c:v>
                </c:pt>
                <c:pt idx="613">
                  <c:v>1680.85</c:v>
                </c:pt>
                <c:pt idx="614">
                  <c:v>1671.7</c:v>
                </c:pt>
                <c:pt idx="615">
                  <c:v>1672.62</c:v>
                </c:pt>
                <c:pt idx="616">
                  <c:v>1674.22</c:v>
                </c:pt>
                <c:pt idx="617">
                  <c:v>1665.31</c:v>
                </c:pt>
                <c:pt idx="618">
                  <c:v>1666.66</c:v>
                </c:pt>
                <c:pt idx="619">
                  <c:v>1666.92</c:v>
                </c:pt>
                <c:pt idx="620">
                  <c:v>1675.99</c:v>
                </c:pt>
                <c:pt idx="621">
                  <c:v>1677.14</c:v>
                </c:pt>
                <c:pt idx="622">
                  <c:v>1674.79</c:v>
                </c:pt>
                <c:pt idx="623">
                  <c:v>1686.22</c:v>
                </c:pt>
                <c:pt idx="624">
                  <c:v>1691.58</c:v>
                </c:pt>
                <c:pt idx="625">
                  <c:v>1689.72</c:v>
                </c:pt>
                <c:pt idx="626">
                  <c:v>1689.84</c:v>
                </c:pt>
                <c:pt idx="627">
                  <c:v>1686.41</c:v>
                </c:pt>
                <c:pt idx="628">
                  <c:v>1694.65</c:v>
                </c:pt>
                <c:pt idx="629">
                  <c:v>1704.06</c:v>
                </c:pt>
                <c:pt idx="630">
                  <c:v>1704.27</c:v>
                </c:pt>
                <c:pt idx="631">
                  <c:v>1698.38</c:v>
                </c:pt>
                <c:pt idx="632">
                  <c:v>1697.31</c:v>
                </c:pt>
                <c:pt idx="633">
                  <c:v>1699.14</c:v>
                </c:pt>
                <c:pt idx="634">
                  <c:v>1701.72</c:v>
                </c:pt>
                <c:pt idx="635">
                  <c:v>1694.04</c:v>
                </c:pt>
                <c:pt idx="636">
                  <c:v>1693.97</c:v>
                </c:pt>
                <c:pt idx="637">
                  <c:v>1691.65</c:v>
                </c:pt>
                <c:pt idx="638">
                  <c:v>1683.46</c:v>
                </c:pt>
                <c:pt idx="639">
                  <c:v>1669.96</c:v>
                </c:pt>
                <c:pt idx="640">
                  <c:v>1670.65</c:v>
                </c:pt>
                <c:pt idx="641">
                  <c:v>1670.74</c:v>
                </c:pt>
                <c:pt idx="642">
                  <c:v>1672.74</c:v>
                </c:pt>
                <c:pt idx="643">
                  <c:v>1672.56</c:v>
                </c:pt>
                <c:pt idx="644">
                  <c:v>1673.82</c:v>
                </c:pt>
                <c:pt idx="645">
                  <c:v>1674.33</c:v>
                </c:pt>
                <c:pt idx="646">
                  <c:v>1670.23</c:v>
                </c:pt>
                <c:pt idx="647">
                  <c:v>1669.47</c:v>
                </c:pt>
                <c:pt idx="648">
                  <c:v>1670.86</c:v>
                </c:pt>
                <c:pt idx="649">
                  <c:v>1675.5</c:v>
                </c:pt>
                <c:pt idx="650">
                  <c:v>1673.55</c:v>
                </c:pt>
                <c:pt idx="651">
                  <c:v>1668.16</c:v>
                </c:pt>
                <c:pt idx="652">
                  <c:v>1666.83</c:v>
                </c:pt>
                <c:pt idx="653">
                  <c:v>1663.38</c:v>
                </c:pt>
                <c:pt idx="654">
                  <c:v>1665.83</c:v>
                </c:pt>
                <c:pt idx="655">
                  <c:v>1659.57</c:v>
                </c:pt>
                <c:pt idx="656">
                  <c:v>1656.04</c:v>
                </c:pt>
                <c:pt idx="657">
                  <c:v>1659.13</c:v>
                </c:pt>
                <c:pt idx="658">
                  <c:v>1660.39</c:v>
                </c:pt>
                <c:pt idx="659">
                  <c:v>1655.84</c:v>
                </c:pt>
                <c:pt idx="660">
                  <c:v>1650.01</c:v>
                </c:pt>
                <c:pt idx="661">
                  <c:v>1653.58</c:v>
                </c:pt>
                <c:pt idx="662">
                  <c:v>1646.23</c:v>
                </c:pt>
                <c:pt idx="663">
                  <c:v>1645.23</c:v>
                </c:pt>
                <c:pt idx="664">
                  <c:v>1650.34</c:v>
                </c:pt>
                <c:pt idx="665">
                  <c:v>1651.11</c:v>
                </c:pt>
                <c:pt idx="666">
                  <c:v>1649.31</c:v>
                </c:pt>
                <c:pt idx="667">
                  <c:v>1647.55</c:v>
                </c:pt>
                <c:pt idx="668">
                  <c:v>1649.29</c:v>
                </c:pt>
                <c:pt idx="669">
                  <c:v>1651.48</c:v>
                </c:pt>
                <c:pt idx="670">
                  <c:v>1652.67</c:v>
                </c:pt>
                <c:pt idx="671">
                  <c:v>1651.8</c:v>
                </c:pt>
                <c:pt idx="672">
                  <c:v>1658.38</c:v>
                </c:pt>
                <c:pt idx="673">
                  <c:v>1661.11</c:v>
                </c:pt>
                <c:pt idx="674">
                  <c:v>1662.41</c:v>
                </c:pt>
                <c:pt idx="675">
                  <c:v>1659.88</c:v>
                </c:pt>
                <c:pt idx="676">
                  <c:v>1655.38</c:v>
                </c:pt>
                <c:pt idx="677">
                  <c:v>1657.25</c:v>
                </c:pt>
                <c:pt idx="678">
                  <c:v>1661.57</c:v>
                </c:pt>
                <c:pt idx="679">
                  <c:v>1660.43</c:v>
                </c:pt>
                <c:pt idx="680">
                  <c:v>1661.59</c:v>
                </c:pt>
                <c:pt idx="681">
                  <c:v>1665.33</c:v>
                </c:pt>
                <c:pt idx="682">
                  <c:v>1667.08</c:v>
                </c:pt>
                <c:pt idx="683">
                  <c:v>1667.99</c:v>
                </c:pt>
                <c:pt idx="684">
                  <c:v>1664.6</c:v>
                </c:pt>
                <c:pt idx="685">
                  <c:v>1660.2</c:v>
                </c:pt>
                <c:pt idx="686">
                  <c:v>1660.33</c:v>
                </c:pt>
                <c:pt idx="687">
                  <c:v>1655.66</c:v>
                </c:pt>
                <c:pt idx="688">
                  <c:v>1650.59</c:v>
                </c:pt>
                <c:pt idx="689">
                  <c:v>1645.7</c:v>
                </c:pt>
                <c:pt idx="690">
                  <c:v>1645.84</c:v>
                </c:pt>
                <c:pt idx="691">
                  <c:v>1645.03</c:v>
                </c:pt>
                <c:pt idx="692">
                  <c:v>1648.73</c:v>
                </c:pt>
                <c:pt idx="693">
                  <c:v>1648.45</c:v>
                </c:pt>
                <c:pt idx="694">
                  <c:v>1640.05</c:v>
                </c:pt>
                <c:pt idx="695">
                  <c:v>1642.22</c:v>
                </c:pt>
                <c:pt idx="696">
                  <c:v>1642.38</c:v>
                </c:pt>
                <c:pt idx="697">
                  <c:v>1636.25</c:v>
                </c:pt>
                <c:pt idx="698">
                  <c:v>1635.58</c:v>
                </c:pt>
                <c:pt idx="699">
                  <c:v>1630.76</c:v>
                </c:pt>
                <c:pt idx="700">
                  <c:v>1628.03</c:v>
                </c:pt>
                <c:pt idx="701">
                  <c:v>1623.22</c:v>
                </c:pt>
                <c:pt idx="702">
                  <c:v>1625.45</c:v>
                </c:pt>
                <c:pt idx="703">
                  <c:v>1632</c:v>
                </c:pt>
                <c:pt idx="704">
                  <c:v>1633.99</c:v>
                </c:pt>
                <c:pt idx="705">
                  <c:v>1632.23</c:v>
                </c:pt>
                <c:pt idx="706">
                  <c:v>1624.8</c:v>
                </c:pt>
                <c:pt idx="707">
                  <c:v>1620.39</c:v>
                </c:pt>
                <c:pt idx="708">
                  <c:v>1615.68</c:v>
                </c:pt>
                <c:pt idx="709">
                  <c:v>1615.77</c:v>
                </c:pt>
                <c:pt idx="710">
                  <c:v>1617.23</c:v>
                </c:pt>
                <c:pt idx="711">
                  <c:v>1611.51</c:v>
                </c:pt>
                <c:pt idx="712">
                  <c:v>1603.49</c:v>
                </c:pt>
                <c:pt idx="713">
                  <c:v>1597.77</c:v>
                </c:pt>
                <c:pt idx="714">
                  <c:v>1586.54</c:v>
                </c:pt>
                <c:pt idx="715">
                  <c:v>1587.6</c:v>
                </c:pt>
                <c:pt idx="716">
                  <c:v>1577.22</c:v>
                </c:pt>
                <c:pt idx="717">
                  <c:v>1581.44</c:v>
                </c:pt>
                <c:pt idx="718">
                  <c:v>1592.11</c:v>
                </c:pt>
                <c:pt idx="719">
                  <c:v>1594.34</c:v>
                </c:pt>
                <c:pt idx="720">
                  <c:v>1600.28</c:v>
                </c:pt>
                <c:pt idx="721">
                  <c:v>1600.53</c:v>
                </c:pt>
                <c:pt idx="722">
                  <c:v>1601.81</c:v>
                </c:pt>
                <c:pt idx="723">
                  <c:v>1596.65</c:v>
                </c:pt>
                <c:pt idx="724">
                  <c:v>1592.86</c:v>
                </c:pt>
                <c:pt idx="725">
                  <c:v>1586.07</c:v>
                </c:pt>
                <c:pt idx="726">
                  <c:v>1586.37</c:v>
                </c:pt>
                <c:pt idx="727">
                  <c:v>1582.98</c:v>
                </c:pt>
                <c:pt idx="728">
                  <c:v>1584.17</c:v>
                </c:pt>
                <c:pt idx="729">
                  <c:v>1582.98</c:v>
                </c:pt>
                <c:pt idx="730">
                  <c:v>1585.27</c:v>
                </c:pt>
                <c:pt idx="731">
                  <c:v>1579.55</c:v>
                </c:pt>
                <c:pt idx="732">
                  <c:v>1580.46</c:v>
                </c:pt>
                <c:pt idx="733">
                  <c:v>1578.21</c:v>
                </c:pt>
                <c:pt idx="734">
                  <c:v>1574.71</c:v>
                </c:pt>
                <c:pt idx="735">
                  <c:v>1572.99</c:v>
                </c:pt>
                <c:pt idx="736">
                  <c:v>1584.27</c:v>
                </c:pt>
                <c:pt idx="737">
                  <c:v>1586.44</c:v>
                </c:pt>
                <c:pt idx="738">
                  <c:v>1581.36</c:v>
                </c:pt>
                <c:pt idx="739">
                  <c:v>1577.3</c:v>
                </c:pt>
                <c:pt idx="740">
                  <c:v>1584.13</c:v>
                </c:pt>
                <c:pt idx="741">
                  <c:v>1583.15</c:v>
                </c:pt>
                <c:pt idx="742">
                  <c:v>1578.85</c:v>
                </c:pt>
                <c:pt idx="743">
                  <c:v>1589.07</c:v>
                </c:pt>
                <c:pt idx="744">
                  <c:v>1595.95</c:v>
                </c:pt>
                <c:pt idx="745">
                  <c:v>1597.35</c:v>
                </c:pt>
                <c:pt idx="746">
                  <c:v>1603.9</c:v>
                </c:pt>
                <c:pt idx="747">
                  <c:v>1600.65</c:v>
                </c:pt>
                <c:pt idx="748">
                  <c:v>1627.42</c:v>
                </c:pt>
                <c:pt idx="749">
                  <c:v>1630.95</c:v>
                </c:pt>
                <c:pt idx="750">
                  <c:v>1634.37</c:v>
                </c:pt>
                <c:pt idx="751">
                  <c:v>1629.21</c:v>
                </c:pt>
                <c:pt idx="752">
                  <c:v>1618.29</c:v>
                </c:pt>
                <c:pt idx="753">
                  <c:v>1621.44</c:v>
                </c:pt>
                <c:pt idx="754">
                  <c:v>1615.16</c:v>
                </c:pt>
                <c:pt idx="755">
                  <c:v>1618.44</c:v>
                </c:pt>
                <c:pt idx="756">
                  <c:v>1617.94</c:v>
                </c:pt>
                <c:pt idx="757">
                  <c:v>1626.55</c:v>
                </c:pt>
                <c:pt idx="758">
                  <c:v>1625.95</c:v>
                </c:pt>
                <c:pt idx="759">
                  <c:v>1620.98</c:v>
                </c:pt>
                <c:pt idx="760">
                  <c:v>1627.86</c:v>
                </c:pt>
                <c:pt idx="761">
                  <c:v>1633.38</c:v>
                </c:pt>
                <c:pt idx="762">
                  <c:v>1644.42</c:v>
                </c:pt>
                <c:pt idx="763">
                  <c:v>1646.66</c:v>
                </c:pt>
                <c:pt idx="764">
                  <c:v>1653.44</c:v>
                </c:pt>
                <c:pt idx="765">
                  <c:v>1642.42</c:v>
                </c:pt>
                <c:pt idx="766">
                  <c:v>1644.96</c:v>
                </c:pt>
                <c:pt idx="767">
                  <c:v>1646.5</c:v>
                </c:pt>
                <c:pt idx="768">
                  <c:v>1650.47</c:v>
                </c:pt>
                <c:pt idx="769">
                  <c:v>1643.84</c:v>
                </c:pt>
                <c:pt idx="770">
                  <c:v>1646.7</c:v>
                </c:pt>
                <c:pt idx="771">
                  <c:v>1652.95</c:v>
                </c:pt>
                <c:pt idx="772">
                  <c:v>1646.55</c:v>
                </c:pt>
                <c:pt idx="773">
                  <c:v>1644.8</c:v>
                </c:pt>
                <c:pt idx="774">
                  <c:v>1646.95</c:v>
                </c:pt>
                <c:pt idx="775">
                  <c:v>1651.79</c:v>
                </c:pt>
                <c:pt idx="776">
                  <c:v>1653.03</c:v>
                </c:pt>
                <c:pt idx="777">
                  <c:v>1655.56</c:v>
                </c:pt>
                <c:pt idx="778">
                  <c:v>1655.2</c:v>
                </c:pt>
                <c:pt idx="779">
                  <c:v>1655.8</c:v>
                </c:pt>
                <c:pt idx="780">
                  <c:v>1655.86</c:v>
                </c:pt>
                <c:pt idx="781">
                  <c:v>1656.43</c:v>
                </c:pt>
                <c:pt idx="782">
                  <c:v>1659.13</c:v>
                </c:pt>
                <c:pt idx="783">
                  <c:v>1660.55</c:v>
                </c:pt>
                <c:pt idx="784">
                  <c:v>1661.24</c:v>
                </c:pt>
                <c:pt idx="785">
                  <c:v>1661.77</c:v>
                </c:pt>
                <c:pt idx="786">
                  <c:v>1663.47</c:v>
                </c:pt>
                <c:pt idx="787">
                  <c:v>1664.87</c:v>
                </c:pt>
                <c:pt idx="788">
                  <c:v>1669.56</c:v>
                </c:pt>
                <c:pt idx="789">
                  <c:v>1685.1</c:v>
                </c:pt>
                <c:pt idx="790">
                  <c:v>1687.64</c:v>
                </c:pt>
                <c:pt idx="791">
                  <c:v>1689.89</c:v>
                </c:pt>
                <c:pt idx="792">
                  <c:v>1694.53</c:v>
                </c:pt>
                <c:pt idx="793">
                  <c:v>1702.18</c:v>
                </c:pt>
                <c:pt idx="794">
                  <c:v>1701.59</c:v>
                </c:pt>
                <c:pt idx="795">
                  <c:v>1696.5</c:v>
                </c:pt>
                <c:pt idx="796">
                  <c:v>1700.55</c:v>
                </c:pt>
                <c:pt idx="797">
                  <c:v>1694.86</c:v>
                </c:pt>
                <c:pt idx="798">
                  <c:v>1697.3</c:v>
                </c:pt>
                <c:pt idx="799">
                  <c:v>1698.07</c:v>
                </c:pt>
                <c:pt idx="800">
                  <c:v>1697.81</c:v>
                </c:pt>
                <c:pt idx="801">
                  <c:v>1700.84</c:v>
                </c:pt>
                <c:pt idx="802">
                  <c:v>1701.2</c:v>
                </c:pt>
                <c:pt idx="803">
                  <c:v>1701</c:v>
                </c:pt>
                <c:pt idx="804">
                  <c:v>1706.12</c:v>
                </c:pt>
                <c:pt idx="805">
                  <c:v>1703.77</c:v>
                </c:pt>
                <c:pt idx="806">
                  <c:v>1707.7</c:v>
                </c:pt>
                <c:pt idx="807">
                  <c:v>1715.91</c:v>
                </c:pt>
                <c:pt idx="808">
                  <c:v>1707.86</c:v>
                </c:pt>
                <c:pt idx="809">
                  <c:v>1692.5</c:v>
                </c:pt>
                <c:pt idx="810">
                  <c:v>1692.14</c:v>
                </c:pt>
                <c:pt idx="811">
                  <c:v>1691.87</c:v>
                </c:pt>
                <c:pt idx="812">
                  <c:v>1691.59</c:v>
                </c:pt>
                <c:pt idx="813">
                  <c:v>1687.7</c:v>
                </c:pt>
                <c:pt idx="814">
                  <c:v>1684.69</c:v>
                </c:pt>
                <c:pt idx="815">
                  <c:v>1687.39</c:v>
                </c:pt>
                <c:pt idx="816">
                  <c:v>1679.26</c:v>
                </c:pt>
                <c:pt idx="817">
                  <c:v>1679.05</c:v>
                </c:pt>
                <c:pt idx="818">
                  <c:v>1674.19</c:v>
                </c:pt>
                <c:pt idx="819">
                  <c:v>1679.13</c:v>
                </c:pt>
                <c:pt idx="820">
                  <c:v>1676.38</c:v>
                </c:pt>
                <c:pt idx="821">
                  <c:v>1672.34</c:v>
                </c:pt>
                <c:pt idx="822">
                  <c:v>1675.91</c:v>
                </c:pt>
                <c:pt idx="823">
                  <c:v>1667.15</c:v>
                </c:pt>
                <c:pt idx="824">
                  <c:v>1663.41</c:v>
                </c:pt>
                <c:pt idx="825">
                  <c:v>1665.61</c:v>
                </c:pt>
                <c:pt idx="826">
                  <c:v>1672.48</c:v>
                </c:pt>
                <c:pt idx="827">
                  <c:v>1670.81</c:v>
                </c:pt>
                <c:pt idx="828">
                  <c:v>1675.47</c:v>
                </c:pt>
                <c:pt idx="829">
                  <c:v>1676.68</c:v>
                </c:pt>
                <c:pt idx="830">
                  <c:v>1673.43</c:v>
                </c:pt>
                <c:pt idx="831">
                  <c:v>1666.65</c:v>
                </c:pt>
                <c:pt idx="832">
                  <c:v>1665.89</c:v>
                </c:pt>
                <c:pt idx="833">
                  <c:v>1666.38</c:v>
                </c:pt>
                <c:pt idx="834">
                  <c:v>1676.12</c:v>
                </c:pt>
                <c:pt idx="835">
                  <c:v>1675.3</c:v>
                </c:pt>
                <c:pt idx="836">
                  <c:v>1671.44</c:v>
                </c:pt>
                <c:pt idx="837">
                  <c:v>1670.48</c:v>
                </c:pt>
                <c:pt idx="838">
                  <c:v>1675.48</c:v>
                </c:pt>
                <c:pt idx="839">
                  <c:v>1674.25</c:v>
                </c:pt>
                <c:pt idx="840">
                  <c:v>1675.99</c:v>
                </c:pt>
                <c:pt idx="841">
                  <c:v>1677.15</c:v>
                </c:pt>
                <c:pt idx="842">
                  <c:v>1691.4</c:v>
                </c:pt>
                <c:pt idx="843">
                  <c:v>1685.17</c:v>
                </c:pt>
                <c:pt idx="844">
                  <c:v>1683.26</c:v>
                </c:pt>
                <c:pt idx="845">
                  <c:v>1686.68</c:v>
                </c:pt>
                <c:pt idx="846">
                  <c:v>1686.6</c:v>
                </c:pt>
                <c:pt idx="847">
                  <c:v>1689.15</c:v>
                </c:pt>
                <c:pt idx="848">
                  <c:v>1691.69</c:v>
                </c:pt>
                <c:pt idx="849">
                  <c:v>1688.17</c:v>
                </c:pt>
                <c:pt idx="850">
                  <c:v>1688.85</c:v>
                </c:pt>
                <c:pt idx="851">
                  <c:v>1690.41</c:v>
                </c:pt>
                <c:pt idx="852">
                  <c:v>1688.46</c:v>
                </c:pt>
                <c:pt idx="853">
                  <c:v>1688.7</c:v>
                </c:pt>
                <c:pt idx="854">
                  <c:v>1687.99</c:v>
                </c:pt>
                <c:pt idx="855">
                  <c:v>1688.7</c:v>
                </c:pt>
                <c:pt idx="856">
                  <c:v>1690.42</c:v>
                </c:pt>
                <c:pt idx="857">
                  <c:v>1696.81</c:v>
                </c:pt>
                <c:pt idx="858">
                  <c:v>1699.51</c:v>
                </c:pt>
                <c:pt idx="859">
                  <c:v>1694.67</c:v>
                </c:pt>
                <c:pt idx="860">
                  <c:v>1693.55</c:v>
                </c:pt>
                <c:pt idx="861">
                  <c:v>1688.93</c:v>
                </c:pt>
                <c:pt idx="862">
                  <c:v>1691.55</c:v>
                </c:pt>
                <c:pt idx="863">
                  <c:v>1689.48</c:v>
                </c:pt>
                <c:pt idx="864">
                  <c:v>1688.49</c:v>
                </c:pt>
                <c:pt idx="865">
                  <c:v>1685.89</c:v>
                </c:pt>
                <c:pt idx="866">
                  <c:v>1685.96</c:v>
                </c:pt>
                <c:pt idx="867">
                  <c:v>1687.32</c:v>
                </c:pt>
                <c:pt idx="868">
                  <c:v>1687.35</c:v>
                </c:pt>
                <c:pt idx="869">
                  <c:v>1687.96</c:v>
                </c:pt>
                <c:pt idx="870">
                  <c:v>1685.42</c:v>
                </c:pt>
                <c:pt idx="871">
                  <c:v>1688.96</c:v>
                </c:pt>
                <c:pt idx="872">
                  <c:v>1692.67</c:v>
                </c:pt>
                <c:pt idx="873">
                  <c:v>1694.65</c:v>
                </c:pt>
                <c:pt idx="874">
                  <c:v>1696.06</c:v>
                </c:pt>
                <c:pt idx="875">
                  <c:v>1692.29</c:v>
                </c:pt>
                <c:pt idx="876">
                  <c:v>1693.15</c:v>
                </c:pt>
                <c:pt idx="877">
                  <c:v>1689.8</c:v>
                </c:pt>
                <c:pt idx="878">
                  <c:v>1687.5</c:v>
                </c:pt>
                <c:pt idx="879">
                  <c:v>1688.41</c:v>
                </c:pt>
                <c:pt idx="880">
                  <c:v>1687.39</c:v>
                </c:pt>
                <c:pt idx="881">
                  <c:v>1681.99</c:v>
                </c:pt>
                <c:pt idx="882">
                  <c:v>1678.76</c:v>
                </c:pt>
                <c:pt idx="883">
                  <c:v>1680.82</c:v>
                </c:pt>
                <c:pt idx="884">
                  <c:v>1682.63</c:v>
                </c:pt>
                <c:pt idx="885">
                  <c:v>1681.49</c:v>
                </c:pt>
                <c:pt idx="886">
                  <c:v>1681.87</c:v>
                </c:pt>
                <c:pt idx="887">
                  <c:v>1676.01</c:v>
                </c:pt>
                <c:pt idx="888">
                  <c:v>1678.88</c:v>
                </c:pt>
                <c:pt idx="889">
                  <c:v>1678.88</c:v>
                </c:pt>
                <c:pt idx="890">
                  <c:v>1676.3</c:v>
                </c:pt>
                <c:pt idx="891">
                  <c:v>1671.92</c:v>
                </c:pt>
                <c:pt idx="892">
                  <c:v>1676.07</c:v>
                </c:pt>
                <c:pt idx="893">
                  <c:v>1685.24</c:v>
                </c:pt>
                <c:pt idx="894">
                  <c:v>1682.72</c:v>
                </c:pt>
                <c:pt idx="895">
                  <c:v>1682.41</c:v>
                </c:pt>
                <c:pt idx="896">
                  <c:v>1683.18</c:v>
                </c:pt>
                <c:pt idx="897">
                  <c:v>1683.23</c:v>
                </c:pt>
                <c:pt idx="898">
                  <c:v>1688.39</c:v>
                </c:pt>
                <c:pt idx="899">
                  <c:v>1688.13</c:v>
                </c:pt>
                <c:pt idx="900">
                  <c:v>1692.03</c:v>
                </c:pt>
                <c:pt idx="901">
                  <c:v>1693.21</c:v>
                </c:pt>
                <c:pt idx="902">
                  <c:v>1692.97</c:v>
                </c:pt>
                <c:pt idx="903">
                  <c:v>1698.83</c:v>
                </c:pt>
                <c:pt idx="904">
                  <c:v>1694.93</c:v>
                </c:pt>
                <c:pt idx="905">
                  <c:v>1691.57</c:v>
                </c:pt>
                <c:pt idx="906">
                  <c:v>1689.24</c:v>
                </c:pt>
                <c:pt idx="907">
                  <c:v>1688.05</c:v>
                </c:pt>
                <c:pt idx="908">
                  <c:v>1684.55</c:v>
                </c:pt>
                <c:pt idx="909">
                  <c:v>1682.37</c:v>
                </c:pt>
                <c:pt idx="910">
                  <c:v>1685.3</c:v>
                </c:pt>
                <c:pt idx="911">
                  <c:v>1678.93</c:v>
                </c:pt>
                <c:pt idx="912">
                  <c:v>1677.12</c:v>
                </c:pt>
                <c:pt idx="913">
                  <c:v>1676.27</c:v>
                </c:pt>
                <c:pt idx="914">
                  <c:v>1681.73</c:v>
                </c:pt>
                <c:pt idx="915">
                  <c:v>1685.24</c:v>
                </c:pt>
                <c:pt idx="916">
                  <c:v>1681.53</c:v>
                </c:pt>
                <c:pt idx="917">
                  <c:v>1676.64</c:v>
                </c:pt>
                <c:pt idx="918">
                  <c:v>1677.4</c:v>
                </c:pt>
                <c:pt idx="919">
                  <c:v>1677.98</c:v>
                </c:pt>
                <c:pt idx="920">
                  <c:v>1684.32</c:v>
                </c:pt>
                <c:pt idx="921">
                  <c:v>1692.01</c:v>
                </c:pt>
                <c:pt idx="922">
                  <c:v>1699.98</c:v>
                </c:pt>
                <c:pt idx="923">
                  <c:v>1704.94</c:v>
                </c:pt>
                <c:pt idx="924">
                  <c:v>1700.77</c:v>
                </c:pt>
                <c:pt idx="925">
                  <c:v>1704.94</c:v>
                </c:pt>
                <c:pt idx="926">
                  <c:v>1699.59</c:v>
                </c:pt>
                <c:pt idx="927">
                  <c:v>1701.88</c:v>
                </c:pt>
                <c:pt idx="928">
                  <c:v>1697.69</c:v>
                </c:pt>
                <c:pt idx="929">
                  <c:v>1698.6</c:v>
                </c:pt>
                <c:pt idx="930">
                  <c:v>1704.41</c:v>
                </c:pt>
                <c:pt idx="931">
                  <c:v>1704.51</c:v>
                </c:pt>
                <c:pt idx="932">
                  <c:v>1705.19</c:v>
                </c:pt>
                <c:pt idx="933">
                  <c:v>1702.53</c:v>
                </c:pt>
                <c:pt idx="934">
                  <c:v>1703.2</c:v>
                </c:pt>
                <c:pt idx="935">
                  <c:v>1696.94</c:v>
                </c:pt>
                <c:pt idx="936">
                  <c:v>1688.69</c:v>
                </c:pt>
                <c:pt idx="937">
                  <c:v>1684.66</c:v>
                </c:pt>
                <c:pt idx="938">
                  <c:v>1685.65</c:v>
                </c:pt>
                <c:pt idx="939">
                  <c:v>1684.13</c:v>
                </c:pt>
                <c:pt idx="940">
                  <c:v>1677.77</c:v>
                </c:pt>
                <c:pt idx="941">
                  <c:v>1680.32</c:v>
                </c:pt>
                <c:pt idx="942">
                  <c:v>1682.78</c:v>
                </c:pt>
                <c:pt idx="943">
                  <c:v>1677.59</c:v>
                </c:pt>
                <c:pt idx="944">
                  <c:v>1671.78</c:v>
                </c:pt>
                <c:pt idx="945">
                  <c:v>1668.51</c:v>
                </c:pt>
                <c:pt idx="946">
                  <c:v>1668.7</c:v>
                </c:pt>
                <c:pt idx="947">
                  <c:v>1664.99</c:v>
                </c:pt>
                <c:pt idx="948">
                  <c:v>1668.07</c:v>
                </c:pt>
                <c:pt idx="949">
                  <c:v>1666.16</c:v>
                </c:pt>
                <c:pt idx="950">
                  <c:v>1671.64</c:v>
                </c:pt>
                <c:pt idx="951">
                  <c:v>1674.16</c:v>
                </c:pt>
                <c:pt idx="952">
                  <c:v>1680.08</c:v>
                </c:pt>
                <c:pt idx="953">
                  <c:v>1677.15</c:v>
                </c:pt>
                <c:pt idx="954">
                  <c:v>1678.1</c:v>
                </c:pt>
                <c:pt idx="955">
                  <c:v>1678.98</c:v>
                </c:pt>
                <c:pt idx="956">
                  <c:v>1679.49</c:v>
                </c:pt>
                <c:pt idx="957">
                  <c:v>1677.41</c:v>
                </c:pt>
                <c:pt idx="958">
                  <c:v>1679.66</c:v>
                </c:pt>
                <c:pt idx="959">
                  <c:v>1678.53</c:v>
                </c:pt>
                <c:pt idx="960">
                  <c:v>1670.56</c:v>
                </c:pt>
                <c:pt idx="961">
                  <c:v>1668.88</c:v>
                </c:pt>
                <c:pt idx="962">
                  <c:v>1666.36</c:v>
                </c:pt>
                <c:pt idx="963">
                  <c:v>1666.43</c:v>
                </c:pt>
                <c:pt idx="964">
                  <c:v>1672.9</c:v>
                </c:pt>
                <c:pt idx="965">
                  <c:v>1673.65</c:v>
                </c:pt>
                <c:pt idx="966">
                  <c:v>1676.36</c:v>
                </c:pt>
                <c:pt idx="967">
                  <c:v>1678.1</c:v>
                </c:pt>
                <c:pt idx="968">
                  <c:v>1677.45</c:v>
                </c:pt>
                <c:pt idx="969">
                  <c:v>1676.88</c:v>
                </c:pt>
                <c:pt idx="970">
                  <c:v>1675.93</c:v>
                </c:pt>
                <c:pt idx="971">
                  <c:v>1677.24</c:v>
                </c:pt>
                <c:pt idx="972">
                  <c:v>1672.01</c:v>
                </c:pt>
                <c:pt idx="973">
                  <c:v>1674.23</c:v>
                </c:pt>
                <c:pt idx="974">
                  <c:v>1671.01</c:v>
                </c:pt>
                <c:pt idx="975">
                  <c:v>1668.07</c:v>
                </c:pt>
                <c:pt idx="976">
                  <c:v>1664.9</c:v>
                </c:pt>
                <c:pt idx="977">
                  <c:v>1665.31</c:v>
                </c:pt>
                <c:pt idx="978">
                  <c:v>1668.97</c:v>
                </c:pt>
                <c:pt idx="979">
                  <c:v>1666.07</c:v>
                </c:pt>
                <c:pt idx="980">
                  <c:v>1662.44</c:v>
                </c:pt>
                <c:pt idx="981">
                  <c:v>1658.61</c:v>
                </c:pt>
                <c:pt idx="982">
                  <c:v>1661.1</c:v>
                </c:pt>
                <c:pt idx="983">
                  <c:v>1661.67</c:v>
                </c:pt>
                <c:pt idx="984">
                  <c:v>1663.17</c:v>
                </c:pt>
                <c:pt idx="985">
                  <c:v>1667.11</c:v>
                </c:pt>
                <c:pt idx="986">
                  <c:v>1672.49</c:v>
                </c:pt>
                <c:pt idx="987">
                  <c:v>1671.41</c:v>
                </c:pt>
                <c:pt idx="988">
                  <c:v>1667.73</c:v>
                </c:pt>
                <c:pt idx="989">
                  <c:v>1667.88</c:v>
                </c:pt>
                <c:pt idx="990">
                  <c:v>1668.68</c:v>
                </c:pt>
                <c:pt idx="991">
                  <c:v>1667.16</c:v>
                </c:pt>
                <c:pt idx="992">
                  <c:v>1665.18</c:v>
                </c:pt>
                <c:pt idx="993">
                  <c:v>1667.22</c:v>
                </c:pt>
                <c:pt idx="994">
                  <c:v>1668.63</c:v>
                </c:pt>
                <c:pt idx="995">
                  <c:v>1671.4</c:v>
                </c:pt>
                <c:pt idx="996">
                  <c:v>1669.51</c:v>
                </c:pt>
                <c:pt idx="997">
                  <c:v>1667.36</c:v>
                </c:pt>
                <c:pt idx="998">
                  <c:v>1670.52</c:v>
                </c:pt>
                <c:pt idx="999">
                  <c:v>1670.92</c:v>
                </c:pt>
                <c:pt idx="1000">
                  <c:v>1671.08</c:v>
                </c:pt>
                <c:pt idx="1001">
                  <c:v>1670.28</c:v>
                </c:pt>
                <c:pt idx="1002">
                  <c:v>1677.32</c:v>
                </c:pt>
                <c:pt idx="1003">
                  <c:v>1685.38</c:v>
                </c:pt>
                <c:pt idx="1004">
                  <c:v>1694.2</c:v>
                </c:pt>
                <c:pt idx="1005">
                  <c:v>1691.15</c:v>
                </c:pt>
                <c:pt idx="1006">
                  <c:v>1690.36</c:v>
                </c:pt>
                <c:pt idx="1007">
                  <c:v>1689.52</c:v>
                </c:pt>
                <c:pt idx="1008">
                  <c:v>1684.96</c:v>
                </c:pt>
                <c:pt idx="1009">
                  <c:v>1684.83</c:v>
                </c:pt>
                <c:pt idx="1010">
                  <c:v>1688.17</c:v>
                </c:pt>
                <c:pt idx="1011">
                  <c:v>1700.64</c:v>
                </c:pt>
                <c:pt idx="1012">
                  <c:v>1701.16</c:v>
                </c:pt>
                <c:pt idx="1013">
                  <c:v>1702.98</c:v>
                </c:pt>
                <c:pt idx="1014">
                  <c:v>1712.04</c:v>
                </c:pt>
                <c:pt idx="1015">
                  <c:v>1716.32</c:v>
                </c:pt>
                <c:pt idx="1016">
                  <c:v>1711.01</c:v>
                </c:pt>
                <c:pt idx="1017">
                  <c:v>1712.84</c:v>
                </c:pt>
                <c:pt idx="1018">
                  <c:v>1709.63</c:v>
                </c:pt>
                <c:pt idx="1019">
                  <c:v>1711.85</c:v>
                </c:pt>
                <c:pt idx="1020">
                  <c:v>1716.58</c:v>
                </c:pt>
                <c:pt idx="1021">
                  <c:v>1721.04</c:v>
                </c:pt>
                <c:pt idx="1022">
                  <c:v>1717.5</c:v>
                </c:pt>
                <c:pt idx="1023">
                  <c:v>1714.52</c:v>
                </c:pt>
                <c:pt idx="1024">
                  <c:v>1714.96</c:v>
                </c:pt>
                <c:pt idx="1025">
                  <c:v>1711.34</c:v>
                </c:pt>
                <c:pt idx="1026">
                  <c:v>1712.44</c:v>
                </c:pt>
                <c:pt idx="1027">
                  <c:v>1710.12</c:v>
                </c:pt>
                <c:pt idx="1028">
                  <c:v>1713.67</c:v>
                </c:pt>
                <c:pt idx="1029">
                  <c:v>1708.79</c:v>
                </c:pt>
                <c:pt idx="1030">
                  <c:v>1709.64</c:v>
                </c:pt>
                <c:pt idx="1031">
                  <c:v>1707.77</c:v>
                </c:pt>
                <c:pt idx="1032">
                  <c:v>1723.94</c:v>
                </c:pt>
                <c:pt idx="1033">
                  <c:v>1726.35</c:v>
                </c:pt>
                <c:pt idx="1034">
                  <c:v>1722.87</c:v>
                </c:pt>
                <c:pt idx="1035">
                  <c:v>1723.47</c:v>
                </c:pt>
                <c:pt idx="1036">
                  <c:v>1725.69</c:v>
                </c:pt>
                <c:pt idx="1037">
                  <c:v>1724.38</c:v>
                </c:pt>
                <c:pt idx="1038">
                  <c:v>1726.65</c:v>
                </c:pt>
                <c:pt idx="1039">
                  <c:v>1727.49</c:v>
                </c:pt>
                <c:pt idx="1040">
                  <c:v>1730.3</c:v>
                </c:pt>
                <c:pt idx="1041">
                  <c:v>1733.32</c:v>
                </c:pt>
                <c:pt idx="1042">
                  <c:v>1739.7</c:v>
                </c:pt>
                <c:pt idx="1043">
                  <c:v>1740.3</c:v>
                </c:pt>
                <c:pt idx="1044">
                  <c:v>1741.14</c:v>
                </c:pt>
                <c:pt idx="1045">
                  <c:v>1732.02</c:v>
                </c:pt>
                <c:pt idx="1046">
                  <c:v>1728.02</c:v>
                </c:pt>
                <c:pt idx="1047">
                  <c:v>1727.59</c:v>
                </c:pt>
                <c:pt idx="1048">
                  <c:v>1728.26</c:v>
                </c:pt>
                <c:pt idx="1049">
                  <c:v>1728.79</c:v>
                </c:pt>
                <c:pt idx="1050">
                  <c:v>1727.25</c:v>
                </c:pt>
                <c:pt idx="1051">
                  <c:v>1725.72</c:v>
                </c:pt>
                <c:pt idx="1052">
                  <c:v>1728.42</c:v>
                </c:pt>
                <c:pt idx="1053">
                  <c:v>1729.77</c:v>
                </c:pt>
                <c:pt idx="1054">
                  <c:v>1726.63</c:v>
                </c:pt>
                <c:pt idx="1055">
                  <c:v>1718.62</c:v>
                </c:pt>
                <c:pt idx="1056">
                  <c:v>1712.3</c:v>
                </c:pt>
                <c:pt idx="1057">
                  <c:v>1714.35</c:v>
                </c:pt>
                <c:pt idx="1058">
                  <c:v>1717.21</c:v>
                </c:pt>
                <c:pt idx="1059">
                  <c:v>1717.27</c:v>
                </c:pt>
                <c:pt idx="1060">
                  <c:v>1719.35</c:v>
                </c:pt>
                <c:pt idx="1061">
                  <c:v>1721.56</c:v>
                </c:pt>
                <c:pt idx="1062">
                  <c:v>1721.24</c:v>
                </c:pt>
                <c:pt idx="1063">
                  <c:v>1721.48</c:v>
                </c:pt>
                <c:pt idx="1064">
                  <c:v>1721.67</c:v>
                </c:pt>
                <c:pt idx="1065">
                  <c:v>1723.9</c:v>
                </c:pt>
                <c:pt idx="1066">
                  <c:v>1723.81</c:v>
                </c:pt>
                <c:pt idx="1067">
                  <c:v>1724.74</c:v>
                </c:pt>
                <c:pt idx="1068">
                  <c:v>1726.17</c:v>
                </c:pt>
                <c:pt idx="1069">
                  <c:v>1720.01</c:v>
                </c:pt>
                <c:pt idx="1070">
                  <c:v>1723.89</c:v>
                </c:pt>
                <c:pt idx="1071">
                  <c:v>1724.24</c:v>
                </c:pt>
                <c:pt idx="1072">
                  <c:v>1723.39</c:v>
                </c:pt>
                <c:pt idx="1073">
                  <c:v>1723.65</c:v>
                </c:pt>
                <c:pt idx="1074">
                  <c:v>1725.41</c:v>
                </c:pt>
                <c:pt idx="1075">
                  <c:v>1724.59</c:v>
                </c:pt>
                <c:pt idx="1076">
                  <c:v>1723.58</c:v>
                </c:pt>
                <c:pt idx="1077">
                  <c:v>1723.7</c:v>
                </c:pt>
                <c:pt idx="1078">
                  <c:v>1725.2</c:v>
                </c:pt>
                <c:pt idx="1079">
                  <c:v>1725.54</c:v>
                </c:pt>
                <c:pt idx="1080">
                  <c:v>1725.59</c:v>
                </c:pt>
                <c:pt idx="1081">
                  <c:v>1726.62</c:v>
                </c:pt>
                <c:pt idx="1082">
                  <c:v>1727.57</c:v>
                </c:pt>
                <c:pt idx="1083">
                  <c:v>1724.58</c:v>
                </c:pt>
                <c:pt idx="1084">
                  <c:v>1725.91</c:v>
                </c:pt>
                <c:pt idx="1085">
                  <c:v>1727.89</c:v>
                </c:pt>
                <c:pt idx="1086">
                  <c:v>1726.33</c:v>
                </c:pt>
                <c:pt idx="1087">
                  <c:v>1727.62</c:v>
                </c:pt>
                <c:pt idx="1088">
                  <c:v>1728.2</c:v>
                </c:pt>
                <c:pt idx="1089">
                  <c:v>1730.56</c:v>
                </c:pt>
                <c:pt idx="1090">
                  <c:v>1729.94</c:v>
                </c:pt>
                <c:pt idx="1091">
                  <c:v>1730.24</c:v>
                </c:pt>
                <c:pt idx="1092">
                  <c:v>1732.74</c:v>
                </c:pt>
                <c:pt idx="1093">
                  <c:v>1736.17</c:v>
                </c:pt>
                <c:pt idx="1094">
                  <c:v>1739.47</c:v>
                </c:pt>
                <c:pt idx="1095">
                  <c:v>1739.43</c:v>
                </c:pt>
                <c:pt idx="1096">
                  <c:v>1738.05</c:v>
                </c:pt>
                <c:pt idx="1097">
                  <c:v>1737.45</c:v>
                </c:pt>
                <c:pt idx="1098">
                  <c:v>1733.09</c:v>
                </c:pt>
                <c:pt idx="1099">
                  <c:v>1730.9</c:v>
                </c:pt>
                <c:pt idx="1100">
                  <c:v>1727.84</c:v>
                </c:pt>
                <c:pt idx="1101">
                  <c:v>1727.33</c:v>
                </c:pt>
                <c:pt idx="1102">
                  <c:v>1732.09</c:v>
                </c:pt>
                <c:pt idx="1103">
                  <c:v>1724.17</c:v>
                </c:pt>
                <c:pt idx="1104">
                  <c:v>1726.56</c:v>
                </c:pt>
                <c:pt idx="1105">
                  <c:v>1726.92</c:v>
                </c:pt>
                <c:pt idx="1106">
                  <c:v>1724.48</c:v>
                </c:pt>
                <c:pt idx="1107">
                  <c:v>1724.01</c:v>
                </c:pt>
                <c:pt idx="1108">
                  <c:v>1724.27</c:v>
                </c:pt>
                <c:pt idx="1109">
                  <c:v>1723.46</c:v>
                </c:pt>
                <c:pt idx="1110">
                  <c:v>1722.65</c:v>
                </c:pt>
                <c:pt idx="1111">
                  <c:v>1723.34</c:v>
                </c:pt>
                <c:pt idx="1112">
                  <c:v>1725.83</c:v>
                </c:pt>
                <c:pt idx="1113">
                  <c:v>1725.1</c:v>
                </c:pt>
                <c:pt idx="1114">
                  <c:v>1726.24</c:v>
                </c:pt>
                <c:pt idx="1115">
                  <c:v>1727.61</c:v>
                </c:pt>
                <c:pt idx="1116">
                  <c:v>1726.51</c:v>
                </c:pt>
                <c:pt idx="1117">
                  <c:v>1722.22</c:v>
                </c:pt>
                <c:pt idx="1118">
                  <c:v>1716.43</c:v>
                </c:pt>
                <c:pt idx="1119">
                  <c:v>1713.69</c:v>
                </c:pt>
                <c:pt idx="1120">
                  <c:v>1706.91</c:v>
                </c:pt>
                <c:pt idx="1121">
                  <c:v>1709.81</c:v>
                </c:pt>
                <c:pt idx="1122">
                  <c:v>1712.97</c:v>
                </c:pt>
                <c:pt idx="1123">
                  <c:v>1710.46</c:v>
                </c:pt>
                <c:pt idx="1124">
                  <c:v>1711.43</c:v>
                </c:pt>
                <c:pt idx="1125">
                  <c:v>1713.26</c:v>
                </c:pt>
                <c:pt idx="1126">
                  <c:v>1715.21</c:v>
                </c:pt>
                <c:pt idx="1127">
                  <c:v>1713.68</c:v>
                </c:pt>
                <c:pt idx="1128">
                  <c:v>1715.8</c:v>
                </c:pt>
                <c:pt idx="1129">
                  <c:v>1717.04</c:v>
                </c:pt>
                <c:pt idx="1130">
                  <c:v>1714.84</c:v>
                </c:pt>
                <c:pt idx="1131">
                  <c:v>1715.42</c:v>
                </c:pt>
                <c:pt idx="1132">
                  <c:v>1719.11</c:v>
                </c:pt>
                <c:pt idx="1133">
                  <c:v>1724.81</c:v>
                </c:pt>
                <c:pt idx="1134">
                  <c:v>1727.71</c:v>
                </c:pt>
                <c:pt idx="1135">
                  <c:v>1728.15</c:v>
                </c:pt>
                <c:pt idx="1136">
                  <c:v>1725.86</c:v>
                </c:pt>
                <c:pt idx="1137">
                  <c:v>1723.99</c:v>
                </c:pt>
                <c:pt idx="1138">
                  <c:v>1725.61</c:v>
                </c:pt>
                <c:pt idx="1139">
                  <c:v>1726.16</c:v>
                </c:pt>
                <c:pt idx="1140">
                  <c:v>1726.06</c:v>
                </c:pt>
                <c:pt idx="1141">
                  <c:v>1730.16</c:v>
                </c:pt>
                <c:pt idx="1142">
                  <c:v>1736.83</c:v>
                </c:pt>
                <c:pt idx="1143">
                  <c:v>1735.28</c:v>
                </c:pt>
                <c:pt idx="1144">
                  <c:v>1735.6</c:v>
                </c:pt>
                <c:pt idx="1145">
                  <c:v>1733.93</c:v>
                </c:pt>
                <c:pt idx="1146">
                  <c:v>1732.69</c:v>
                </c:pt>
                <c:pt idx="1147">
                  <c:v>1731.84</c:v>
                </c:pt>
                <c:pt idx="1148">
                  <c:v>1731.5</c:v>
                </c:pt>
                <c:pt idx="1149">
                  <c:v>1733.89</c:v>
                </c:pt>
                <c:pt idx="1150">
                  <c:v>1735.03</c:v>
                </c:pt>
                <c:pt idx="1151">
                  <c:v>1729.91</c:v>
                </c:pt>
                <c:pt idx="1152">
                  <c:v>1726.04</c:v>
                </c:pt>
                <c:pt idx="1153">
                  <c:v>1723.83</c:v>
                </c:pt>
                <c:pt idx="1154">
                  <c:v>1727.13</c:v>
                </c:pt>
                <c:pt idx="1155">
                  <c:v>1724.12</c:v>
                </c:pt>
                <c:pt idx="1156">
                  <c:v>1725.33</c:v>
                </c:pt>
                <c:pt idx="1157">
                  <c:v>1726.71</c:v>
                </c:pt>
                <c:pt idx="1158">
                  <c:v>1726.6</c:v>
                </c:pt>
                <c:pt idx="1159">
                  <c:v>1723.09</c:v>
                </c:pt>
                <c:pt idx="1160">
                  <c:v>1721</c:v>
                </c:pt>
                <c:pt idx="1161">
                  <c:v>1721.7</c:v>
                </c:pt>
                <c:pt idx="1162">
                  <c:v>1723.16</c:v>
                </c:pt>
                <c:pt idx="1163">
                  <c:v>1722.14</c:v>
                </c:pt>
                <c:pt idx="1164">
                  <c:v>1721.33</c:v>
                </c:pt>
                <c:pt idx="1165">
                  <c:v>1723.32</c:v>
                </c:pt>
                <c:pt idx="1166">
                  <c:v>1723.39</c:v>
                </c:pt>
                <c:pt idx="1167">
                  <c:v>1722.49</c:v>
                </c:pt>
                <c:pt idx="1168">
                  <c:v>1722.17</c:v>
                </c:pt>
                <c:pt idx="1169">
                  <c:v>1723.99</c:v>
                </c:pt>
                <c:pt idx="1170">
                  <c:v>1722.84</c:v>
                </c:pt>
                <c:pt idx="1171">
                  <c:v>1719.41</c:v>
                </c:pt>
                <c:pt idx="1172">
                  <c:v>1718.93</c:v>
                </c:pt>
                <c:pt idx="1173">
                  <c:v>1722.8</c:v>
                </c:pt>
                <c:pt idx="1174">
                  <c:v>1721.13</c:v>
                </c:pt>
                <c:pt idx="1175">
                  <c:v>1716.88</c:v>
                </c:pt>
                <c:pt idx="1176">
                  <c:v>1718.77</c:v>
                </c:pt>
                <c:pt idx="1177">
                  <c:v>1724.85</c:v>
                </c:pt>
                <c:pt idx="1178">
                  <c:v>1725.14</c:v>
                </c:pt>
                <c:pt idx="1179">
                  <c:v>1726.26</c:v>
                </c:pt>
                <c:pt idx="1180">
                  <c:v>1726.48</c:v>
                </c:pt>
                <c:pt idx="1181">
                  <c:v>1726.65</c:v>
                </c:pt>
                <c:pt idx="1182">
                  <c:v>1729.6</c:v>
                </c:pt>
                <c:pt idx="1183">
                  <c:v>1729.89</c:v>
                </c:pt>
                <c:pt idx="1184">
                  <c:v>1728.8</c:v>
                </c:pt>
                <c:pt idx="1185">
                  <c:v>1728.8</c:v>
                </c:pt>
                <c:pt idx="1186">
                  <c:v>1728.85</c:v>
                </c:pt>
                <c:pt idx="1187">
                  <c:v>1728.22</c:v>
                </c:pt>
                <c:pt idx="1188">
                  <c:v>1724.79</c:v>
                </c:pt>
                <c:pt idx="1189">
                  <c:v>1723.24</c:v>
                </c:pt>
                <c:pt idx="1190">
                  <c:v>1723.15</c:v>
                </c:pt>
                <c:pt idx="1191">
                  <c:v>1722.64</c:v>
                </c:pt>
                <c:pt idx="1192">
                  <c:v>1725.57</c:v>
                </c:pt>
                <c:pt idx="1193">
                  <c:v>1723.83</c:v>
                </c:pt>
                <c:pt idx="1194">
                  <c:v>1723.16</c:v>
                </c:pt>
                <c:pt idx="1195">
                  <c:v>1723.84</c:v>
                </c:pt>
                <c:pt idx="1196">
                  <c:v>1727.92</c:v>
                </c:pt>
                <c:pt idx="1197">
                  <c:v>1729.78</c:v>
                </c:pt>
                <c:pt idx="1198">
                  <c:v>1729.64</c:v>
                </c:pt>
                <c:pt idx="1199">
                  <c:v>1733.49</c:v>
                </c:pt>
                <c:pt idx="1200">
                  <c:v>1733.32</c:v>
                </c:pt>
                <c:pt idx="1201">
                  <c:v>1732.79</c:v>
                </c:pt>
                <c:pt idx="1202">
                  <c:v>1735.87</c:v>
                </c:pt>
                <c:pt idx="1203">
                  <c:v>1741.82</c:v>
                </c:pt>
                <c:pt idx="1204">
                  <c:v>1740.71</c:v>
                </c:pt>
                <c:pt idx="1205">
                  <c:v>1742.3</c:v>
                </c:pt>
                <c:pt idx="1206">
                  <c:v>1749.38</c:v>
                </c:pt>
                <c:pt idx="1207">
                  <c:v>1748.23</c:v>
                </c:pt>
                <c:pt idx="1208">
                  <c:v>1749.15</c:v>
                </c:pt>
                <c:pt idx="1209">
                  <c:v>1760.87</c:v>
                </c:pt>
                <c:pt idx="1210">
                  <c:v>1761.22</c:v>
                </c:pt>
                <c:pt idx="1211">
                  <c:v>1760.22</c:v>
                </c:pt>
                <c:pt idx="1212">
                  <c:v>1757.87</c:v>
                </c:pt>
                <c:pt idx="1213">
                  <c:v>1760.58</c:v>
                </c:pt>
                <c:pt idx="1214">
                  <c:v>1765.79</c:v>
                </c:pt>
                <c:pt idx="1215">
                  <c:v>1762.66</c:v>
                </c:pt>
                <c:pt idx="1216">
                  <c:v>1760.76</c:v>
                </c:pt>
                <c:pt idx="1217">
                  <c:v>1761.95</c:v>
                </c:pt>
                <c:pt idx="1218">
                  <c:v>1762.39</c:v>
                </c:pt>
                <c:pt idx="1219">
                  <c:v>1759.94</c:v>
                </c:pt>
                <c:pt idx="1220">
                  <c:v>1757.7</c:v>
                </c:pt>
                <c:pt idx="1221">
                  <c:v>1758.29</c:v>
                </c:pt>
                <c:pt idx="1222">
                  <c:v>1762.03</c:v>
                </c:pt>
                <c:pt idx="1223">
                  <c:v>1766.5</c:v>
                </c:pt>
                <c:pt idx="1224">
                  <c:v>1760.61</c:v>
                </c:pt>
                <c:pt idx="1225">
                  <c:v>1757.93</c:v>
                </c:pt>
                <c:pt idx="1226">
                  <c:v>1759.86</c:v>
                </c:pt>
                <c:pt idx="1227">
                  <c:v>1760.42</c:v>
                </c:pt>
                <c:pt idx="1228">
                  <c:v>1769.31</c:v>
                </c:pt>
                <c:pt idx="1229">
                  <c:v>1772.71</c:v>
                </c:pt>
                <c:pt idx="1230">
                  <c:v>1773.82</c:v>
                </c:pt>
                <c:pt idx="1231">
                  <c:v>1774.65</c:v>
                </c:pt>
                <c:pt idx="1232">
                  <c:v>1778.56</c:v>
                </c:pt>
                <c:pt idx="1233">
                  <c:v>1778.52</c:v>
                </c:pt>
                <c:pt idx="1234">
                  <c:v>1777.31</c:v>
                </c:pt>
                <c:pt idx="1235">
                  <c:v>1781.08</c:v>
                </c:pt>
                <c:pt idx="1236">
                  <c:v>1784.26</c:v>
                </c:pt>
                <c:pt idx="1237">
                  <c:v>1786.16</c:v>
                </c:pt>
                <c:pt idx="1238">
                  <c:v>1790.53</c:v>
                </c:pt>
                <c:pt idx="1239">
                  <c:v>1792.11</c:v>
                </c:pt>
                <c:pt idx="1240">
                  <c:v>1787.77</c:v>
                </c:pt>
                <c:pt idx="1241">
                  <c:v>1786.5</c:v>
                </c:pt>
                <c:pt idx="1242">
                  <c:v>1783.28</c:v>
                </c:pt>
                <c:pt idx="1243">
                  <c:v>1780.9</c:v>
                </c:pt>
                <c:pt idx="1244">
                  <c:v>1776.88</c:v>
                </c:pt>
                <c:pt idx="1245">
                  <c:v>1772.65</c:v>
                </c:pt>
                <c:pt idx="1246">
                  <c:v>1770.9</c:v>
                </c:pt>
                <c:pt idx="1247">
                  <c:v>1770.07</c:v>
                </c:pt>
                <c:pt idx="1248">
                  <c:v>1771.01</c:v>
                </c:pt>
                <c:pt idx="1249">
                  <c:v>1770.41</c:v>
                </c:pt>
                <c:pt idx="1250">
                  <c:v>1765.85</c:v>
                </c:pt>
                <c:pt idx="1251">
                  <c:v>1765.39</c:v>
                </c:pt>
                <c:pt idx="1252">
                  <c:v>1763.66</c:v>
                </c:pt>
                <c:pt idx="1253">
                  <c:v>1767.04</c:v>
                </c:pt>
                <c:pt idx="1254">
                  <c:v>1765.91</c:v>
                </c:pt>
                <c:pt idx="1255">
                  <c:v>1764.37</c:v>
                </c:pt>
                <c:pt idx="1256">
                  <c:v>1761.41</c:v>
                </c:pt>
                <c:pt idx="1257">
                  <c:v>1763.86</c:v>
                </c:pt>
                <c:pt idx="1258">
                  <c:v>1762.8</c:v>
                </c:pt>
                <c:pt idx="1259">
                  <c:v>1762.23</c:v>
                </c:pt>
                <c:pt idx="1260">
                  <c:v>1761.16</c:v>
                </c:pt>
                <c:pt idx="1261">
                  <c:v>1762.85</c:v>
                </c:pt>
                <c:pt idx="1262">
                  <c:v>1763.87</c:v>
                </c:pt>
                <c:pt idx="1263">
                  <c:v>1763.92</c:v>
                </c:pt>
                <c:pt idx="1264">
                  <c:v>1768.93</c:v>
                </c:pt>
                <c:pt idx="1265">
                  <c:v>1766.74</c:v>
                </c:pt>
                <c:pt idx="1266">
                  <c:v>1756.92</c:v>
                </c:pt>
                <c:pt idx="1267">
                  <c:v>1759.92</c:v>
                </c:pt>
                <c:pt idx="1268">
                  <c:v>1759.34</c:v>
                </c:pt>
                <c:pt idx="1269">
                  <c:v>1752.58</c:v>
                </c:pt>
                <c:pt idx="1270">
                  <c:v>1745.73</c:v>
                </c:pt>
                <c:pt idx="1271">
                  <c:v>1745.39</c:v>
                </c:pt>
                <c:pt idx="1272">
                  <c:v>1743.58</c:v>
                </c:pt>
                <c:pt idx="1273">
                  <c:v>1746.57</c:v>
                </c:pt>
                <c:pt idx="1274">
                  <c:v>1748.18</c:v>
                </c:pt>
                <c:pt idx="1275">
                  <c:v>1750.38</c:v>
                </c:pt>
                <c:pt idx="1276">
                  <c:v>1748.85</c:v>
                </c:pt>
                <c:pt idx="1277">
                  <c:v>1746.59</c:v>
                </c:pt>
                <c:pt idx="1278">
                  <c:v>1744.84</c:v>
                </c:pt>
                <c:pt idx="1279">
                  <c:v>1748.64</c:v>
                </c:pt>
                <c:pt idx="1280">
                  <c:v>1746.72</c:v>
                </c:pt>
                <c:pt idx="1281">
                  <c:v>1746.74</c:v>
                </c:pt>
                <c:pt idx="1282">
                  <c:v>1745.94</c:v>
                </c:pt>
                <c:pt idx="1283">
                  <c:v>1748.63</c:v>
                </c:pt>
                <c:pt idx="1284">
                  <c:v>1741.07</c:v>
                </c:pt>
                <c:pt idx="1285">
                  <c:v>1742.07</c:v>
                </c:pt>
                <c:pt idx="1286">
                  <c:v>1743.92</c:v>
                </c:pt>
                <c:pt idx="1287">
                  <c:v>1745.72</c:v>
                </c:pt>
                <c:pt idx="1288">
                  <c:v>1745.29</c:v>
                </c:pt>
                <c:pt idx="1289">
                  <c:v>1743.19</c:v>
                </c:pt>
                <c:pt idx="1290">
                  <c:v>1745.06</c:v>
                </c:pt>
                <c:pt idx="1291">
                  <c:v>1744.17</c:v>
                </c:pt>
                <c:pt idx="1292">
                  <c:v>1744.06</c:v>
                </c:pt>
                <c:pt idx="1293">
                  <c:v>1742.24</c:v>
                </c:pt>
                <c:pt idx="1294">
                  <c:v>1741.97</c:v>
                </c:pt>
                <c:pt idx="1295">
                  <c:v>1738.78</c:v>
                </c:pt>
                <c:pt idx="1296">
                  <c:v>1739.44</c:v>
                </c:pt>
                <c:pt idx="1297">
                  <c:v>1731.89</c:v>
                </c:pt>
                <c:pt idx="1298">
                  <c:v>1734.55</c:v>
                </c:pt>
                <c:pt idx="1299">
                  <c:v>1732.9</c:v>
                </c:pt>
                <c:pt idx="1300">
                  <c:v>1732.22</c:v>
                </c:pt>
                <c:pt idx="1301">
                  <c:v>1732.45</c:v>
                </c:pt>
                <c:pt idx="1302">
                  <c:v>1731.03</c:v>
                </c:pt>
                <c:pt idx="1303">
                  <c:v>1729.83</c:v>
                </c:pt>
                <c:pt idx="1304">
                  <c:v>1728.6</c:v>
                </c:pt>
                <c:pt idx="1305">
                  <c:v>1727.67</c:v>
                </c:pt>
                <c:pt idx="1306">
                  <c:v>1727.93</c:v>
                </c:pt>
                <c:pt idx="1307">
                  <c:v>1727.03</c:v>
                </c:pt>
                <c:pt idx="1308">
                  <c:v>1726.12</c:v>
                </c:pt>
                <c:pt idx="1309">
                  <c:v>1727.23</c:v>
                </c:pt>
                <c:pt idx="1310">
                  <c:v>1732.17</c:v>
                </c:pt>
                <c:pt idx="1311">
                  <c:v>1727.91</c:v>
                </c:pt>
                <c:pt idx="1312">
                  <c:v>1727.2</c:v>
                </c:pt>
                <c:pt idx="1313">
                  <c:v>1724.6</c:v>
                </c:pt>
                <c:pt idx="1314">
                  <c:v>1720.4</c:v>
                </c:pt>
                <c:pt idx="1315">
                  <c:v>1724.14</c:v>
                </c:pt>
                <c:pt idx="1316">
                  <c:v>1726.07</c:v>
                </c:pt>
                <c:pt idx="1317">
                  <c:v>1727.26</c:v>
                </c:pt>
                <c:pt idx="1318">
                  <c:v>1727.78</c:v>
                </c:pt>
                <c:pt idx="1319">
                  <c:v>1733.07</c:v>
                </c:pt>
                <c:pt idx="1320">
                  <c:v>1737.56</c:v>
                </c:pt>
                <c:pt idx="1321">
                  <c:v>1740.98</c:v>
                </c:pt>
                <c:pt idx="1322">
                  <c:v>1740.23</c:v>
                </c:pt>
                <c:pt idx="1323">
                  <c:v>1748.51</c:v>
                </c:pt>
                <c:pt idx="1324">
                  <c:v>1744.8</c:v>
                </c:pt>
                <c:pt idx="1325">
                  <c:v>1744.3</c:v>
                </c:pt>
                <c:pt idx="1326">
                  <c:v>1745.15</c:v>
                </c:pt>
                <c:pt idx="1327">
                  <c:v>1745.54</c:v>
                </c:pt>
                <c:pt idx="1328">
                  <c:v>1742.2</c:v>
                </c:pt>
                <c:pt idx="1329">
                  <c:v>1735.21</c:v>
                </c:pt>
                <c:pt idx="1330">
                  <c:v>1738.75</c:v>
                </c:pt>
                <c:pt idx="1331">
                  <c:v>1741</c:v>
                </c:pt>
                <c:pt idx="1332">
                  <c:v>1740.13</c:v>
                </c:pt>
                <c:pt idx="1333">
                  <c:v>1741.98</c:v>
                </c:pt>
                <c:pt idx="1334">
                  <c:v>1739.31</c:v>
                </c:pt>
                <c:pt idx="1335">
                  <c:v>1742.07</c:v>
                </c:pt>
                <c:pt idx="1336">
                  <c:v>1741.56</c:v>
                </c:pt>
                <c:pt idx="1337">
                  <c:v>1744.66</c:v>
                </c:pt>
                <c:pt idx="1338">
                  <c:v>1749.71</c:v>
                </c:pt>
                <c:pt idx="1339">
                  <c:v>1751.64</c:v>
                </c:pt>
                <c:pt idx="1340">
                  <c:v>1749.59</c:v>
                </c:pt>
                <c:pt idx="1341">
                  <c:v>1749.06</c:v>
                </c:pt>
                <c:pt idx="1342">
                  <c:v>1752.92</c:v>
                </c:pt>
                <c:pt idx="1343">
                  <c:v>1754.67</c:v>
                </c:pt>
                <c:pt idx="1344">
                  <c:v>1756.04</c:v>
                </c:pt>
                <c:pt idx="1345">
                  <c:v>1751.84</c:v>
                </c:pt>
                <c:pt idx="1346">
                  <c:v>1752.14</c:v>
                </c:pt>
                <c:pt idx="1347">
                  <c:v>1747.93</c:v>
                </c:pt>
                <c:pt idx="1348">
                  <c:v>1742.64</c:v>
                </c:pt>
                <c:pt idx="1349">
                  <c:v>1742.38</c:v>
                </c:pt>
                <c:pt idx="1350">
                  <c:v>1743.62</c:v>
                </c:pt>
                <c:pt idx="1351">
                  <c:v>1752.11</c:v>
                </c:pt>
                <c:pt idx="1352">
                  <c:v>1755.66</c:v>
                </c:pt>
                <c:pt idx="1353">
                  <c:v>1756.56</c:v>
                </c:pt>
                <c:pt idx="1354">
                  <c:v>1751.68</c:v>
                </c:pt>
                <c:pt idx="1355">
                  <c:v>1754.16</c:v>
                </c:pt>
                <c:pt idx="1356">
                  <c:v>1753.57</c:v>
                </c:pt>
                <c:pt idx="1357">
                  <c:v>1754.16</c:v>
                </c:pt>
                <c:pt idx="1358">
                  <c:v>1757.2</c:v>
                </c:pt>
                <c:pt idx="1359">
                  <c:v>1759.68</c:v>
                </c:pt>
                <c:pt idx="1360">
                  <c:v>1761.32</c:v>
                </c:pt>
                <c:pt idx="1361">
                  <c:v>1760.03</c:v>
                </c:pt>
                <c:pt idx="1362">
                  <c:v>1759.32</c:v>
                </c:pt>
                <c:pt idx="1363">
                  <c:v>1758.42</c:v>
                </c:pt>
                <c:pt idx="1364">
                  <c:v>1759.14</c:v>
                </c:pt>
                <c:pt idx="1365">
                  <c:v>1758.2</c:v>
                </c:pt>
                <c:pt idx="1366">
                  <c:v>1757.57</c:v>
                </c:pt>
                <c:pt idx="1367">
                  <c:v>1757.15</c:v>
                </c:pt>
                <c:pt idx="1368">
                  <c:v>1757.07</c:v>
                </c:pt>
                <c:pt idx="1369">
                  <c:v>1757.69</c:v>
                </c:pt>
                <c:pt idx="1370">
                  <c:v>1757.13</c:v>
                </c:pt>
                <c:pt idx="1371">
                  <c:v>1757.08</c:v>
                </c:pt>
                <c:pt idx="1372">
                  <c:v>1758.43</c:v>
                </c:pt>
                <c:pt idx="1373">
                  <c:v>1756.97</c:v>
                </c:pt>
                <c:pt idx="1374">
                  <c:v>1748.34</c:v>
                </c:pt>
                <c:pt idx="1375">
                  <c:v>1743.44</c:v>
                </c:pt>
                <c:pt idx="1376">
                  <c:v>1736.91</c:v>
                </c:pt>
                <c:pt idx="1377">
                  <c:v>1747.88</c:v>
                </c:pt>
                <c:pt idx="1378">
                  <c:v>1756.67</c:v>
                </c:pt>
                <c:pt idx="1379">
                  <c:v>1766.02</c:v>
                </c:pt>
                <c:pt idx="1380">
                  <c:v>1765.11</c:v>
                </c:pt>
                <c:pt idx="1381">
                  <c:v>1766.25</c:v>
                </c:pt>
                <c:pt idx="1382">
                  <c:v>1770</c:v>
                </c:pt>
                <c:pt idx="1383">
                  <c:v>1770.21</c:v>
                </c:pt>
                <c:pt idx="1384">
                  <c:v>1775.49</c:v>
                </c:pt>
                <c:pt idx="1385">
                  <c:v>1773.92</c:v>
                </c:pt>
                <c:pt idx="1386">
                  <c:v>1774.78</c:v>
                </c:pt>
                <c:pt idx="1387">
                  <c:v>1773.93</c:v>
                </c:pt>
                <c:pt idx="1388">
                  <c:v>1773.98</c:v>
                </c:pt>
                <c:pt idx="1389">
                  <c:v>1775.46</c:v>
                </c:pt>
                <c:pt idx="1390">
                  <c:v>1780.69</c:v>
                </c:pt>
                <c:pt idx="1391">
                  <c:v>1788.4</c:v>
                </c:pt>
                <c:pt idx="1392">
                  <c:v>1788.05</c:v>
                </c:pt>
                <c:pt idx="1393">
                  <c:v>1801.49</c:v>
                </c:pt>
                <c:pt idx="1394">
                  <c:v>1815.27</c:v>
                </c:pt>
                <c:pt idx="1395">
                  <c:v>1814.74</c:v>
                </c:pt>
                <c:pt idx="1396">
                  <c:v>1813.07</c:v>
                </c:pt>
                <c:pt idx="1397">
                  <c:v>1808.93</c:v>
                </c:pt>
                <c:pt idx="1398">
                  <c:v>1809.51</c:v>
                </c:pt>
                <c:pt idx="1399">
                  <c:v>1811.79</c:v>
                </c:pt>
                <c:pt idx="1400">
                  <c:v>1809.51</c:v>
                </c:pt>
                <c:pt idx="1401">
                  <c:v>1811.94</c:v>
                </c:pt>
                <c:pt idx="1402">
                  <c:v>1814.92</c:v>
                </c:pt>
                <c:pt idx="1403">
                  <c:v>1815.51</c:v>
                </c:pt>
                <c:pt idx="1404">
                  <c:v>1816.06</c:v>
                </c:pt>
                <c:pt idx="1405">
                  <c:v>1815.99</c:v>
                </c:pt>
                <c:pt idx="1406">
                  <c:v>1819.5</c:v>
                </c:pt>
                <c:pt idx="1407">
                  <c:v>1819.6</c:v>
                </c:pt>
                <c:pt idx="1408">
                  <c:v>1825.78</c:v>
                </c:pt>
                <c:pt idx="1409">
                  <c:v>1830.72</c:v>
                </c:pt>
                <c:pt idx="1410">
                  <c:v>1827.57</c:v>
                </c:pt>
                <c:pt idx="1411">
                  <c:v>1826.29</c:v>
                </c:pt>
                <c:pt idx="1412">
                  <c:v>1826.57</c:v>
                </c:pt>
                <c:pt idx="1413">
                  <c:v>1823.09</c:v>
                </c:pt>
                <c:pt idx="1414">
                  <c:v>1827.1</c:v>
                </c:pt>
                <c:pt idx="1415">
                  <c:v>1827.13</c:v>
                </c:pt>
                <c:pt idx="1416">
                  <c:v>1827.96</c:v>
                </c:pt>
                <c:pt idx="1417">
                  <c:v>1832.31</c:v>
                </c:pt>
                <c:pt idx="1418">
                  <c:v>1831.71</c:v>
                </c:pt>
                <c:pt idx="1419">
                  <c:v>1833.38</c:v>
                </c:pt>
                <c:pt idx="1420">
                  <c:v>1833.32</c:v>
                </c:pt>
                <c:pt idx="1421">
                  <c:v>1833.34</c:v>
                </c:pt>
                <c:pt idx="1422">
                  <c:v>1839.28</c:v>
                </c:pt>
                <c:pt idx="1423">
                  <c:v>1835.28</c:v>
                </c:pt>
                <c:pt idx="1424">
                  <c:v>1839.5</c:v>
                </c:pt>
                <c:pt idx="1425">
                  <c:v>1838.09</c:v>
                </c:pt>
                <c:pt idx="1426">
                  <c:v>1835.63</c:v>
                </c:pt>
                <c:pt idx="1427">
                  <c:v>1831</c:v>
                </c:pt>
                <c:pt idx="1428">
                  <c:v>1835.48</c:v>
                </c:pt>
                <c:pt idx="1429">
                  <c:v>1829.81</c:v>
                </c:pt>
                <c:pt idx="1430">
                  <c:v>1841.85</c:v>
                </c:pt>
                <c:pt idx="1431">
                  <c:v>1842.55</c:v>
                </c:pt>
                <c:pt idx="1432">
                  <c:v>1849.98</c:v>
                </c:pt>
                <c:pt idx="1433">
                  <c:v>1853.52</c:v>
                </c:pt>
                <c:pt idx="1434">
                  <c:v>1851.62</c:v>
                </c:pt>
                <c:pt idx="1435">
                  <c:v>1854.16</c:v>
                </c:pt>
                <c:pt idx="1436">
                  <c:v>1854.73</c:v>
                </c:pt>
                <c:pt idx="1437">
                  <c:v>1860.04</c:v>
                </c:pt>
                <c:pt idx="1438">
                  <c:v>1858.44</c:v>
                </c:pt>
                <c:pt idx="1439">
                  <c:v>1851.68</c:v>
                </c:pt>
                <c:pt idx="1440">
                  <c:v>1851.55</c:v>
                </c:pt>
                <c:pt idx="1441">
                  <c:v>1849.88</c:v>
                </c:pt>
                <c:pt idx="1442">
                  <c:v>1848.12</c:v>
                </c:pt>
                <c:pt idx="1443">
                  <c:v>1846.9</c:v>
                </c:pt>
                <c:pt idx="1444">
                  <c:v>1845.19</c:v>
                </c:pt>
                <c:pt idx="1445">
                  <c:v>1845.43</c:v>
                </c:pt>
                <c:pt idx="1446">
                  <c:v>1842.85</c:v>
                </c:pt>
                <c:pt idx="1447">
                  <c:v>1841.23</c:v>
                </c:pt>
                <c:pt idx="1448">
                  <c:v>1843.94</c:v>
                </c:pt>
                <c:pt idx="1449">
                  <c:v>1843.57</c:v>
                </c:pt>
                <c:pt idx="1450">
                  <c:v>1843.61</c:v>
                </c:pt>
                <c:pt idx="1451">
                  <c:v>1847.43</c:v>
                </c:pt>
                <c:pt idx="1452">
                  <c:v>1850.26</c:v>
                </c:pt>
                <c:pt idx="1453">
                  <c:v>1845.29</c:v>
                </c:pt>
                <c:pt idx="1454">
                  <c:v>1841.88</c:v>
                </c:pt>
                <c:pt idx="1455">
                  <c:v>1836.37</c:v>
                </c:pt>
                <c:pt idx="1456">
                  <c:v>1834.15</c:v>
                </c:pt>
                <c:pt idx="1457">
                  <c:v>1829.85</c:v>
                </c:pt>
                <c:pt idx="1458">
                  <c:v>1826.01</c:v>
                </c:pt>
                <c:pt idx="1459">
                  <c:v>1833.89</c:v>
                </c:pt>
                <c:pt idx="1460">
                  <c:v>1832.31</c:v>
                </c:pt>
                <c:pt idx="1461">
                  <c:v>1833.38</c:v>
                </c:pt>
                <c:pt idx="1462">
                  <c:v>1838.84</c:v>
                </c:pt>
                <c:pt idx="1463">
                  <c:v>1837.76</c:v>
                </c:pt>
                <c:pt idx="1464">
                  <c:v>1836.64</c:v>
                </c:pt>
                <c:pt idx="1465">
                  <c:v>1836.31</c:v>
                </c:pt>
                <c:pt idx="1466">
                  <c:v>1841.41</c:v>
                </c:pt>
                <c:pt idx="1467">
                  <c:v>1840.13</c:v>
                </c:pt>
                <c:pt idx="1468">
                  <c:v>1839.57</c:v>
                </c:pt>
                <c:pt idx="1469">
                  <c:v>1839</c:v>
                </c:pt>
                <c:pt idx="1470">
                  <c:v>1838.1</c:v>
                </c:pt>
                <c:pt idx="1471">
                  <c:v>1834.33</c:v>
                </c:pt>
                <c:pt idx="1472">
                  <c:v>1831.22</c:v>
                </c:pt>
                <c:pt idx="1473">
                  <c:v>1832.57</c:v>
                </c:pt>
                <c:pt idx="1474">
                  <c:v>1838.15</c:v>
                </c:pt>
                <c:pt idx="1475">
                  <c:v>1833.41</c:v>
                </c:pt>
                <c:pt idx="1476">
                  <c:v>1831.82</c:v>
                </c:pt>
                <c:pt idx="1477">
                  <c:v>1836.72</c:v>
                </c:pt>
                <c:pt idx="1478">
                  <c:v>1834.62</c:v>
                </c:pt>
                <c:pt idx="1479">
                  <c:v>1834.41</c:v>
                </c:pt>
                <c:pt idx="1480">
                  <c:v>1832.4</c:v>
                </c:pt>
                <c:pt idx="1481">
                  <c:v>1832.88</c:v>
                </c:pt>
                <c:pt idx="1482">
                  <c:v>1832.51</c:v>
                </c:pt>
                <c:pt idx="1483">
                  <c:v>1836.66</c:v>
                </c:pt>
                <c:pt idx="1484">
                  <c:v>1838.63</c:v>
                </c:pt>
                <c:pt idx="1485">
                  <c:v>1842.4</c:v>
                </c:pt>
                <c:pt idx="1486">
                  <c:v>1844.48</c:v>
                </c:pt>
                <c:pt idx="1487">
                  <c:v>1842.65</c:v>
                </c:pt>
                <c:pt idx="1488">
                  <c:v>1845.67</c:v>
                </c:pt>
                <c:pt idx="1489">
                  <c:v>1847.38</c:v>
                </c:pt>
                <c:pt idx="1490">
                  <c:v>1852.29</c:v>
                </c:pt>
                <c:pt idx="1491">
                  <c:v>1854.56</c:v>
                </c:pt>
                <c:pt idx="1492">
                  <c:v>1851.78</c:v>
                </c:pt>
                <c:pt idx="1493">
                  <c:v>1848.34</c:v>
                </c:pt>
                <c:pt idx="1494">
                  <c:v>1847.38</c:v>
                </c:pt>
                <c:pt idx="1495">
                  <c:v>1847.34</c:v>
                </c:pt>
                <c:pt idx="1496">
                  <c:v>1844.36</c:v>
                </c:pt>
                <c:pt idx="1497">
                  <c:v>1841.09</c:v>
                </c:pt>
                <c:pt idx="1498">
                  <c:v>1837.89</c:v>
                </c:pt>
                <c:pt idx="1499">
                  <c:v>1842.36</c:v>
                </c:pt>
                <c:pt idx="1500">
                  <c:v>1842.86</c:v>
                </c:pt>
                <c:pt idx="1501">
                  <c:v>1844.28</c:v>
                </c:pt>
                <c:pt idx="1502">
                  <c:v>1843.82</c:v>
                </c:pt>
                <c:pt idx="1503">
                  <c:v>1845.32</c:v>
                </c:pt>
                <c:pt idx="1504">
                  <c:v>1846.33</c:v>
                </c:pt>
                <c:pt idx="1505">
                  <c:v>1844.15</c:v>
                </c:pt>
                <c:pt idx="1506">
                  <c:v>1843.56</c:v>
                </c:pt>
                <c:pt idx="1507">
                  <c:v>1843.06</c:v>
                </c:pt>
                <c:pt idx="1508">
                  <c:v>1838.2</c:v>
                </c:pt>
                <c:pt idx="1509">
                  <c:v>1835.65</c:v>
                </c:pt>
                <c:pt idx="1510">
                  <c:v>1832.01</c:v>
                </c:pt>
                <c:pt idx="1511">
                  <c:v>1841.05</c:v>
                </c:pt>
                <c:pt idx="1512">
                  <c:v>1843.19</c:v>
                </c:pt>
                <c:pt idx="1513">
                  <c:v>1840.77</c:v>
                </c:pt>
                <c:pt idx="1514">
                  <c:v>1844.15</c:v>
                </c:pt>
                <c:pt idx="1515">
                  <c:v>1841.68</c:v>
                </c:pt>
                <c:pt idx="1516">
                  <c:v>1840.36</c:v>
                </c:pt>
                <c:pt idx="1517">
                  <c:v>1839.33</c:v>
                </c:pt>
                <c:pt idx="1518">
                  <c:v>1840.15</c:v>
                </c:pt>
                <c:pt idx="1519">
                  <c:v>1842.9</c:v>
                </c:pt>
                <c:pt idx="1520">
                  <c:v>1844.79</c:v>
                </c:pt>
                <c:pt idx="1521">
                  <c:v>1847.03</c:v>
                </c:pt>
                <c:pt idx="1522">
                  <c:v>1841.77</c:v>
                </c:pt>
                <c:pt idx="1523">
                  <c:v>1841.11</c:v>
                </c:pt>
                <c:pt idx="1524">
                  <c:v>1839.71</c:v>
                </c:pt>
                <c:pt idx="1525">
                  <c:v>1836.15</c:v>
                </c:pt>
                <c:pt idx="1526">
                  <c:v>1834.42</c:v>
                </c:pt>
                <c:pt idx="1527">
                  <c:v>1835.88</c:v>
                </c:pt>
                <c:pt idx="1528">
                  <c:v>1834.18</c:v>
                </c:pt>
                <c:pt idx="1529">
                  <c:v>1837.62</c:v>
                </c:pt>
                <c:pt idx="1530">
                  <c:v>1836.59</c:v>
                </c:pt>
                <c:pt idx="1531">
                  <c:v>1836.41</c:v>
                </c:pt>
                <c:pt idx="1532">
                  <c:v>1838.43</c:v>
                </c:pt>
                <c:pt idx="1533">
                  <c:v>1838.18</c:v>
                </c:pt>
                <c:pt idx="1534">
                  <c:v>1837.71</c:v>
                </c:pt>
                <c:pt idx="1535">
                  <c:v>1834.77</c:v>
                </c:pt>
                <c:pt idx="1536">
                  <c:v>1834.81</c:v>
                </c:pt>
                <c:pt idx="1537">
                  <c:v>1833.5</c:v>
                </c:pt>
                <c:pt idx="1538">
                  <c:v>1825.79</c:v>
                </c:pt>
                <c:pt idx="1539">
                  <c:v>1828.24</c:v>
                </c:pt>
                <c:pt idx="1540">
                  <c:v>1830.81</c:v>
                </c:pt>
                <c:pt idx="1541">
                  <c:v>1835.77</c:v>
                </c:pt>
                <c:pt idx="1542">
                  <c:v>1835.91</c:v>
                </c:pt>
                <c:pt idx="1543">
                  <c:v>1834.5</c:v>
                </c:pt>
                <c:pt idx="1544">
                  <c:v>1835.03</c:v>
                </c:pt>
                <c:pt idx="1545">
                  <c:v>1834.39</c:v>
                </c:pt>
                <c:pt idx="1546">
                  <c:v>1836.9</c:v>
                </c:pt>
                <c:pt idx="1547">
                  <c:v>1836.87</c:v>
                </c:pt>
                <c:pt idx="1548">
                  <c:v>1837.13</c:v>
                </c:pt>
                <c:pt idx="1549">
                  <c:v>1837.19</c:v>
                </c:pt>
                <c:pt idx="1550">
                  <c:v>1837.17</c:v>
                </c:pt>
                <c:pt idx="1551">
                  <c:v>1837.2</c:v>
                </c:pt>
                <c:pt idx="1552">
                  <c:v>1838.1</c:v>
                </c:pt>
                <c:pt idx="1553">
                  <c:v>1838.89</c:v>
                </c:pt>
                <c:pt idx="1554">
                  <c:v>1838.09</c:v>
                </c:pt>
                <c:pt idx="1555">
                  <c:v>1834.12</c:v>
                </c:pt>
                <c:pt idx="1556">
                  <c:v>1834.5</c:v>
                </c:pt>
                <c:pt idx="1557">
                  <c:v>1835.9</c:v>
                </c:pt>
                <c:pt idx="1558">
                  <c:v>1839.23</c:v>
                </c:pt>
                <c:pt idx="1559">
                  <c:v>1838.42</c:v>
                </c:pt>
                <c:pt idx="1560">
                  <c:v>1839.23</c:v>
                </c:pt>
                <c:pt idx="1561">
                  <c:v>1846.6</c:v>
                </c:pt>
                <c:pt idx="1562">
                  <c:v>1846.78</c:v>
                </c:pt>
                <c:pt idx="1563">
                  <c:v>1849.08</c:v>
                </c:pt>
                <c:pt idx="1564">
                  <c:v>1849.98</c:v>
                </c:pt>
                <c:pt idx="1565">
                  <c:v>1852.67</c:v>
                </c:pt>
                <c:pt idx="1566">
                  <c:v>1852.53</c:v>
                </c:pt>
                <c:pt idx="1567">
                  <c:v>1852.72</c:v>
                </c:pt>
                <c:pt idx="1568">
                  <c:v>1853.57</c:v>
                </c:pt>
                <c:pt idx="1569">
                  <c:v>1852.74</c:v>
                </c:pt>
                <c:pt idx="1570">
                  <c:v>1853.67</c:v>
                </c:pt>
                <c:pt idx="1571">
                  <c:v>1853.55</c:v>
                </c:pt>
                <c:pt idx="1572">
                  <c:v>1851.81</c:v>
                </c:pt>
                <c:pt idx="1573">
                  <c:v>1850.19</c:v>
                </c:pt>
                <c:pt idx="1574">
                  <c:v>1850.4</c:v>
                </c:pt>
                <c:pt idx="1575">
                  <c:v>1848.83</c:v>
                </c:pt>
                <c:pt idx="1576">
                  <c:v>1848.96</c:v>
                </c:pt>
                <c:pt idx="1577">
                  <c:v>1851.57</c:v>
                </c:pt>
                <c:pt idx="1578">
                  <c:v>1848.6</c:v>
                </c:pt>
                <c:pt idx="1579">
                  <c:v>1850.23</c:v>
                </c:pt>
                <c:pt idx="1580">
                  <c:v>1849.81</c:v>
                </c:pt>
                <c:pt idx="1581">
                  <c:v>1849.54</c:v>
                </c:pt>
                <c:pt idx="1582">
                  <c:v>1852.24</c:v>
                </c:pt>
                <c:pt idx="1583">
                  <c:v>1853.29</c:v>
                </c:pt>
                <c:pt idx="1584">
                  <c:v>1862.49</c:v>
                </c:pt>
                <c:pt idx="1585">
                  <c:v>1864.04</c:v>
                </c:pt>
                <c:pt idx="1586">
                  <c:v>1870.82</c:v>
                </c:pt>
                <c:pt idx="1587">
                  <c:v>1869.39</c:v>
                </c:pt>
                <c:pt idx="1588">
                  <c:v>1863.38</c:v>
                </c:pt>
                <c:pt idx="1589">
                  <c:v>1856.28</c:v>
                </c:pt>
                <c:pt idx="1590">
                  <c:v>1867.88</c:v>
                </c:pt>
                <c:pt idx="1591">
                  <c:v>1865.53</c:v>
                </c:pt>
                <c:pt idx="1592">
                  <c:v>1858.74</c:v>
                </c:pt>
                <c:pt idx="1593">
                  <c:v>1859.94</c:v>
                </c:pt>
                <c:pt idx="1594">
                  <c:v>1867.51</c:v>
                </c:pt>
                <c:pt idx="1595">
                  <c:v>1868.57</c:v>
                </c:pt>
                <c:pt idx="1596">
                  <c:v>1871.95</c:v>
                </c:pt>
                <c:pt idx="1597">
                  <c:v>1876.2</c:v>
                </c:pt>
                <c:pt idx="1598">
                  <c:v>1871.44</c:v>
                </c:pt>
                <c:pt idx="1599">
                  <c:v>1872.51</c:v>
                </c:pt>
                <c:pt idx="1600">
                  <c:v>1871.67</c:v>
                </c:pt>
                <c:pt idx="1601">
                  <c:v>1872.72</c:v>
                </c:pt>
                <c:pt idx="1602">
                  <c:v>1871.17</c:v>
                </c:pt>
                <c:pt idx="1603">
                  <c:v>1871.68</c:v>
                </c:pt>
                <c:pt idx="1604">
                  <c:v>1875.71</c:v>
                </c:pt>
                <c:pt idx="1605">
                  <c:v>1877.1</c:v>
                </c:pt>
                <c:pt idx="1606">
                  <c:v>1883.62</c:v>
                </c:pt>
                <c:pt idx="1607">
                  <c:v>1887.43</c:v>
                </c:pt>
                <c:pt idx="1608">
                  <c:v>1883.91</c:v>
                </c:pt>
                <c:pt idx="1609">
                  <c:v>1873.7</c:v>
                </c:pt>
                <c:pt idx="1610">
                  <c:v>1858.46</c:v>
                </c:pt>
                <c:pt idx="1611">
                  <c:v>1856.13</c:v>
                </c:pt>
                <c:pt idx="1612">
                  <c:v>1857.91</c:v>
                </c:pt>
                <c:pt idx="1613">
                  <c:v>1855.1</c:v>
                </c:pt>
                <c:pt idx="1614">
                  <c:v>1846.74</c:v>
                </c:pt>
                <c:pt idx="1615">
                  <c:v>1863.04</c:v>
                </c:pt>
                <c:pt idx="1616">
                  <c:v>1863.1</c:v>
                </c:pt>
                <c:pt idx="1617">
                  <c:v>1853.47</c:v>
                </c:pt>
                <c:pt idx="1618">
                  <c:v>1844.19</c:v>
                </c:pt>
                <c:pt idx="1619">
                  <c:v>1844.74</c:v>
                </c:pt>
                <c:pt idx="1620">
                  <c:v>1850.72</c:v>
                </c:pt>
                <c:pt idx="1621">
                  <c:v>1853.27</c:v>
                </c:pt>
                <c:pt idx="1622">
                  <c:v>1844.4</c:v>
                </c:pt>
                <c:pt idx="1623">
                  <c:v>1840.66</c:v>
                </c:pt>
                <c:pt idx="1624">
                  <c:v>1835.51</c:v>
                </c:pt>
                <c:pt idx="1625">
                  <c:v>1842.13</c:v>
                </c:pt>
                <c:pt idx="1626">
                  <c:v>1843.89</c:v>
                </c:pt>
                <c:pt idx="1627">
                  <c:v>1841.67</c:v>
                </c:pt>
                <c:pt idx="1628">
                  <c:v>1837.4</c:v>
                </c:pt>
                <c:pt idx="1629">
                  <c:v>1833.14</c:v>
                </c:pt>
                <c:pt idx="1630">
                  <c:v>1831.75</c:v>
                </c:pt>
                <c:pt idx="1631" formatCode="General">
                  <c:v>1844.6</c:v>
                </c:pt>
                <c:pt idx="1632" formatCode="General">
                  <c:v>1842.46</c:v>
                </c:pt>
                <c:pt idx="1633" formatCode="General">
                  <c:v>1842.63</c:v>
                </c:pt>
                <c:pt idx="1634" formatCode="General">
                  <c:v>1846.86</c:v>
                </c:pt>
                <c:pt idx="1635" formatCode="General">
                  <c:v>1849.08</c:v>
                </c:pt>
                <c:pt idx="1636" formatCode="General">
                  <c:v>1868.61</c:v>
                </c:pt>
                <c:pt idx="1637" formatCode="General">
                  <c:v>1865.11</c:v>
                </c:pt>
                <c:pt idx="1638" formatCode="General">
                  <c:v>1867.91</c:v>
                </c:pt>
                <c:pt idx="1639" formatCode="General">
                  <c:v>1863.35</c:v>
                </c:pt>
                <c:pt idx="1640" formatCode="General">
                  <c:v>1870.97</c:v>
                </c:pt>
                <c:pt idx="1641" formatCode="General">
                  <c:v>1872.35</c:v>
                </c:pt>
                <c:pt idx="1642" formatCode="General">
                  <c:v>1873.51</c:v>
                </c:pt>
                <c:pt idx="1643" formatCode="General">
                  <c:v>1874.05</c:v>
                </c:pt>
                <c:pt idx="1644" formatCode="General">
                  <c:v>1875.02</c:v>
                </c:pt>
                <c:pt idx="1645" formatCode="General">
                  <c:v>1876.51</c:v>
                </c:pt>
                <c:pt idx="1646" formatCode="General">
                  <c:v>1873.01</c:v>
                </c:pt>
                <c:pt idx="1647" formatCode="General">
                  <c:v>1869.99</c:v>
                </c:pt>
                <c:pt idx="1648" formatCode="General">
                  <c:v>1868.28</c:v>
                </c:pt>
                <c:pt idx="1649" formatCode="General">
                  <c:v>1874.5</c:v>
                </c:pt>
                <c:pt idx="1650" formatCode="General">
                  <c:v>1869.45</c:v>
                </c:pt>
                <c:pt idx="1651" formatCode="General">
                  <c:v>1866.59</c:v>
                </c:pt>
                <c:pt idx="1652" formatCode="General">
                  <c:v>1864.44</c:v>
                </c:pt>
                <c:pt idx="1653" formatCode="General">
                  <c:v>1866.12</c:v>
                </c:pt>
                <c:pt idx="1654" formatCode="General">
                  <c:v>1870.74</c:v>
                </c:pt>
                <c:pt idx="1655" formatCode="General">
                  <c:v>1871.1</c:v>
                </c:pt>
                <c:pt idx="1656" formatCode="General">
                  <c:v>1881.17</c:v>
                </c:pt>
                <c:pt idx="1657" formatCode="General">
                  <c:v>1885.29</c:v>
                </c:pt>
                <c:pt idx="1658" formatCode="General">
                  <c:v>1880.54</c:v>
                </c:pt>
                <c:pt idx="1659" formatCode="General">
                  <c:v>1878.89</c:v>
                </c:pt>
                <c:pt idx="1660" formatCode="General">
                  <c:v>1870.86</c:v>
                </c:pt>
                <c:pt idx="1661" formatCode="General">
                  <c:v>1871.31</c:v>
                </c:pt>
                <c:pt idx="1662" formatCode="General">
                  <c:v>1870.48</c:v>
                </c:pt>
                <c:pt idx="1663" formatCode="General">
                  <c:v>1862.93</c:v>
                </c:pt>
                <c:pt idx="1664" formatCode="General">
                  <c:v>1863.95</c:v>
                </c:pt>
                <c:pt idx="1665" formatCode="General">
                  <c:v>1858.23</c:v>
                </c:pt>
                <c:pt idx="1666" formatCode="General">
                  <c:v>1860.15</c:v>
                </c:pt>
                <c:pt idx="1667" formatCode="General">
                  <c:v>1863.37</c:v>
                </c:pt>
                <c:pt idx="1668" formatCode="General">
                  <c:v>1863.81</c:v>
                </c:pt>
                <c:pt idx="1669" formatCode="General">
                  <c:v>1868.59</c:v>
                </c:pt>
                <c:pt idx="1670" formatCode="General">
                  <c:v>1869.31</c:v>
                </c:pt>
                <c:pt idx="1671" formatCode="General">
                  <c:v>1870.68</c:v>
                </c:pt>
                <c:pt idx="1672" formatCode="General">
                  <c:v>1870.85</c:v>
                </c:pt>
                <c:pt idx="1673" formatCode="General">
                  <c:v>1874.07</c:v>
                </c:pt>
                <c:pt idx="1674" formatCode="General">
                  <c:v>1873.03</c:v>
                </c:pt>
                <c:pt idx="1675" formatCode="General">
                  <c:v>1870.09</c:v>
                </c:pt>
                <c:pt idx="1676" formatCode="General">
                  <c:v>1868.52</c:v>
                </c:pt>
                <c:pt idx="1677" formatCode="General">
                  <c:v>1863.43</c:v>
                </c:pt>
                <c:pt idx="1678" formatCode="General">
                  <c:v>1859.69</c:v>
                </c:pt>
                <c:pt idx="1679" formatCode="General">
                  <c:v>1856.54</c:v>
                </c:pt>
                <c:pt idx="1680" formatCode="General">
                  <c:v>1864.94</c:v>
                </c:pt>
                <c:pt idx="1681" formatCode="General">
                  <c:v>1859.95</c:v>
                </c:pt>
                <c:pt idx="1682" formatCode="General">
                  <c:v>1858.69</c:v>
                </c:pt>
                <c:pt idx="1683" formatCode="General">
                  <c:v>1867.44</c:v>
                </c:pt>
                <c:pt idx="1684" formatCode="General">
                  <c:v>1873.86</c:v>
                </c:pt>
                <c:pt idx="1685" formatCode="General">
                  <c:v>1873.09</c:v>
                </c:pt>
                <c:pt idx="1686" formatCode="General">
                  <c:v>1873.54</c:v>
                </c:pt>
                <c:pt idx="1687" formatCode="General">
                  <c:v>1866.78</c:v>
                </c:pt>
                <c:pt idx="1688" formatCode="General">
                  <c:v>1866.65</c:v>
                </c:pt>
                <c:pt idx="1689" formatCode="General">
                  <c:v>1862.06</c:v>
                </c:pt>
                <c:pt idx="1690" formatCode="General">
                  <c:v>1857.88</c:v>
                </c:pt>
                <c:pt idx="1691" formatCode="General">
                  <c:v>1853.06</c:v>
                </c:pt>
                <c:pt idx="1692" formatCode="General">
                  <c:v>1854.45</c:v>
                </c:pt>
                <c:pt idx="1693" formatCode="General">
                  <c:v>1856.46</c:v>
                </c:pt>
                <c:pt idx="1694" formatCode="General">
                  <c:v>1854.62</c:v>
                </c:pt>
                <c:pt idx="1695" formatCode="General">
                  <c:v>1854.68</c:v>
                </c:pt>
                <c:pt idx="1696" formatCode="General">
                  <c:v>1850.34</c:v>
                </c:pt>
                <c:pt idx="1697" formatCode="General">
                  <c:v>1850.56</c:v>
                </c:pt>
                <c:pt idx="1698" formatCode="General">
                  <c:v>1859.19</c:v>
                </c:pt>
                <c:pt idx="1699" formatCode="General">
                  <c:v>1856.14</c:v>
                </c:pt>
                <c:pt idx="1700" formatCode="General">
                  <c:v>1856.91</c:v>
                </c:pt>
                <c:pt idx="1701" formatCode="General">
                  <c:v>1862.92</c:v>
                </c:pt>
                <c:pt idx="1702" formatCode="General">
                  <c:v>1861.98</c:v>
                </c:pt>
                <c:pt idx="1703" formatCode="General">
                  <c:v>1864.65</c:v>
                </c:pt>
                <c:pt idx="1704" formatCode="General">
                  <c:v>1864.03</c:v>
                </c:pt>
                <c:pt idx="1705" formatCode="General">
                  <c:v>1867.07</c:v>
                </c:pt>
                <c:pt idx="1706" formatCode="General">
                  <c:v>1869.7</c:v>
                </c:pt>
                <c:pt idx="1707" formatCode="General">
                  <c:v>1869.36</c:v>
                </c:pt>
                <c:pt idx="1708" formatCode="General">
                  <c:v>1866.86</c:v>
                </c:pt>
                <c:pt idx="1709" formatCode="General">
                  <c:v>1870.2</c:v>
                </c:pt>
                <c:pt idx="1710" formatCode="General">
                  <c:v>1870.5</c:v>
                </c:pt>
                <c:pt idx="1711" formatCode="General">
                  <c:v>1868.84</c:v>
                </c:pt>
                <c:pt idx="1712" formatCode="General">
                  <c:v>1872.04</c:v>
                </c:pt>
                <c:pt idx="1713" formatCode="General">
                  <c:v>1870.66</c:v>
                </c:pt>
                <c:pt idx="1714" formatCode="General">
                  <c:v>1874.49</c:v>
                </c:pt>
                <c:pt idx="1715" formatCode="General">
                  <c:v>1874.22</c:v>
                </c:pt>
                <c:pt idx="1716" formatCode="General">
                  <c:v>1879.9</c:v>
                </c:pt>
                <c:pt idx="1717" formatCode="General">
                  <c:v>1885.21</c:v>
                </c:pt>
                <c:pt idx="1718" formatCode="General">
                  <c:v>1892.45</c:v>
                </c:pt>
                <c:pt idx="1719" formatCode="General">
                  <c:v>1890.08</c:v>
                </c:pt>
                <c:pt idx="1720" formatCode="General">
                  <c:v>1889.63</c:v>
                </c:pt>
                <c:pt idx="1721" formatCode="General">
                  <c:v>1895.8</c:v>
                </c:pt>
                <c:pt idx="1722" formatCode="General">
                  <c:v>1897.28</c:v>
                </c:pt>
                <c:pt idx="1723" formatCode="General">
                  <c:v>1898.49</c:v>
                </c:pt>
                <c:pt idx="1724" formatCode="General">
                  <c:v>1900.68</c:v>
                </c:pt>
                <c:pt idx="1725" formatCode="General">
                  <c:v>1898.84</c:v>
                </c:pt>
                <c:pt idx="1726" formatCode="General">
                  <c:v>1900.11</c:v>
                </c:pt>
                <c:pt idx="1727" formatCode="General">
                  <c:v>1899.85</c:v>
                </c:pt>
                <c:pt idx="1728" formatCode="General">
                  <c:v>1902.8</c:v>
                </c:pt>
                <c:pt idx="1729" formatCode="General">
                  <c:v>1907.3</c:v>
                </c:pt>
                <c:pt idx="1730" formatCode="General">
                  <c:v>1905.11</c:v>
                </c:pt>
                <c:pt idx="1731" formatCode="General">
                  <c:v>1909.88</c:v>
                </c:pt>
                <c:pt idx="1732" formatCode="General">
                  <c:v>1912.45</c:v>
                </c:pt>
                <c:pt idx="1733" formatCode="General">
                  <c:v>1917.38</c:v>
                </c:pt>
                <c:pt idx="1734" formatCode="General">
                  <c:v>1918.48</c:v>
                </c:pt>
                <c:pt idx="1735" formatCode="General">
                  <c:v>1919.15</c:v>
                </c:pt>
                <c:pt idx="1736" formatCode="General">
                  <c:v>1919.96</c:v>
                </c:pt>
                <c:pt idx="1737" formatCode="General">
                  <c:v>1922.59</c:v>
                </c:pt>
                <c:pt idx="1738" formatCode="General">
                  <c:v>1925.16</c:v>
                </c:pt>
                <c:pt idx="1739" formatCode="General">
                  <c:v>1925.4</c:v>
                </c:pt>
                <c:pt idx="1740" formatCode="General">
                  <c:v>1927.25</c:v>
                </c:pt>
                <c:pt idx="1741" formatCode="General">
                  <c:v>1926.24</c:v>
                </c:pt>
                <c:pt idx="1742" formatCode="General">
                  <c:v>1930.79</c:v>
                </c:pt>
                <c:pt idx="1743" formatCode="General">
                  <c:v>1936.77</c:v>
                </c:pt>
                <c:pt idx="1744" formatCode="General">
                  <c:v>1942.11</c:v>
                </c:pt>
                <c:pt idx="1745" formatCode="General">
                  <c:v>1940.95</c:v>
                </c:pt>
                <c:pt idx="1746" formatCode="General">
                  <c:v>1943.41</c:v>
                </c:pt>
                <c:pt idx="1747" formatCode="General">
                  <c:v>1940.23</c:v>
                </c:pt>
                <c:pt idx="1748" formatCode="General">
                  <c:v>1935.75</c:v>
                </c:pt>
                <c:pt idx="1749" formatCode="General">
                  <c:v>1931.61</c:v>
                </c:pt>
                <c:pt idx="1750" formatCode="General">
                  <c:v>1924.98</c:v>
                </c:pt>
                <c:pt idx="1751" formatCode="General">
                  <c:v>1922.89</c:v>
                </c:pt>
                <c:pt idx="1752" formatCode="General">
                  <c:v>1919.06</c:v>
                </c:pt>
                <c:pt idx="1753" formatCode="General">
                  <c:v>1921.38</c:v>
                </c:pt>
                <c:pt idx="1754" formatCode="General">
                  <c:v>1923.91</c:v>
                </c:pt>
                <c:pt idx="1755" formatCode="General">
                  <c:v>1932.15</c:v>
                </c:pt>
                <c:pt idx="1756" formatCode="General">
                  <c:v>1929.34</c:v>
                </c:pt>
              </c:numCache>
            </c:numRef>
          </c:val>
          <c:smooth val="0"/>
          <c:extLst>
            <c:ext xmlns:c16="http://schemas.microsoft.com/office/drawing/2014/chart" uri="{C3380CC4-5D6E-409C-BE32-E72D297353CC}">
              <c16:uniqueId val="{00000001-EB86-4C6C-ACCA-2B0D41768803}"/>
            </c:ext>
          </c:extLst>
        </c:ser>
        <c:dLbls>
          <c:showLegendKey val="0"/>
          <c:showVal val="0"/>
          <c:showCatName val="0"/>
          <c:showSerName val="0"/>
          <c:showPercent val="0"/>
          <c:showBubbleSize val="0"/>
        </c:dLbls>
        <c:marker val="1"/>
        <c:smooth val="0"/>
        <c:axId val="1434087535"/>
        <c:axId val="1434090415"/>
      </c:lineChart>
      <c:dateAx>
        <c:axId val="880746408"/>
        <c:scaling>
          <c:orientation val="minMax"/>
          <c:min val="46078"/>
        </c:scaling>
        <c:delete val="0"/>
        <c:axPos val="b"/>
        <c:numFmt formatCode="[$-409]d\-mmm\-yy;@" sourceLinked="1"/>
        <c:majorTickMark val="cross"/>
        <c:minorTickMark val="none"/>
        <c:tickLblPos val="nextTo"/>
        <c:spPr>
          <a:noFill/>
          <a:ln w="6350" cap="flat" cmpd="sng" algn="ctr">
            <a:solidFill>
              <a:sysClr val="windowText" lastClr="000000">
                <a:lumMod val="95000"/>
                <a:lumOff val="5000"/>
              </a:sysClr>
            </a:solidFill>
            <a:round/>
          </a:ln>
          <a:effectLst/>
        </c:spPr>
        <c:txPr>
          <a:bodyPr rot="-5400000" spcFirstLastPara="1" vertOverflow="ellipsis"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crossAx val="880752968"/>
        <c:crosses val="autoZero"/>
        <c:auto val="1"/>
        <c:lblOffset val="100"/>
        <c:baseTimeUnit val="days"/>
        <c:majorUnit val="10"/>
        <c:majorTimeUnit val="days"/>
      </c:dateAx>
      <c:valAx>
        <c:axId val="880752968"/>
        <c:scaling>
          <c:orientation val="minMax"/>
          <c:max val="102"/>
          <c:min val="95"/>
        </c:scaling>
        <c:delete val="0"/>
        <c:axPos val="l"/>
        <c:numFmt formatCode="#,##0" sourceLinked="0"/>
        <c:majorTickMark val="none"/>
        <c:minorTickMark val="none"/>
        <c:tickLblPos val="nextTo"/>
        <c:spPr>
          <a:noFill/>
          <a:ln w="19050">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crossAx val="880746408"/>
        <c:crosses val="autoZero"/>
        <c:crossBetween val="between"/>
      </c:valAx>
      <c:valAx>
        <c:axId val="1434090415"/>
        <c:scaling>
          <c:orientation val="minMax"/>
          <c:min val="1820"/>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US"/>
          </a:p>
        </c:txPr>
        <c:crossAx val="1434087535"/>
        <c:crosses val="max"/>
        <c:crossBetween val="between"/>
        <c:majorUnit val="10"/>
      </c:valAx>
      <c:dateAx>
        <c:axId val="1434087535"/>
        <c:scaling>
          <c:orientation val="minMax"/>
        </c:scaling>
        <c:delete val="1"/>
        <c:axPos val="b"/>
        <c:numFmt formatCode="[$-409]d\-mmm\-yy;@" sourceLinked="1"/>
        <c:majorTickMark val="out"/>
        <c:minorTickMark val="none"/>
        <c:tickLblPos val="nextTo"/>
        <c:crossAx val="1434090415"/>
        <c:crosses val="autoZero"/>
        <c:auto val="1"/>
        <c:lblOffset val="100"/>
        <c:baseTimeUnit val="days"/>
      </c:dateAx>
      <c:spPr>
        <a:noFill/>
        <a:ln>
          <a:noFill/>
        </a:ln>
        <a:effectLst/>
      </c:spPr>
    </c:plotArea>
    <c:legend>
      <c:legendPos val="r"/>
      <c:layout>
        <c:manualLayout>
          <c:xMode val="edge"/>
          <c:yMode val="edge"/>
          <c:x val="0.11345260305352527"/>
          <c:y val="1.0341560670108779E-2"/>
          <c:w val="0.7206868660628889"/>
          <c:h val="0.1066011375306984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legend>
    <c:plotVisOnly val="1"/>
    <c:dispBlanksAs val="gap"/>
    <c:showDLblsOverMax val="0"/>
  </c:chart>
  <c:spPr>
    <a:solidFill>
      <a:schemeClr val="bg1"/>
    </a:solidFill>
    <a:ln w="9525" cap="flat" cmpd="sng" algn="ctr">
      <a:noFill/>
      <a:round/>
    </a:ln>
    <a:effectLst/>
  </c:spPr>
  <c:txPr>
    <a:bodyPr/>
    <a:lstStyle/>
    <a:p>
      <a:pPr>
        <a:defRPr sz="900">
          <a:solidFill>
            <a:schemeClr val="tx1">
              <a:lumMod val="95000"/>
              <a:lumOff val="5000"/>
            </a:schemeClr>
          </a:solidFill>
          <a:latin typeface="Cambria" panose="02040503050406030204" pitchFamily="18" charset="0"/>
          <a:ea typeface="Cambria" panose="02040503050406030204" pitchFamily="18" charset="0"/>
        </a:defRPr>
      </a:pPr>
      <a:endParaRPr lang="en-ZM"/>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7262410292909994"/>
          <c:y val="1.9916671192595065E-2"/>
          <c:w val="0.6739777348028787"/>
          <c:h val="0.88490531757793001"/>
        </c:manualLayout>
      </c:layout>
      <c:barChart>
        <c:barDir val="bar"/>
        <c:grouping val="clustered"/>
        <c:varyColors val="0"/>
        <c:ser>
          <c:idx val="0"/>
          <c:order val="0"/>
          <c:tx>
            <c:strRef>
              <c:f>Chart!$M$4</c:f>
              <c:strCache>
                <c:ptCount val="1"/>
                <c:pt idx="0">
                  <c:v>Jun-26</c:v>
                </c:pt>
              </c:strCache>
            </c:strRef>
          </c:tx>
          <c:spPr>
            <a:solidFill>
              <a:srgbClr val="31287C"/>
            </a:solidFill>
            <a:ln>
              <a:solidFill>
                <a:srgbClr val="31287C"/>
              </a:solidFill>
            </a:ln>
            <a:effectLst/>
          </c:spPr>
          <c:invertIfNegative val="0"/>
          <c:dLbls>
            <c:numFmt formatCode="#,##0.0_ ;[Red]\-#,##0.0\ " sourceLinked="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Chart!$K$5:$K$20</c:f>
              <c:strCache>
                <c:ptCount val="16"/>
                <c:pt idx="0">
                  <c:v>Indonesian rupiah</c:v>
                </c:pt>
                <c:pt idx="1">
                  <c:v>Turkish lira</c:v>
                </c:pt>
                <c:pt idx="2">
                  <c:v>Ghanaian  cedi</c:v>
                </c:pt>
                <c:pt idx="3">
                  <c:v>Tanzanian shilling</c:v>
                </c:pt>
                <c:pt idx="4">
                  <c:v>Indian rupee</c:v>
                </c:pt>
                <c:pt idx="5">
                  <c:v>Angolan kwanza</c:v>
                </c:pt>
                <c:pt idx="6">
                  <c:v>Kenyan shilling</c:v>
                </c:pt>
                <c:pt idx="7">
                  <c:v>Brazilian real</c:v>
                </c:pt>
                <c:pt idx="8">
                  <c:v>Nigerian naira</c:v>
                </c:pt>
                <c:pt idx="9">
                  <c:v>Chinese yuan</c:v>
                </c:pt>
                <c:pt idx="10">
                  <c:v>Mexican peso</c:v>
                </c:pt>
                <c:pt idx="11">
                  <c:v>Russian rouble</c:v>
                </c:pt>
                <c:pt idx="12">
                  <c:v>South African rand</c:v>
                </c:pt>
                <c:pt idx="13">
                  <c:v>Zambian kwacha</c:v>
                </c:pt>
                <c:pt idx="14">
                  <c:v>Argentine peso</c:v>
                </c:pt>
                <c:pt idx="15">
                  <c:v>Egyptian pound</c:v>
                </c:pt>
              </c:strCache>
            </c:strRef>
          </c:cat>
          <c:val>
            <c:numRef>
              <c:f>Chart!$M$5:$M$20</c:f>
              <c:numCache>
                <c:formatCode>0.0</c:formatCode>
                <c:ptCount val="16"/>
                <c:pt idx="0">
                  <c:v>-5.21</c:v>
                </c:pt>
                <c:pt idx="1">
                  <c:v>-4.93</c:v>
                </c:pt>
                <c:pt idx="2">
                  <c:v>-3.2</c:v>
                </c:pt>
                <c:pt idx="3">
                  <c:v>-1.56</c:v>
                </c:pt>
                <c:pt idx="4">
                  <c:v>-1.29</c:v>
                </c:pt>
                <c:pt idx="5">
                  <c:v>-0.05</c:v>
                </c:pt>
                <c:pt idx="6">
                  <c:v>0.35</c:v>
                </c:pt>
                <c:pt idx="7">
                  <c:v>0.39</c:v>
                </c:pt>
                <c:pt idx="8">
                  <c:v>0.4</c:v>
                </c:pt>
                <c:pt idx="9">
                  <c:v>1.64</c:v>
                </c:pt>
                <c:pt idx="10">
                  <c:v>2.46</c:v>
                </c:pt>
                <c:pt idx="11">
                  <c:v>3.2</c:v>
                </c:pt>
                <c:pt idx="12">
                  <c:v>3.2</c:v>
                </c:pt>
                <c:pt idx="13">
                  <c:v>5.84</c:v>
                </c:pt>
                <c:pt idx="14">
                  <c:v>7.34</c:v>
                </c:pt>
                <c:pt idx="15">
                  <c:v>9.91</c:v>
                </c:pt>
              </c:numCache>
            </c:numRef>
          </c:val>
          <c:extLst>
            <c:ext xmlns:c16="http://schemas.microsoft.com/office/drawing/2014/chart" uri="{C3380CC4-5D6E-409C-BE32-E72D297353CC}">
              <c16:uniqueId val="{00000000-E745-48B0-AEA9-6DAE070A5A1B}"/>
            </c:ext>
          </c:extLst>
        </c:ser>
        <c:dLbls>
          <c:showLegendKey val="0"/>
          <c:showVal val="0"/>
          <c:showCatName val="0"/>
          <c:showSerName val="0"/>
          <c:showPercent val="0"/>
          <c:showBubbleSize val="0"/>
        </c:dLbls>
        <c:gapWidth val="30"/>
        <c:axId val="993721727"/>
        <c:axId val="993724607"/>
      </c:barChart>
      <c:catAx>
        <c:axId val="993721727"/>
        <c:scaling>
          <c:orientation val="minMax"/>
        </c:scaling>
        <c:delete val="0"/>
        <c:axPos val="l"/>
        <c:numFmt formatCode="General" sourceLinked="1"/>
        <c:majorTickMark val="none"/>
        <c:minorTickMark val="none"/>
        <c:tickLblPos val="low"/>
        <c:spPr>
          <a:noFill/>
          <a:ln w="9525" cap="flat" cmpd="sng" algn="ctr">
            <a:noFill/>
            <a:round/>
          </a:ln>
          <a:effectLst/>
        </c:spPr>
        <c:txPr>
          <a:bodyPr rot="-60000000" spcFirstLastPara="1" vertOverflow="ellipsis" vert="horz" wrap="square" anchor="ctr" anchorCtr="1"/>
          <a:lstStyle/>
          <a:p>
            <a:pPr algn="ct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US"/>
          </a:p>
        </c:txPr>
        <c:crossAx val="993724607"/>
        <c:crosses val="autoZero"/>
        <c:auto val="1"/>
        <c:lblAlgn val="ctr"/>
        <c:lblOffset val="100"/>
        <c:noMultiLvlLbl val="0"/>
      </c:catAx>
      <c:valAx>
        <c:axId val="993724607"/>
        <c:scaling>
          <c:orientation val="minMax"/>
        </c:scaling>
        <c:delete val="0"/>
        <c:axPos val="b"/>
        <c:numFmt formatCode="#,##0.0_ ;[Red]\-#,##0.0\ " sourceLinked="0"/>
        <c:majorTickMark val="cross"/>
        <c:minorTickMark val="none"/>
        <c:tickLblPos val="nextTo"/>
        <c:spPr>
          <a:noFill/>
          <a:ln>
            <a:solidFill>
              <a:sysClr val="windowText" lastClr="000000">
                <a:lumMod val="95000"/>
                <a:lumOff val="5000"/>
              </a:sysClr>
            </a:solid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US"/>
          </a:p>
        </c:txPr>
        <c:crossAx val="993721727"/>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chemeClr val="tx1">
              <a:lumMod val="95000"/>
              <a:lumOff val="5000"/>
            </a:schemeClr>
          </a:solidFill>
          <a:latin typeface="Cambria" panose="02040503050406030204" pitchFamily="18" charset="0"/>
          <a:ea typeface="Cambria" panose="02040503050406030204" pitchFamily="18" charset="0"/>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336586074958087"/>
          <c:y val="4.7867711053089644E-2"/>
          <c:w val="0.8725161840005593"/>
          <c:h val="0.64627632865409457"/>
        </c:manualLayout>
      </c:layout>
      <c:barChart>
        <c:barDir val="col"/>
        <c:grouping val="stacked"/>
        <c:varyColors val="0"/>
        <c:ser>
          <c:idx val="0"/>
          <c:order val="0"/>
          <c:tx>
            <c:strRef>
              <c:f>Graph!$B$1</c:f>
              <c:strCache>
                <c:ptCount val="1"/>
                <c:pt idx="0">
                  <c:v>Commercial  Banks' Net Purchases </c:v>
                </c:pt>
              </c:strCache>
            </c:strRef>
          </c:tx>
          <c:spPr>
            <a:solidFill>
              <a:srgbClr val="31287C"/>
            </a:solidFill>
            <a:ln>
              <a:noFill/>
            </a:ln>
            <a:effectLst/>
          </c:spPr>
          <c:invertIfNegative val="0"/>
          <c:dLbls>
            <c:numFmt formatCode="#,##0.0" sourceLinked="0"/>
            <c:spPr>
              <a:noFill/>
              <a:ln>
                <a:noFill/>
              </a:ln>
              <a:effectLst/>
            </c:spPr>
            <c:txPr>
              <a:bodyPr rot="-5400000" spcFirstLastPara="1" vertOverflow="ellipsis" wrap="square" anchor="ctr" anchorCtr="1"/>
              <a:lstStyle/>
              <a:p>
                <a:pPr>
                  <a:defRPr sz="900" b="0" i="0" u="none" strike="noStrike" kern="1200" baseline="0">
                    <a:solidFill>
                      <a:schemeClr val="bg1"/>
                    </a:solidFill>
                    <a:latin typeface="Cambria" panose="02040503050406030204" pitchFamily="18" charset="0"/>
                    <a:ea typeface="Cambria" panose="02040503050406030204" pitchFamily="18" charset="0"/>
                    <a:cs typeface="+mn-cs"/>
                  </a:defRPr>
                </a:pPr>
                <a:endParaRPr lang="en-ZM"/>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Graph!$A$23:$A$28</c:f>
              <c:strCache>
                <c:ptCount val="6"/>
                <c:pt idx="0">
                  <c:v>2025Q1</c:v>
                </c:pt>
                <c:pt idx="1">
                  <c:v>2025Q2</c:v>
                </c:pt>
                <c:pt idx="2">
                  <c:v>2025Q3</c:v>
                </c:pt>
                <c:pt idx="3">
                  <c:v>2025Q4</c:v>
                </c:pt>
                <c:pt idx="4">
                  <c:v>2026Q1</c:v>
                </c:pt>
                <c:pt idx="5">
                  <c:v>2026Q2</c:v>
                </c:pt>
              </c:strCache>
            </c:strRef>
          </c:cat>
          <c:val>
            <c:numRef>
              <c:f>Graph!$B$23:$B$28</c:f>
              <c:numCache>
                <c:formatCode>_(* #,##0.00_);_(* \(#,##0.00\);_(* "-"??_);_(@_)</c:formatCode>
                <c:ptCount val="6"/>
                <c:pt idx="0">
                  <c:v>275.76234136123321</c:v>
                </c:pt>
                <c:pt idx="1">
                  <c:v>418.04908835203327</c:v>
                </c:pt>
                <c:pt idx="2">
                  <c:v>440.53845061123792</c:v>
                </c:pt>
                <c:pt idx="3" formatCode="0.00">
                  <c:v>414.7712126509345</c:v>
                </c:pt>
                <c:pt idx="4" formatCode="0.00">
                  <c:v>626</c:v>
                </c:pt>
                <c:pt idx="5" formatCode="0.00">
                  <c:v>773.97387063359747</c:v>
                </c:pt>
              </c:numCache>
            </c:numRef>
          </c:val>
          <c:extLst>
            <c:ext xmlns:c16="http://schemas.microsoft.com/office/drawing/2014/chart" uri="{C3380CC4-5D6E-409C-BE32-E72D297353CC}">
              <c16:uniqueId val="{00000000-1AA0-433F-8597-04392751A170}"/>
            </c:ext>
          </c:extLst>
        </c:ser>
        <c:ser>
          <c:idx val="1"/>
          <c:order val="1"/>
          <c:tx>
            <c:strRef>
              <c:f>Graph!$C$1</c:f>
              <c:strCache>
                <c:ptCount val="1"/>
                <c:pt idx="0">
                  <c:v>Mining Taxes to Bank of Zambia</c:v>
                </c:pt>
              </c:strCache>
            </c:strRef>
          </c:tx>
          <c:spPr>
            <a:solidFill>
              <a:srgbClr val="B87231"/>
            </a:solidFill>
            <a:ln>
              <a:noFill/>
            </a:ln>
            <a:effectLst/>
          </c:spPr>
          <c:invertIfNegative val="0"/>
          <c:dLbls>
            <c:dLbl>
              <c:idx val="0"/>
              <c:layout>
                <c:manualLayout>
                  <c:x val="-4.1041239193079895E-17"/>
                  <c:y val="8.70322019147076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AA0-433F-8597-04392751A170}"/>
                </c:ext>
              </c:extLst>
            </c:dLbl>
            <c:dLbl>
              <c:idx val="1"/>
              <c:layout>
                <c:manualLayout>
                  <c:x val="4.1041239193079895E-17"/>
                  <c:y val="1.30548302872062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AA0-433F-8597-04392751A170}"/>
                </c:ext>
              </c:extLst>
            </c:dLbl>
            <c:dLbl>
              <c:idx val="3"/>
              <c:layout>
                <c:manualLayout>
                  <c:x val="0"/>
                  <c:y val="1.30548302872062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AA0-433F-8597-04392751A170}"/>
                </c:ext>
              </c:extLst>
            </c:dLbl>
            <c:dLbl>
              <c:idx val="4"/>
              <c:layout>
                <c:manualLayout>
                  <c:x val="0"/>
                  <c:y val="8.70322019147084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AA0-433F-8597-04392751A170}"/>
                </c:ext>
              </c:extLst>
            </c:dLbl>
            <c:numFmt formatCode="#,##0.0" sourceLinked="0"/>
            <c:spPr>
              <a:noFill/>
              <a:ln>
                <a:noFill/>
              </a:ln>
              <a:effectLst/>
            </c:spPr>
            <c:txPr>
              <a:bodyPr rot="-5400000" spcFirstLastPara="1" vertOverflow="ellipsis" wrap="square" anchor="ctr" anchorCtr="1"/>
              <a:lstStyle/>
              <a:p>
                <a:pPr>
                  <a:defRPr sz="900" b="0" i="0" u="none" strike="noStrike" kern="1200" baseline="0">
                    <a:solidFill>
                      <a:schemeClr val="bg1"/>
                    </a:solidFill>
                    <a:latin typeface="Cambria" panose="02040503050406030204" pitchFamily="18" charset="0"/>
                    <a:ea typeface="Cambria" panose="02040503050406030204" pitchFamily="18" charset="0"/>
                    <a:cs typeface="+mn-cs"/>
                  </a:defRPr>
                </a:pPr>
                <a:endParaRPr lang="en-ZM"/>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Graph!$A$23:$A$28</c:f>
              <c:strCache>
                <c:ptCount val="6"/>
                <c:pt idx="0">
                  <c:v>2025Q1</c:v>
                </c:pt>
                <c:pt idx="1">
                  <c:v>2025Q2</c:v>
                </c:pt>
                <c:pt idx="2">
                  <c:v>2025Q3</c:v>
                </c:pt>
                <c:pt idx="3">
                  <c:v>2025Q4</c:v>
                </c:pt>
                <c:pt idx="4">
                  <c:v>2026Q1</c:v>
                </c:pt>
                <c:pt idx="5">
                  <c:v>2026Q2</c:v>
                </c:pt>
              </c:strCache>
            </c:strRef>
          </c:cat>
          <c:val>
            <c:numRef>
              <c:f>Graph!$C$23:$C$28</c:f>
              <c:numCache>
                <c:formatCode>_(* #,##0.00_);_(* \(#,##0.00\);_(* "-"??_);_(@_)</c:formatCode>
                <c:ptCount val="6"/>
                <c:pt idx="0">
                  <c:v>281.06263221000017</c:v>
                </c:pt>
                <c:pt idx="1">
                  <c:v>262.09100305000004</c:v>
                </c:pt>
                <c:pt idx="2">
                  <c:v>196.3</c:v>
                </c:pt>
                <c:pt idx="3">
                  <c:v>344.6</c:v>
                </c:pt>
                <c:pt idx="4" formatCode="0.00">
                  <c:v>289.68384474621604</c:v>
                </c:pt>
                <c:pt idx="5" formatCode="0.00">
                  <c:v>398.73276422000004</c:v>
                </c:pt>
              </c:numCache>
            </c:numRef>
          </c:val>
          <c:extLst>
            <c:ext xmlns:c16="http://schemas.microsoft.com/office/drawing/2014/chart" uri="{C3380CC4-5D6E-409C-BE32-E72D297353CC}">
              <c16:uniqueId val="{00000005-1AA0-433F-8597-04392751A170}"/>
            </c:ext>
          </c:extLst>
        </c:ser>
        <c:dLbls>
          <c:showLegendKey val="0"/>
          <c:showVal val="0"/>
          <c:showCatName val="0"/>
          <c:showSerName val="0"/>
          <c:showPercent val="0"/>
          <c:showBubbleSize val="0"/>
        </c:dLbls>
        <c:gapWidth val="12"/>
        <c:overlap val="100"/>
        <c:axId val="694557263"/>
        <c:axId val="694558223"/>
      </c:barChart>
      <c:lineChart>
        <c:grouping val="stacked"/>
        <c:varyColors val="0"/>
        <c:ser>
          <c:idx val="2"/>
          <c:order val="2"/>
          <c:tx>
            <c:strRef>
              <c:f>Graph!$D$1</c:f>
              <c:strCache>
                <c:ptCount val="1"/>
                <c:pt idx="0">
                  <c:v>Total</c:v>
                </c:pt>
              </c:strCache>
            </c:strRef>
          </c:tx>
          <c:spPr>
            <a:ln w="28575" cap="rnd">
              <a:noFill/>
              <a:round/>
            </a:ln>
            <a:effectLst/>
          </c:spPr>
          <c:marker>
            <c:symbol val="circle"/>
            <c:size val="9"/>
            <c:spPr>
              <a:solidFill>
                <a:srgbClr val="A2B92E"/>
              </a:solidFill>
              <a:ln w="9525">
                <a:solidFill>
                  <a:srgbClr val="A2B92E"/>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Cambria" panose="02040503050406030204" pitchFamily="18" charset="0"/>
                    <a:ea typeface="Cambria" panose="02040503050406030204" pitchFamily="18" charset="0"/>
                    <a:cs typeface="+mn-cs"/>
                  </a:defRPr>
                </a:pPr>
                <a:endParaRPr lang="en-ZM"/>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Graph!$A$23:$A$28</c:f>
              <c:strCache>
                <c:ptCount val="6"/>
                <c:pt idx="0">
                  <c:v>2025Q1</c:v>
                </c:pt>
                <c:pt idx="1">
                  <c:v>2025Q2</c:v>
                </c:pt>
                <c:pt idx="2">
                  <c:v>2025Q3</c:v>
                </c:pt>
                <c:pt idx="3">
                  <c:v>2025Q4</c:v>
                </c:pt>
                <c:pt idx="4">
                  <c:v>2026Q1</c:v>
                </c:pt>
                <c:pt idx="5">
                  <c:v>2026Q2</c:v>
                </c:pt>
              </c:strCache>
            </c:strRef>
          </c:cat>
          <c:val>
            <c:numRef>
              <c:f>Graph!$D$23:$D$28</c:f>
              <c:numCache>
                <c:formatCode>_(* #,##0.00_);_(* \(#,##0.00\);_(* "-"??_);_(@_)</c:formatCode>
                <c:ptCount val="6"/>
                <c:pt idx="0">
                  <c:v>556.82497357123339</c:v>
                </c:pt>
                <c:pt idx="1">
                  <c:v>680.14009140203325</c:v>
                </c:pt>
                <c:pt idx="2">
                  <c:v>636.83845061123793</c:v>
                </c:pt>
                <c:pt idx="3">
                  <c:v>759.37121265093447</c:v>
                </c:pt>
                <c:pt idx="4">
                  <c:v>915.68384474621598</c:v>
                </c:pt>
                <c:pt idx="5">
                  <c:v>1172.7066348535975</c:v>
                </c:pt>
              </c:numCache>
            </c:numRef>
          </c:val>
          <c:smooth val="0"/>
          <c:extLst>
            <c:ext xmlns:c16="http://schemas.microsoft.com/office/drawing/2014/chart" uri="{C3380CC4-5D6E-409C-BE32-E72D297353CC}">
              <c16:uniqueId val="{00000006-1AA0-433F-8597-04392751A170}"/>
            </c:ext>
          </c:extLst>
        </c:ser>
        <c:dLbls>
          <c:showLegendKey val="0"/>
          <c:showVal val="0"/>
          <c:showCatName val="0"/>
          <c:showSerName val="0"/>
          <c:showPercent val="0"/>
          <c:showBubbleSize val="0"/>
        </c:dLbls>
        <c:marker val="1"/>
        <c:smooth val="0"/>
        <c:axId val="694557263"/>
        <c:axId val="694558223"/>
      </c:lineChart>
      <c:catAx>
        <c:axId val="694557263"/>
        <c:scaling>
          <c:orientation val="minMax"/>
        </c:scaling>
        <c:delete val="0"/>
        <c:axPos val="b"/>
        <c:numFmt formatCode="General" sourceLinked="1"/>
        <c:majorTickMark val="cross"/>
        <c:minorTickMark val="none"/>
        <c:tickLblPos val="nextTo"/>
        <c:spPr>
          <a:noFill/>
          <a:ln w="9525" cap="flat" cmpd="sng" algn="ctr">
            <a:solidFill>
              <a:sysClr val="windowText" lastClr="000000">
                <a:lumMod val="95000"/>
                <a:lumOff val="5000"/>
              </a:sysClr>
            </a:solidFill>
            <a:round/>
          </a:ln>
          <a:effectLst/>
        </c:spPr>
        <c:txPr>
          <a:bodyPr rot="-5400000" spcFirstLastPara="1" vertOverflow="ellipsis" wrap="square" anchor="ctr" anchorCtr="1"/>
          <a:lstStyle/>
          <a:p>
            <a:pPr>
              <a:defRPr sz="900" b="0" i="0" u="none" strike="noStrike" kern="1200" baseline="0">
                <a:solidFill>
                  <a:sysClr val="windowText" lastClr="000000"/>
                </a:solidFill>
                <a:latin typeface="Cambria" panose="02040503050406030204" pitchFamily="18" charset="0"/>
                <a:ea typeface="Cambria" panose="02040503050406030204" pitchFamily="18" charset="0"/>
                <a:cs typeface="+mn-cs"/>
              </a:defRPr>
            </a:pPr>
            <a:endParaRPr lang="en-ZM"/>
          </a:p>
        </c:txPr>
        <c:crossAx val="694558223"/>
        <c:crosses val="autoZero"/>
        <c:auto val="1"/>
        <c:lblAlgn val="ctr"/>
        <c:lblOffset val="100"/>
        <c:noMultiLvlLbl val="0"/>
      </c:catAx>
      <c:valAx>
        <c:axId val="694558223"/>
        <c:scaling>
          <c:orientation val="minMax"/>
          <c:max val="1200"/>
        </c:scaling>
        <c:delete val="0"/>
        <c:axPos val="l"/>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ambria" panose="02040503050406030204" pitchFamily="18" charset="0"/>
                <a:ea typeface="Cambria" panose="02040503050406030204" pitchFamily="18" charset="0"/>
                <a:cs typeface="+mn-cs"/>
              </a:defRPr>
            </a:pPr>
            <a:endParaRPr lang="en-ZM"/>
          </a:p>
        </c:txPr>
        <c:crossAx val="694557263"/>
        <c:crosses val="autoZero"/>
        <c:crossBetween val="between"/>
      </c:valAx>
      <c:spPr>
        <a:noFill/>
        <a:ln>
          <a:noFill/>
        </a:ln>
        <a:effectLst/>
      </c:spPr>
    </c:plotArea>
    <c:legend>
      <c:legendPos val="b"/>
      <c:layout>
        <c:manualLayout>
          <c:xMode val="edge"/>
          <c:yMode val="edge"/>
          <c:x val="4.4949478694340898E-3"/>
          <c:y val="0.80406320371181994"/>
          <c:w val="0.9910097256116609"/>
          <c:h val="0.1959367962881799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Cambria" panose="02040503050406030204" pitchFamily="18" charset="0"/>
              <a:ea typeface="Cambria" panose="02040503050406030204" pitchFamily="18" charset="0"/>
              <a:cs typeface="+mn-cs"/>
            </a:defRPr>
          </a:pPr>
          <a:endParaRPr lang="en-ZM"/>
        </a:p>
      </c:txPr>
    </c:legend>
    <c:plotVisOnly val="1"/>
    <c:dispBlanksAs val="gap"/>
    <c:showDLblsOverMax val="0"/>
  </c:chart>
  <c:spPr>
    <a:solidFill>
      <a:schemeClr val="bg1"/>
    </a:solidFill>
    <a:ln w="9525" cap="flat" cmpd="sng" algn="ctr">
      <a:noFill/>
      <a:round/>
    </a:ln>
    <a:effectLst/>
  </c:spPr>
  <c:txPr>
    <a:bodyPr/>
    <a:lstStyle/>
    <a:p>
      <a:pPr>
        <a:defRPr>
          <a:latin typeface="Cambria" panose="02040503050406030204" pitchFamily="18" charset="0"/>
          <a:ea typeface="Cambria" panose="02040503050406030204" pitchFamily="18" charset="0"/>
        </a:defRPr>
      </a:pPr>
      <a:endParaRPr lang="en-ZM"/>
    </a:p>
  </c:txPr>
  <c:externalData r:id="rId4">
    <c:autoUpdate val="0"/>
  </c:externalData>
  <c:userShapes r:id="rId5"/>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9754651825016338E-2"/>
          <c:y val="1.3295426918516092E-2"/>
          <c:w val="0.82457560389697049"/>
          <c:h val="0.42194552092896137"/>
        </c:manualLayout>
      </c:layout>
      <c:barChart>
        <c:barDir val="col"/>
        <c:grouping val="stacked"/>
        <c:varyColors val="0"/>
        <c:ser>
          <c:idx val="5"/>
          <c:order val="0"/>
          <c:tx>
            <c:strRef>
              <c:f>'net supply (2)'!$B$1</c:f>
              <c:strCache>
                <c:ptCount val="1"/>
                <c:pt idx="0">
                  <c:v>Electricity, gas and water supply</c:v>
                </c:pt>
              </c:strCache>
            </c:strRef>
          </c:tx>
          <c:spPr>
            <a:solidFill>
              <a:srgbClr val="A2B92E"/>
            </a:solidFill>
            <a:ln>
              <a:noFill/>
            </a:ln>
            <a:effectLst/>
          </c:spPr>
          <c:invertIfNegative val="0"/>
          <c:cat>
            <c:strRef>
              <c:f>'net supply (2)'!$A$26:$A$31</c:f>
              <c:strCache>
                <c:ptCount val="6"/>
                <c:pt idx="0">
                  <c:v>2025 Q1</c:v>
                </c:pt>
                <c:pt idx="1">
                  <c:v>2025 Q2</c:v>
                </c:pt>
                <c:pt idx="2">
                  <c:v>2025 Q3</c:v>
                </c:pt>
                <c:pt idx="3">
                  <c:v>2025 Q4</c:v>
                </c:pt>
                <c:pt idx="4">
                  <c:v>2026 Q1</c:v>
                </c:pt>
                <c:pt idx="5">
                  <c:v>2026 Q2</c:v>
                </c:pt>
              </c:strCache>
              <c:extLst/>
            </c:strRef>
          </c:cat>
          <c:val>
            <c:numRef>
              <c:f>'net supply (2)'!$B$26:$B$31</c:f>
              <c:numCache>
                <c:formatCode>_-* #,##0.0_-;\-* #,##0.0_-;_-* "-"??_-;_-@_-</c:formatCode>
                <c:ptCount val="6"/>
                <c:pt idx="0">
                  <c:v>-220.15938542011128</c:v>
                </c:pt>
                <c:pt idx="1">
                  <c:v>-173.25252934945928</c:v>
                </c:pt>
                <c:pt idx="2">
                  <c:v>-191.5</c:v>
                </c:pt>
                <c:pt idx="3">
                  <c:v>-148.93392283189922</c:v>
                </c:pt>
                <c:pt idx="4">
                  <c:v>-172.99914251510748</c:v>
                </c:pt>
                <c:pt idx="5">
                  <c:v>-363.91436193127993</c:v>
                </c:pt>
              </c:numCache>
              <c:extLst/>
            </c:numRef>
          </c:val>
          <c:extLst>
            <c:ext xmlns:c16="http://schemas.microsoft.com/office/drawing/2014/chart" uri="{C3380CC4-5D6E-409C-BE32-E72D297353CC}">
              <c16:uniqueId val="{00000000-6186-4F44-A630-1845E1FE8B13}"/>
            </c:ext>
          </c:extLst>
        </c:ser>
        <c:ser>
          <c:idx val="13"/>
          <c:order val="1"/>
          <c:tx>
            <c:strRef>
              <c:f>'net supply (2)'!$G$1</c:f>
              <c:strCache>
                <c:ptCount val="1"/>
                <c:pt idx="0">
                  <c:v>Mining and quarrying</c:v>
                </c:pt>
              </c:strCache>
            </c:strRef>
          </c:tx>
          <c:spPr>
            <a:solidFill>
              <a:srgbClr val="B87231"/>
            </a:solidFill>
            <a:ln>
              <a:noFill/>
            </a:ln>
            <a:effectLst/>
          </c:spPr>
          <c:invertIfNegative val="0"/>
          <c:cat>
            <c:strRef>
              <c:f>'net supply (2)'!$A$26:$A$31</c:f>
              <c:strCache>
                <c:ptCount val="6"/>
                <c:pt idx="0">
                  <c:v>2025 Q1</c:v>
                </c:pt>
                <c:pt idx="1">
                  <c:v>2025 Q2</c:v>
                </c:pt>
                <c:pt idx="2">
                  <c:v>2025 Q3</c:v>
                </c:pt>
                <c:pt idx="3">
                  <c:v>2025 Q4</c:v>
                </c:pt>
                <c:pt idx="4">
                  <c:v>2026 Q1</c:v>
                </c:pt>
                <c:pt idx="5">
                  <c:v>2026 Q2</c:v>
                </c:pt>
              </c:strCache>
              <c:extLst/>
            </c:strRef>
          </c:cat>
          <c:val>
            <c:numRef>
              <c:f>'net supply (2)'!$G$26:$G$31</c:f>
              <c:numCache>
                <c:formatCode>_-* #,##0.0_-;\-* #,##0.0_-;_-* "-"??_-;_-@_-</c:formatCode>
                <c:ptCount val="6"/>
                <c:pt idx="0">
                  <c:v>275.76234136123321</c:v>
                </c:pt>
                <c:pt idx="1">
                  <c:v>418.04908835203321</c:v>
                </c:pt>
                <c:pt idx="2">
                  <c:v>440.53845061123792</c:v>
                </c:pt>
                <c:pt idx="3">
                  <c:v>414.7712126509345</c:v>
                </c:pt>
                <c:pt idx="4">
                  <c:v>626.00173075087787</c:v>
                </c:pt>
                <c:pt idx="5">
                  <c:v>773.97387063359747</c:v>
                </c:pt>
              </c:numCache>
              <c:extLst/>
            </c:numRef>
          </c:val>
          <c:extLst>
            <c:ext xmlns:c16="http://schemas.microsoft.com/office/drawing/2014/chart" uri="{C3380CC4-5D6E-409C-BE32-E72D297353CC}">
              <c16:uniqueId val="{00000001-6186-4F44-A630-1845E1FE8B13}"/>
            </c:ext>
          </c:extLst>
        </c:ser>
        <c:ser>
          <c:idx val="12"/>
          <c:order val="2"/>
          <c:tx>
            <c:strRef>
              <c:f>'net supply (2)'!$F$1</c:f>
              <c:strCache>
                <c:ptCount val="1"/>
                <c:pt idx="0">
                  <c:v>Manufacturing</c:v>
                </c:pt>
              </c:strCache>
            </c:strRef>
          </c:tx>
          <c:spPr>
            <a:solidFill>
              <a:srgbClr val="1B5C5F"/>
            </a:solidFill>
            <a:ln>
              <a:noFill/>
            </a:ln>
            <a:effectLst/>
          </c:spPr>
          <c:invertIfNegative val="0"/>
          <c:cat>
            <c:strRef>
              <c:f>'net supply (2)'!$A$26:$A$31</c:f>
              <c:strCache>
                <c:ptCount val="6"/>
                <c:pt idx="0">
                  <c:v>2025 Q1</c:v>
                </c:pt>
                <c:pt idx="1">
                  <c:v>2025 Q2</c:v>
                </c:pt>
                <c:pt idx="2">
                  <c:v>2025 Q3</c:v>
                </c:pt>
                <c:pt idx="3">
                  <c:v>2025 Q4</c:v>
                </c:pt>
                <c:pt idx="4">
                  <c:v>2026 Q1</c:v>
                </c:pt>
                <c:pt idx="5">
                  <c:v>2026 Q2</c:v>
                </c:pt>
              </c:strCache>
              <c:extLst/>
            </c:strRef>
          </c:cat>
          <c:val>
            <c:numRef>
              <c:f>'net supply (2)'!$F$26:$F$31</c:f>
              <c:numCache>
                <c:formatCode>_-* #,##0.0_-;\-* #,##0.0_-;_-* "-"??_-;_-@_-</c:formatCode>
                <c:ptCount val="6"/>
                <c:pt idx="0">
                  <c:v>-219.97486835824432</c:v>
                </c:pt>
                <c:pt idx="1">
                  <c:v>-250.28347916747728</c:v>
                </c:pt>
                <c:pt idx="2">
                  <c:v>-203.1</c:v>
                </c:pt>
                <c:pt idx="3">
                  <c:v>-308.1440237656887</c:v>
                </c:pt>
                <c:pt idx="4">
                  <c:v>-281.79900327925679</c:v>
                </c:pt>
                <c:pt idx="5">
                  <c:v>-225.47172281674295</c:v>
                </c:pt>
              </c:numCache>
              <c:extLst/>
            </c:numRef>
          </c:val>
          <c:extLst>
            <c:ext xmlns:c16="http://schemas.microsoft.com/office/drawing/2014/chart" uri="{C3380CC4-5D6E-409C-BE32-E72D297353CC}">
              <c16:uniqueId val="{00000002-6186-4F44-A630-1845E1FE8B13}"/>
            </c:ext>
          </c:extLst>
        </c:ser>
        <c:ser>
          <c:idx val="20"/>
          <c:order val="3"/>
          <c:tx>
            <c:strRef>
              <c:f>'net supply (2)'!$K$1</c:f>
              <c:strCache>
                <c:ptCount val="1"/>
                <c:pt idx="0">
                  <c:v>Wholesale and retail trade</c:v>
                </c:pt>
              </c:strCache>
            </c:strRef>
          </c:tx>
          <c:spPr>
            <a:solidFill>
              <a:schemeClr val="accent1">
                <a:lumMod val="40000"/>
                <a:lumOff val="60000"/>
              </a:schemeClr>
            </a:solidFill>
            <a:ln>
              <a:noFill/>
            </a:ln>
            <a:effectLst/>
          </c:spPr>
          <c:invertIfNegative val="0"/>
          <c:cat>
            <c:strRef>
              <c:f>'net supply (2)'!$A$26:$A$31</c:f>
              <c:strCache>
                <c:ptCount val="6"/>
                <c:pt idx="0">
                  <c:v>2025 Q1</c:v>
                </c:pt>
                <c:pt idx="1">
                  <c:v>2025 Q2</c:v>
                </c:pt>
                <c:pt idx="2">
                  <c:v>2025 Q3</c:v>
                </c:pt>
                <c:pt idx="3">
                  <c:v>2025 Q4</c:v>
                </c:pt>
                <c:pt idx="4">
                  <c:v>2026 Q1</c:v>
                </c:pt>
                <c:pt idx="5">
                  <c:v>2026 Q2</c:v>
                </c:pt>
              </c:strCache>
              <c:extLst/>
            </c:strRef>
          </c:cat>
          <c:val>
            <c:numRef>
              <c:f>'net supply (2)'!$K$26:$K$31</c:f>
              <c:numCache>
                <c:formatCode>_-* #,##0.0_-;\-* #,##0.0_-;_-* "-"??_-;_-@_-</c:formatCode>
                <c:ptCount val="6"/>
                <c:pt idx="0">
                  <c:v>-190.69360778454546</c:v>
                </c:pt>
                <c:pt idx="1">
                  <c:v>-204.8616272540973</c:v>
                </c:pt>
                <c:pt idx="2">
                  <c:v>-153.90606663944004</c:v>
                </c:pt>
                <c:pt idx="3">
                  <c:v>-139.31659801243853</c:v>
                </c:pt>
                <c:pt idx="4">
                  <c:v>-291.88053994786935</c:v>
                </c:pt>
                <c:pt idx="5">
                  <c:v>-264.35331881702092</c:v>
                </c:pt>
              </c:numCache>
              <c:extLst/>
            </c:numRef>
          </c:val>
          <c:extLst>
            <c:ext xmlns:c16="http://schemas.microsoft.com/office/drawing/2014/chart" uri="{C3380CC4-5D6E-409C-BE32-E72D297353CC}">
              <c16:uniqueId val="{00000003-6186-4F44-A630-1845E1FE8B13}"/>
            </c:ext>
          </c:extLst>
        </c:ser>
        <c:ser>
          <c:idx val="17"/>
          <c:order val="4"/>
          <c:tx>
            <c:strRef>
              <c:f>'net supply (2)'!$I$1</c:f>
              <c:strCache>
                <c:ptCount val="1"/>
                <c:pt idx="0">
                  <c:v>Public administration and defence; compulsory social security</c:v>
                </c:pt>
              </c:strCache>
            </c:strRef>
          </c:tx>
          <c:spPr>
            <a:solidFill>
              <a:schemeClr val="tx1">
                <a:lumMod val="65000"/>
                <a:lumOff val="35000"/>
              </a:schemeClr>
            </a:solidFill>
            <a:ln>
              <a:noFill/>
            </a:ln>
            <a:effectLst/>
          </c:spPr>
          <c:invertIfNegative val="0"/>
          <c:cat>
            <c:strRef>
              <c:f>'net supply (2)'!$A$26:$A$31</c:f>
              <c:strCache>
                <c:ptCount val="6"/>
                <c:pt idx="0">
                  <c:v>2025 Q1</c:v>
                </c:pt>
                <c:pt idx="1">
                  <c:v>2025 Q2</c:v>
                </c:pt>
                <c:pt idx="2">
                  <c:v>2025 Q3</c:v>
                </c:pt>
                <c:pt idx="3">
                  <c:v>2025 Q4</c:v>
                </c:pt>
                <c:pt idx="4">
                  <c:v>2026 Q1</c:v>
                </c:pt>
                <c:pt idx="5">
                  <c:v>2026 Q2</c:v>
                </c:pt>
              </c:strCache>
              <c:extLst/>
            </c:strRef>
          </c:cat>
          <c:val>
            <c:numRef>
              <c:f>'net supply (2)'!$I$26:$I$31</c:f>
              <c:numCache>
                <c:formatCode>_-* #,##0.0_-;\-* #,##0.0_-;_-* "-"??_-;_-@_-</c:formatCode>
                <c:ptCount val="6"/>
                <c:pt idx="0">
                  <c:v>-96.041809315916652</c:v>
                </c:pt>
                <c:pt idx="1">
                  <c:v>-124.15238113907654</c:v>
                </c:pt>
                <c:pt idx="2">
                  <c:v>-99.754860546585633</c:v>
                </c:pt>
                <c:pt idx="3">
                  <c:v>-109.10249320117629</c:v>
                </c:pt>
                <c:pt idx="4">
                  <c:v>-89.625513503337487</c:v>
                </c:pt>
                <c:pt idx="5">
                  <c:v>-142.46494072153379</c:v>
                </c:pt>
              </c:numCache>
              <c:extLst/>
            </c:numRef>
          </c:val>
          <c:extLst>
            <c:ext xmlns:c16="http://schemas.microsoft.com/office/drawing/2014/chart" uri="{C3380CC4-5D6E-409C-BE32-E72D297353CC}">
              <c16:uniqueId val="{00000004-6186-4F44-A630-1845E1FE8B13}"/>
            </c:ext>
          </c:extLst>
        </c:ser>
        <c:ser>
          <c:idx val="8"/>
          <c:order val="5"/>
          <c:tx>
            <c:strRef>
              <c:f>'net supply (2)'!$D$1</c:f>
              <c:strCache>
                <c:ptCount val="1"/>
                <c:pt idx="0">
                  <c:v>Foreign Financial Institutions</c:v>
                </c:pt>
              </c:strCache>
            </c:strRef>
          </c:tx>
          <c:spPr>
            <a:solidFill>
              <a:srgbClr val="31287C"/>
            </a:solidFill>
            <a:ln>
              <a:noFill/>
            </a:ln>
            <a:effectLst/>
          </c:spPr>
          <c:invertIfNegative val="0"/>
          <c:cat>
            <c:strRef>
              <c:f>'net supply (2)'!$A$26:$A$31</c:f>
              <c:strCache>
                <c:ptCount val="6"/>
                <c:pt idx="0">
                  <c:v>2025 Q1</c:v>
                </c:pt>
                <c:pt idx="1">
                  <c:v>2025 Q2</c:v>
                </c:pt>
                <c:pt idx="2">
                  <c:v>2025 Q3</c:v>
                </c:pt>
                <c:pt idx="3">
                  <c:v>2025 Q4</c:v>
                </c:pt>
                <c:pt idx="4">
                  <c:v>2026 Q1</c:v>
                </c:pt>
                <c:pt idx="5">
                  <c:v>2026 Q2</c:v>
                </c:pt>
              </c:strCache>
              <c:extLst/>
            </c:strRef>
          </c:cat>
          <c:val>
            <c:numRef>
              <c:f>'net supply (2)'!$D$26:$D$31</c:f>
              <c:numCache>
                <c:formatCode>_-* #,##0.0_-;\-* #,##0.0_-;_-* "-"??_-;_-@_-</c:formatCode>
                <c:ptCount val="6"/>
                <c:pt idx="0">
                  <c:v>132.77902189860936</c:v>
                </c:pt>
                <c:pt idx="1">
                  <c:v>94.560715601292941</c:v>
                </c:pt>
                <c:pt idx="2">
                  <c:v>19.646092709524282</c:v>
                </c:pt>
                <c:pt idx="3">
                  <c:v>335.58116108569249</c:v>
                </c:pt>
                <c:pt idx="4">
                  <c:v>542.31568592934696</c:v>
                </c:pt>
                <c:pt idx="5">
                  <c:v>132.06700515688107</c:v>
                </c:pt>
              </c:numCache>
              <c:extLst/>
            </c:numRef>
          </c:val>
          <c:extLst>
            <c:ext xmlns:c16="http://schemas.microsoft.com/office/drawing/2014/chart" uri="{C3380CC4-5D6E-409C-BE32-E72D297353CC}">
              <c16:uniqueId val="{00000005-6186-4F44-A630-1845E1FE8B13}"/>
            </c:ext>
          </c:extLst>
        </c:ser>
        <c:ser>
          <c:idx val="7"/>
          <c:order val="6"/>
          <c:tx>
            <c:strRef>
              <c:f>'net supply (2)'!$C$1</c:f>
              <c:strCache>
                <c:ptCount val="1"/>
                <c:pt idx="0">
                  <c:v>Financial intermediation</c:v>
                </c:pt>
              </c:strCache>
            </c:strRef>
          </c:tx>
          <c:spPr>
            <a:solidFill>
              <a:srgbClr val="FF0000"/>
            </a:solidFill>
            <a:ln>
              <a:noFill/>
            </a:ln>
            <a:effectLst/>
          </c:spPr>
          <c:invertIfNegative val="0"/>
          <c:cat>
            <c:strRef>
              <c:f>'net supply (2)'!$A$26:$A$31</c:f>
              <c:strCache>
                <c:ptCount val="6"/>
                <c:pt idx="0">
                  <c:v>2025 Q1</c:v>
                </c:pt>
                <c:pt idx="1">
                  <c:v>2025 Q2</c:v>
                </c:pt>
                <c:pt idx="2">
                  <c:v>2025 Q3</c:v>
                </c:pt>
                <c:pt idx="3">
                  <c:v>2025 Q4</c:v>
                </c:pt>
                <c:pt idx="4">
                  <c:v>2026 Q1</c:v>
                </c:pt>
                <c:pt idx="5">
                  <c:v>2026 Q2</c:v>
                </c:pt>
              </c:strCache>
              <c:extLst/>
            </c:strRef>
          </c:cat>
          <c:val>
            <c:numRef>
              <c:f>'net supply (2)'!$C$26:$C$31</c:f>
              <c:numCache>
                <c:formatCode>_-* #,##0.0_-;\-* #,##0.0_-;_-* "-"??_-;_-@_-</c:formatCode>
                <c:ptCount val="6"/>
                <c:pt idx="0">
                  <c:v>-52.292484555697627</c:v>
                </c:pt>
                <c:pt idx="1">
                  <c:v>-34.898958067902186</c:v>
                </c:pt>
                <c:pt idx="2">
                  <c:v>15.098059892362812</c:v>
                </c:pt>
                <c:pt idx="3">
                  <c:v>-58.442816454603189</c:v>
                </c:pt>
                <c:pt idx="4">
                  <c:v>-52.179587225945284</c:v>
                </c:pt>
                <c:pt idx="5">
                  <c:v>-95.846966852859907</c:v>
                </c:pt>
              </c:numCache>
              <c:extLst/>
            </c:numRef>
          </c:val>
          <c:extLst>
            <c:ext xmlns:c16="http://schemas.microsoft.com/office/drawing/2014/chart" uri="{C3380CC4-5D6E-409C-BE32-E72D297353CC}">
              <c16:uniqueId val="{00000006-6186-4F44-A630-1845E1FE8B13}"/>
            </c:ext>
          </c:extLst>
        </c:ser>
        <c:ser>
          <c:idx val="11"/>
          <c:order val="7"/>
          <c:tx>
            <c:strRef>
              <c:f>'net supply (2)'!$E$1</c:f>
              <c:strCache>
                <c:ptCount val="1"/>
                <c:pt idx="0">
                  <c:v>Households</c:v>
                </c:pt>
              </c:strCache>
            </c:strRef>
          </c:tx>
          <c:spPr>
            <a:solidFill>
              <a:srgbClr val="F9B233"/>
            </a:solidFill>
            <a:ln>
              <a:noFill/>
            </a:ln>
            <a:effectLst/>
          </c:spPr>
          <c:invertIfNegative val="0"/>
          <c:cat>
            <c:strRef>
              <c:f>'net supply (2)'!$A$26:$A$31</c:f>
              <c:strCache>
                <c:ptCount val="6"/>
                <c:pt idx="0">
                  <c:v>2025 Q1</c:v>
                </c:pt>
                <c:pt idx="1">
                  <c:v>2025 Q2</c:v>
                </c:pt>
                <c:pt idx="2">
                  <c:v>2025 Q3</c:v>
                </c:pt>
                <c:pt idx="3">
                  <c:v>2025 Q4</c:v>
                </c:pt>
                <c:pt idx="4">
                  <c:v>2026 Q1</c:v>
                </c:pt>
                <c:pt idx="5">
                  <c:v>2026 Q2</c:v>
                </c:pt>
              </c:strCache>
              <c:extLst/>
            </c:strRef>
          </c:cat>
          <c:val>
            <c:numRef>
              <c:f>'net supply (2)'!$E$26:$E$31</c:f>
              <c:numCache>
                <c:formatCode>_-* #,##0.0_-;\-* #,##0.0_-;_-* "-"??_-;_-@_-</c:formatCode>
                <c:ptCount val="6"/>
                <c:pt idx="0">
                  <c:v>22.013224095761629</c:v>
                </c:pt>
                <c:pt idx="1">
                  <c:v>-3.9744303459967227</c:v>
                </c:pt>
                <c:pt idx="2">
                  <c:v>9.2650907253221533</c:v>
                </c:pt>
                <c:pt idx="3">
                  <c:v>15.799798877511535</c:v>
                </c:pt>
                <c:pt idx="4">
                  <c:v>-126.4009175770733</c:v>
                </c:pt>
                <c:pt idx="5">
                  <c:v>-76.296406419730971</c:v>
                </c:pt>
              </c:numCache>
              <c:extLst/>
            </c:numRef>
          </c:val>
          <c:extLst>
            <c:ext xmlns:c16="http://schemas.microsoft.com/office/drawing/2014/chart" uri="{C3380CC4-5D6E-409C-BE32-E72D297353CC}">
              <c16:uniqueId val="{00000007-6186-4F44-A630-1845E1FE8B13}"/>
            </c:ext>
          </c:extLst>
        </c:ser>
        <c:ser>
          <c:idx val="15"/>
          <c:order val="8"/>
          <c:tx>
            <c:strRef>
              <c:f>'net supply (2)'!$H$1</c:f>
              <c:strCache>
                <c:ptCount val="1"/>
                <c:pt idx="0">
                  <c:v>Others</c:v>
                </c:pt>
              </c:strCache>
            </c:strRef>
          </c:tx>
          <c:spPr>
            <a:solidFill>
              <a:srgbClr val="802027"/>
            </a:solidFill>
            <a:ln w="25400">
              <a:noFill/>
            </a:ln>
            <a:effectLst/>
          </c:spPr>
          <c:invertIfNegative val="0"/>
          <c:cat>
            <c:strRef>
              <c:f>'net supply (2)'!$A$26:$A$31</c:f>
              <c:strCache>
                <c:ptCount val="6"/>
                <c:pt idx="0">
                  <c:v>2025 Q1</c:v>
                </c:pt>
                <c:pt idx="1">
                  <c:v>2025 Q2</c:v>
                </c:pt>
                <c:pt idx="2">
                  <c:v>2025 Q3</c:v>
                </c:pt>
                <c:pt idx="3">
                  <c:v>2025 Q4</c:v>
                </c:pt>
                <c:pt idx="4">
                  <c:v>2026 Q1</c:v>
                </c:pt>
                <c:pt idx="5">
                  <c:v>2026 Q2</c:v>
                </c:pt>
              </c:strCache>
              <c:extLst/>
            </c:strRef>
          </c:cat>
          <c:val>
            <c:numRef>
              <c:f>'net supply (2)'!$H$26:$H$31</c:f>
              <c:numCache>
                <c:formatCode>_-* #,##0.0_-;\-* #,##0.0_-;_-* "-"??_-;_-@_-</c:formatCode>
                <c:ptCount val="6"/>
                <c:pt idx="0">
                  <c:v>78.846336530952613</c:v>
                </c:pt>
                <c:pt idx="1">
                  <c:v>144.62276650352638</c:v>
                </c:pt>
                <c:pt idx="2">
                  <c:v>157.97702609604215</c:v>
                </c:pt>
                <c:pt idx="3">
                  <c:v>149.5088198141955</c:v>
                </c:pt>
                <c:pt idx="4">
                  <c:v>100.20861546865621</c:v>
                </c:pt>
                <c:pt idx="5">
                  <c:v>160.90101497759866</c:v>
                </c:pt>
              </c:numCache>
              <c:extLst/>
            </c:numRef>
          </c:val>
          <c:extLst>
            <c:ext xmlns:c16="http://schemas.microsoft.com/office/drawing/2014/chart" uri="{C3380CC4-5D6E-409C-BE32-E72D297353CC}">
              <c16:uniqueId val="{00000008-6186-4F44-A630-1845E1FE8B13}"/>
            </c:ext>
          </c:extLst>
        </c:ser>
        <c:ser>
          <c:idx val="18"/>
          <c:order val="9"/>
          <c:tx>
            <c:strRef>
              <c:f>'net supply (2)'!$J$1</c:f>
              <c:strCache>
                <c:ptCount val="1"/>
                <c:pt idx="0">
                  <c:v>Transport, storage and communication</c:v>
                </c:pt>
              </c:strCache>
            </c:strRef>
          </c:tx>
          <c:spPr>
            <a:solidFill>
              <a:schemeClr val="accent5">
                <a:lumMod val="60000"/>
                <a:lumOff val="40000"/>
              </a:schemeClr>
            </a:solidFill>
            <a:ln>
              <a:noFill/>
            </a:ln>
            <a:effectLst/>
          </c:spPr>
          <c:invertIfNegative val="0"/>
          <c:cat>
            <c:strRef>
              <c:f>'net supply (2)'!$A$26:$A$31</c:f>
              <c:strCache>
                <c:ptCount val="6"/>
                <c:pt idx="0">
                  <c:v>2025 Q1</c:v>
                </c:pt>
                <c:pt idx="1">
                  <c:v>2025 Q2</c:v>
                </c:pt>
                <c:pt idx="2">
                  <c:v>2025 Q3</c:v>
                </c:pt>
                <c:pt idx="3">
                  <c:v>2025 Q4</c:v>
                </c:pt>
                <c:pt idx="4">
                  <c:v>2026 Q1</c:v>
                </c:pt>
                <c:pt idx="5">
                  <c:v>2026 Q2</c:v>
                </c:pt>
              </c:strCache>
              <c:extLst/>
            </c:strRef>
          </c:cat>
          <c:val>
            <c:numRef>
              <c:f>'net supply (2)'!$J$26:$J$31</c:f>
              <c:numCache>
                <c:formatCode>_-* #,##0.0_-;\-* #,##0.0_-;_-* "-"??_-;_-@_-</c:formatCode>
                <c:ptCount val="6"/>
                <c:pt idx="0">
                  <c:v>12.860814487754027</c:v>
                </c:pt>
                <c:pt idx="1">
                  <c:v>-21.737102201326024</c:v>
                </c:pt>
                <c:pt idx="2">
                  <c:v>-17.905714119338796</c:v>
                </c:pt>
                <c:pt idx="3">
                  <c:v>-58.295471686004277</c:v>
                </c:pt>
                <c:pt idx="4">
                  <c:v>-23.460319498637176</c:v>
                </c:pt>
                <c:pt idx="5">
                  <c:v>-17.731157157503986</c:v>
                </c:pt>
              </c:numCache>
              <c:extLst/>
            </c:numRef>
          </c:val>
          <c:extLst>
            <c:ext xmlns:c16="http://schemas.microsoft.com/office/drawing/2014/chart" uri="{C3380CC4-5D6E-409C-BE32-E72D297353CC}">
              <c16:uniqueId val="{00000009-6186-4F44-A630-1845E1FE8B13}"/>
            </c:ext>
          </c:extLst>
        </c:ser>
        <c:dLbls>
          <c:showLegendKey val="0"/>
          <c:showVal val="0"/>
          <c:showCatName val="0"/>
          <c:showSerName val="0"/>
          <c:showPercent val="0"/>
          <c:showBubbleSize val="0"/>
        </c:dLbls>
        <c:gapWidth val="30"/>
        <c:overlap val="100"/>
        <c:axId val="1876604047"/>
        <c:axId val="1876621327"/>
      </c:barChart>
      <c:lineChart>
        <c:grouping val="stacked"/>
        <c:varyColors val="0"/>
        <c:ser>
          <c:idx val="0"/>
          <c:order val="10"/>
          <c:tx>
            <c:strRef>
              <c:f>'net supply (2)'!$L$1</c:f>
              <c:strCache>
                <c:ptCount val="1"/>
                <c:pt idx="0">
                  <c:v>Net demand</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dLbls>
            <c:dLbl>
              <c:idx val="4"/>
              <c:layout>
                <c:manualLayout>
                  <c:x val="-7.9664791901012291E-2"/>
                  <c:y val="-3.36377176247024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186-4F44-A630-1845E1FE8B13}"/>
                </c:ext>
              </c:extLst>
            </c:dLbl>
            <c:dLbl>
              <c:idx val="5"/>
              <c:layout>
                <c:manualLayout>
                  <c:x val="-2.5199500909604843E-2"/>
                  <c:y val="1.9221528111484865E-2"/>
                </c:manualLayout>
              </c:layout>
              <c:showLegendKey val="0"/>
              <c:showVal val="1"/>
              <c:showCatName val="0"/>
              <c:showSerName val="0"/>
              <c:showPercent val="0"/>
              <c:showBubbleSize val="0"/>
              <c:extLst>
                <c:ext xmlns:c15="http://schemas.microsoft.com/office/drawing/2012/chart" uri="{CE6537A1-D6FC-4f65-9D91-7224C49458BB}">
                  <c15:layout>
                    <c:manualLayout>
                      <c:w val="0.15047094113235845"/>
                      <c:h val="3.3899573675054757E-2"/>
                    </c:manualLayout>
                  </c15:layout>
                </c:ext>
                <c:ext xmlns:c16="http://schemas.microsoft.com/office/drawing/2014/chart" uri="{C3380CC4-5D6E-409C-BE32-E72D297353CC}">
                  <c16:uniqueId val="{0000000B-6186-4F44-A630-1845E1FE8B13}"/>
                </c:ext>
              </c:extLst>
            </c:dLbl>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'net supply (2)'!$A$26:$A$31</c:f>
              <c:strCache>
                <c:ptCount val="6"/>
                <c:pt idx="0">
                  <c:v>2025 Q1</c:v>
                </c:pt>
                <c:pt idx="1">
                  <c:v>2025 Q2</c:v>
                </c:pt>
                <c:pt idx="2">
                  <c:v>2025 Q3</c:v>
                </c:pt>
                <c:pt idx="3">
                  <c:v>2025 Q4</c:v>
                </c:pt>
                <c:pt idx="4">
                  <c:v>2026 Q1</c:v>
                </c:pt>
                <c:pt idx="5">
                  <c:v>2026 Q2</c:v>
                </c:pt>
              </c:strCache>
              <c:extLst/>
            </c:strRef>
          </c:cat>
          <c:val>
            <c:numRef>
              <c:f>'net supply (2)'!$L$26:$L$31</c:f>
              <c:numCache>
                <c:formatCode>_-* #,##0.0_-;\-* #,##0.0_-;_-* "-"??_-;_-@_-</c:formatCode>
                <c:ptCount val="6"/>
                <c:pt idx="0">
                  <c:v>-256.90041706020452</c:v>
                </c:pt>
                <c:pt idx="1">
                  <c:v>-155.92793706848278</c:v>
                </c:pt>
                <c:pt idx="2" formatCode="_(* #,##0.00_);_(* \(#,##0.00\);_(* &quot;-&quot;??_);_(@_)">
                  <c:v>-23.641921270875145</c:v>
                </c:pt>
                <c:pt idx="3" formatCode="_(* #,##0.00_);_(* \(#,##0.00\);_(* &quot;-&quot;??_);_(@_)">
                  <c:v>93.425666476523787</c:v>
                </c:pt>
                <c:pt idx="4">
                  <c:v>230.18100860165418</c:v>
                </c:pt>
                <c:pt idx="5">
                  <c:v>-119.13698394859523</c:v>
                </c:pt>
              </c:numCache>
              <c:extLst/>
            </c:numRef>
          </c:val>
          <c:smooth val="0"/>
          <c:extLst>
            <c:ext xmlns:c16="http://schemas.microsoft.com/office/drawing/2014/chart" uri="{C3380CC4-5D6E-409C-BE32-E72D297353CC}">
              <c16:uniqueId val="{0000000C-6186-4F44-A630-1845E1FE8B13}"/>
            </c:ext>
          </c:extLst>
        </c:ser>
        <c:dLbls>
          <c:showLegendKey val="0"/>
          <c:showVal val="0"/>
          <c:showCatName val="0"/>
          <c:showSerName val="0"/>
          <c:showPercent val="0"/>
          <c:showBubbleSize val="0"/>
        </c:dLbls>
        <c:marker val="1"/>
        <c:smooth val="0"/>
        <c:axId val="791807648"/>
        <c:axId val="791806688"/>
        <c:extLst>
          <c:ext xmlns:c15="http://schemas.microsoft.com/office/drawing/2012/chart" uri="{02D57815-91ED-43cb-92C2-25804820EDAC}">
            <c15:filteredLineSeries>
              <c15:ser>
                <c:idx val="1"/>
                <c:order val="11"/>
                <c:tx>
                  <c:strRef>
                    <c:extLst>
                      <c:ext uri="{02D57815-91ED-43cb-92C2-25804820EDAC}">
                        <c15:formulaRef>
                          <c15:sqref>'net supply (2)'!$M$1</c15:sqref>
                        </c15:formulaRef>
                      </c:ext>
                    </c:extLst>
                    <c:strCache>
                      <c:ptCount val="1"/>
                      <c:pt idx="0">
                        <c:v>Non-resident share of net supply (RHS)</c:v>
                      </c:pt>
                    </c:strCache>
                  </c:strRef>
                </c:tx>
                <c:spPr>
                  <a:ln w="28575" cap="rnd">
                    <a:solidFill>
                      <a:sysClr val="windowText" lastClr="000000"/>
                    </a:solidFill>
                    <a:round/>
                  </a:ln>
                  <a:effectLst/>
                </c:spPr>
                <c:marker>
                  <c:symbol val="circle"/>
                  <c:size val="5"/>
                  <c:spPr>
                    <a:solidFill>
                      <a:schemeClr val="tx1"/>
                    </a:solidFill>
                    <a:ln w="9525">
                      <a:solidFill>
                        <a:sysClr val="windowText" lastClr="000000"/>
                      </a:solidFill>
                    </a:ln>
                    <a:effectLst/>
                  </c:spPr>
                </c:marker>
                <c:cat>
                  <c:strRef>
                    <c:extLst>
                      <c:ext uri="{02D57815-91ED-43cb-92C2-25804820EDAC}">
                        <c15:formulaRef>
                          <c15:sqref>'net supply (2)'!$A$26:$A$31</c15:sqref>
                        </c15:formulaRef>
                      </c:ext>
                    </c:extLst>
                    <c:strCache>
                      <c:ptCount val="6"/>
                      <c:pt idx="0">
                        <c:v>2025 Q1</c:v>
                      </c:pt>
                      <c:pt idx="1">
                        <c:v>2025 Q2</c:v>
                      </c:pt>
                      <c:pt idx="2">
                        <c:v>2025 Q3</c:v>
                      </c:pt>
                      <c:pt idx="3">
                        <c:v>2025 Q4</c:v>
                      </c:pt>
                      <c:pt idx="4">
                        <c:v>2026 Q1</c:v>
                      </c:pt>
                      <c:pt idx="5">
                        <c:v>2026 Q2</c:v>
                      </c:pt>
                    </c:strCache>
                  </c:strRef>
                </c:cat>
                <c:val>
                  <c:numRef>
                    <c:extLst>
                      <c:ext uri="{02D57815-91ED-43cb-92C2-25804820EDAC}">
                        <c15:formulaRef>
                          <c15:sqref>'net supply (2)'!$M$26:$M$29</c15:sqref>
                        </c15:formulaRef>
                      </c:ext>
                    </c:extLst>
                    <c:numCache>
                      <c:formatCode>0.0%</c:formatCode>
                      <c:ptCount val="4"/>
                      <c:pt idx="0">
                        <c:v>0.2542384634798675</c:v>
                      </c:pt>
                      <c:pt idx="1">
                        <c:v>0.14387709899337814</c:v>
                      </c:pt>
                      <c:pt idx="2">
                        <c:v>3.0576399781894342E-2</c:v>
                      </c:pt>
                      <c:pt idx="3">
                        <c:v>0.39147695474900462</c:v>
                      </c:pt>
                    </c:numCache>
                  </c:numRef>
                </c:val>
                <c:smooth val="0"/>
                <c:extLst>
                  <c:ext xmlns:c16="http://schemas.microsoft.com/office/drawing/2014/chart" uri="{C3380CC4-5D6E-409C-BE32-E72D297353CC}">
                    <c16:uniqueId val="{0000000D-6186-4F44-A630-1845E1FE8B13}"/>
                  </c:ext>
                </c:extLst>
              </c15:ser>
            </c15:filteredLineSeries>
          </c:ext>
        </c:extLst>
      </c:lineChart>
      <c:dateAx>
        <c:axId val="1876604047"/>
        <c:scaling>
          <c:orientation val="minMax"/>
        </c:scaling>
        <c:delete val="0"/>
        <c:axPos val="b"/>
        <c:numFmt formatCode="General" sourceLinked="1"/>
        <c:majorTickMark val="cross"/>
        <c:minorTickMark val="none"/>
        <c:tickLblPos val="low"/>
        <c:spPr>
          <a:noFill/>
          <a:ln w="9525" cap="flat" cmpd="sng" algn="ctr">
            <a:solidFill>
              <a:sysClr val="windowText" lastClr="000000">
                <a:lumMod val="95000"/>
                <a:lumOff val="5000"/>
              </a:sysClr>
            </a:solidFill>
            <a:round/>
          </a:ln>
          <a:effectLst/>
        </c:spPr>
        <c:txPr>
          <a:bodyPr rot="-5400000" spcFirstLastPara="1" vertOverflow="ellipsis"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crossAx val="1876621327"/>
        <c:crosses val="autoZero"/>
        <c:auto val="0"/>
        <c:lblOffset val="100"/>
        <c:baseTimeUnit val="days"/>
      </c:dateAx>
      <c:valAx>
        <c:axId val="1876621327"/>
        <c:scaling>
          <c:orientation val="minMax"/>
          <c:max val="15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crossAx val="1876604047"/>
        <c:crosses val="autoZero"/>
        <c:crossBetween val="between"/>
      </c:valAx>
      <c:valAx>
        <c:axId val="791806688"/>
        <c:scaling>
          <c:orientation val="minMax"/>
        </c:scaling>
        <c:delete val="1"/>
        <c:axPos val="r"/>
        <c:numFmt formatCode="_-* #,##0.0_-;\-* #,##0.0_-;_-* &quot;-&quot;??_-;_-@_-" sourceLinked="1"/>
        <c:majorTickMark val="out"/>
        <c:minorTickMark val="none"/>
        <c:tickLblPos val="nextTo"/>
        <c:crossAx val="791807648"/>
        <c:crosses val="max"/>
        <c:crossBetween val="between"/>
      </c:valAx>
      <c:catAx>
        <c:axId val="791807648"/>
        <c:scaling>
          <c:orientation val="minMax"/>
        </c:scaling>
        <c:delete val="1"/>
        <c:axPos val="b"/>
        <c:numFmt formatCode="General" sourceLinked="1"/>
        <c:majorTickMark val="out"/>
        <c:minorTickMark val="none"/>
        <c:tickLblPos val="nextTo"/>
        <c:crossAx val="791806688"/>
        <c:crosses val="autoZero"/>
        <c:auto val="1"/>
        <c:lblAlgn val="ctr"/>
        <c:lblOffset val="100"/>
        <c:noMultiLvlLbl val="0"/>
      </c:catAx>
      <c:spPr>
        <a:noFill/>
        <a:ln>
          <a:noFill/>
        </a:ln>
        <a:effectLst/>
      </c:spPr>
    </c:plotArea>
    <c:legend>
      <c:legendPos val="b"/>
      <c:layout>
        <c:manualLayout>
          <c:xMode val="edge"/>
          <c:yMode val="edge"/>
          <c:x val="0"/>
          <c:y val="0.61623692158910126"/>
          <c:w val="1"/>
          <c:h val="0.3837627980966663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chemeClr val="tx1">
              <a:lumMod val="95000"/>
              <a:lumOff val="5000"/>
            </a:schemeClr>
          </a:solidFill>
          <a:latin typeface="Cambria" panose="02040503050406030204" pitchFamily="18" charset="0"/>
          <a:ea typeface="Cambria" panose="02040503050406030204" pitchFamily="18" charset="0"/>
        </a:defRPr>
      </a:pPr>
      <a:endParaRPr lang="en-ZM"/>
    </a:p>
  </c:txPr>
  <c:externalData r:id="rId4">
    <c:autoUpdate val="0"/>
  </c:externalData>
  <c:userShapes r:id="rId5"/>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60892388451444"/>
          <c:y val="4.9648725416172289E-2"/>
          <c:w val="0.8827244094488188"/>
          <c:h val="0.52392022914943848"/>
        </c:manualLayout>
      </c:layout>
      <c:barChart>
        <c:barDir val="col"/>
        <c:grouping val="stacked"/>
        <c:varyColors val="0"/>
        <c:ser>
          <c:idx val="1"/>
          <c:order val="1"/>
          <c:tx>
            <c:strRef>
              <c:f>Graph!$C$1</c:f>
              <c:strCache>
                <c:ptCount val="1"/>
                <c:pt idx="0">
                  <c:v>Mining Taxes to Bank of Zambia</c:v>
                </c:pt>
              </c:strCache>
              <c:extLst xmlns:c15="http://schemas.microsoft.com/office/drawing/2012/chart"/>
            </c:strRef>
          </c:tx>
          <c:spPr>
            <a:solidFill>
              <a:srgbClr val="B87231"/>
            </a:solidFill>
            <a:ln>
              <a:noFill/>
            </a:ln>
            <a:effectLst/>
          </c:spPr>
          <c:invertIfNegative val="0"/>
          <c:cat>
            <c:strRef>
              <c:f>Graph!$A$21:$A$28</c:f>
              <c:strCache>
                <c:ptCount val="8"/>
                <c:pt idx="0">
                  <c:v>2024Q3</c:v>
                </c:pt>
                <c:pt idx="1">
                  <c:v>2024Q4</c:v>
                </c:pt>
                <c:pt idx="2">
                  <c:v>2025Q1</c:v>
                </c:pt>
                <c:pt idx="3">
                  <c:v>2025Q2</c:v>
                </c:pt>
                <c:pt idx="4">
                  <c:v>2025Q3</c:v>
                </c:pt>
                <c:pt idx="5">
                  <c:v>2025Q4</c:v>
                </c:pt>
                <c:pt idx="6">
                  <c:v>2026Q1</c:v>
                </c:pt>
                <c:pt idx="7">
                  <c:v>2026Q2</c:v>
                </c:pt>
              </c:strCache>
              <c:extLst xmlns:c15="http://schemas.microsoft.com/office/drawing/2012/chart"/>
            </c:strRef>
          </c:cat>
          <c:val>
            <c:numRef>
              <c:f>Graph!$C$21:$C$28</c:f>
              <c:numCache>
                <c:formatCode>_-* #,##0.00_-;\-* #,##0.00_-;_-* "-"??_-;_-@_-</c:formatCode>
                <c:ptCount val="8"/>
                <c:pt idx="0">
                  <c:v>233.88826039999998</c:v>
                </c:pt>
                <c:pt idx="1">
                  <c:v>286.49314271000003</c:v>
                </c:pt>
                <c:pt idx="2">
                  <c:v>281.06263221000017</c:v>
                </c:pt>
                <c:pt idx="3">
                  <c:v>262.09100305000004</c:v>
                </c:pt>
                <c:pt idx="4">
                  <c:v>196.3</c:v>
                </c:pt>
                <c:pt idx="5">
                  <c:v>344.6</c:v>
                </c:pt>
                <c:pt idx="6">
                  <c:v>289.68384474621604</c:v>
                </c:pt>
                <c:pt idx="7">
                  <c:v>398.73276422000004</c:v>
                </c:pt>
              </c:numCache>
              <c:extLst xmlns:c15="http://schemas.microsoft.com/office/drawing/2012/chart"/>
            </c:numRef>
          </c:val>
          <c:extLst xmlns:c15="http://schemas.microsoft.com/office/drawing/2012/chart">
            <c:ext xmlns:c16="http://schemas.microsoft.com/office/drawing/2014/chart" uri="{C3380CC4-5D6E-409C-BE32-E72D297353CC}">
              <c16:uniqueId val="{00000000-831C-45A2-B2B5-2F8C88E82BEB}"/>
            </c:ext>
          </c:extLst>
        </c:ser>
        <c:ser>
          <c:idx val="2"/>
          <c:order val="2"/>
          <c:tx>
            <c:strRef>
              <c:f>Graph!$D$1</c:f>
              <c:strCache>
                <c:ptCount val="1"/>
                <c:pt idx="0">
                  <c:v>Government Bond/Foreign Exchange Sales Programme</c:v>
                </c:pt>
              </c:strCache>
            </c:strRef>
          </c:tx>
          <c:spPr>
            <a:solidFill>
              <a:srgbClr val="A2B92E"/>
            </a:solidFill>
            <a:ln>
              <a:noFill/>
            </a:ln>
            <a:effectLst/>
          </c:spPr>
          <c:invertIfNegative val="0"/>
          <c:cat>
            <c:strRef>
              <c:f>Graph!$A$21:$A$28</c:f>
              <c:strCache>
                <c:ptCount val="8"/>
                <c:pt idx="0">
                  <c:v>2024Q3</c:v>
                </c:pt>
                <c:pt idx="1">
                  <c:v>2024Q4</c:v>
                </c:pt>
                <c:pt idx="2">
                  <c:v>2025Q1</c:v>
                </c:pt>
                <c:pt idx="3">
                  <c:v>2025Q2</c:v>
                </c:pt>
                <c:pt idx="4">
                  <c:v>2025Q3</c:v>
                </c:pt>
                <c:pt idx="5">
                  <c:v>2025Q4</c:v>
                </c:pt>
                <c:pt idx="6">
                  <c:v>2026Q1</c:v>
                </c:pt>
                <c:pt idx="7">
                  <c:v>2026Q2</c:v>
                </c:pt>
              </c:strCache>
            </c:strRef>
          </c:cat>
          <c:val>
            <c:numRef>
              <c:f>Graph!$D$21:$D$28</c:f>
              <c:numCache>
                <c:formatCode>General</c:formatCode>
                <c:ptCount val="8"/>
                <c:pt idx="5" formatCode="_-* #,##0.00_-;\-* #,##0.00_-;_-* &quot;-&quot;??_-;_-@_-">
                  <c:v>107.4</c:v>
                </c:pt>
                <c:pt idx="6" formatCode="_-* #,##0.00_-;\-* #,##0.00_-;_-* &quot;-&quot;??_-;_-@_-">
                  <c:v>28.1</c:v>
                </c:pt>
                <c:pt idx="7" formatCode="_-* #,##0.00_-;\-* #,##0.00_-;_-* &quot;-&quot;??_-;_-@_-">
                  <c:v>0</c:v>
                </c:pt>
              </c:numCache>
            </c:numRef>
          </c:val>
          <c:extLst>
            <c:ext xmlns:c16="http://schemas.microsoft.com/office/drawing/2014/chart" uri="{C3380CC4-5D6E-409C-BE32-E72D297353CC}">
              <c16:uniqueId val="{00000001-831C-45A2-B2B5-2F8C88E82BEB}"/>
            </c:ext>
          </c:extLst>
        </c:ser>
        <c:ser>
          <c:idx val="3"/>
          <c:order val="3"/>
          <c:tx>
            <c:strRef>
              <c:f>Graph!$E$1</c:f>
              <c:strCache>
                <c:ptCount val="1"/>
                <c:pt idx="0">
                  <c:v>Bank of Zambia Sales to Commercial Banks</c:v>
                </c:pt>
              </c:strCache>
            </c:strRef>
          </c:tx>
          <c:spPr>
            <a:solidFill>
              <a:srgbClr val="FF0000"/>
            </a:solidFill>
            <a:ln>
              <a:noFill/>
            </a:ln>
            <a:effectLst/>
          </c:spPr>
          <c:invertIfNegative val="0"/>
          <c:cat>
            <c:strRef>
              <c:f>Graph!$A$21:$A$28</c:f>
              <c:strCache>
                <c:ptCount val="8"/>
                <c:pt idx="0">
                  <c:v>2024Q3</c:v>
                </c:pt>
                <c:pt idx="1">
                  <c:v>2024Q4</c:v>
                </c:pt>
                <c:pt idx="2">
                  <c:v>2025Q1</c:v>
                </c:pt>
                <c:pt idx="3">
                  <c:v>2025Q2</c:v>
                </c:pt>
                <c:pt idx="4">
                  <c:v>2025Q3</c:v>
                </c:pt>
                <c:pt idx="5">
                  <c:v>2025Q4</c:v>
                </c:pt>
                <c:pt idx="6">
                  <c:v>2026Q1</c:v>
                </c:pt>
                <c:pt idx="7">
                  <c:v>2026Q2</c:v>
                </c:pt>
              </c:strCache>
            </c:strRef>
          </c:cat>
          <c:val>
            <c:numRef>
              <c:f>Graph!$E$21:$E$28</c:f>
              <c:numCache>
                <c:formatCode>_-* #,##0.00_-;\-* #,##0.00_-;_-* "-"??_-;_-@_-</c:formatCode>
                <c:ptCount val="8"/>
                <c:pt idx="0">
                  <c:v>-98.5</c:v>
                </c:pt>
                <c:pt idx="1">
                  <c:v>-177</c:v>
                </c:pt>
                <c:pt idx="2">
                  <c:v>-235.5</c:v>
                </c:pt>
                <c:pt idx="3">
                  <c:v>-186</c:v>
                </c:pt>
                <c:pt idx="4">
                  <c:v>-120</c:v>
                </c:pt>
                <c:pt idx="5">
                  <c:v>-107</c:v>
                </c:pt>
                <c:pt idx="6">
                  <c:v>-210</c:v>
                </c:pt>
                <c:pt idx="7">
                  <c:v>-72</c:v>
                </c:pt>
              </c:numCache>
            </c:numRef>
          </c:val>
          <c:extLst>
            <c:ext xmlns:c16="http://schemas.microsoft.com/office/drawing/2014/chart" uri="{C3380CC4-5D6E-409C-BE32-E72D297353CC}">
              <c16:uniqueId val="{00000002-831C-45A2-B2B5-2F8C88E82BEB}"/>
            </c:ext>
          </c:extLst>
        </c:ser>
        <c:ser>
          <c:idx val="4"/>
          <c:order val="4"/>
          <c:tx>
            <c:strRef>
              <c:f>Graph!$F$1</c:f>
              <c:strCache>
                <c:ptCount val="1"/>
                <c:pt idx="0">
                  <c:v>Bank of Zambia Purchases from Commercial Banks</c:v>
                </c:pt>
              </c:strCache>
            </c:strRef>
          </c:tx>
          <c:spPr>
            <a:solidFill>
              <a:srgbClr val="31287C"/>
            </a:solidFill>
            <a:ln>
              <a:noFill/>
            </a:ln>
            <a:effectLst/>
          </c:spPr>
          <c:invertIfNegative val="0"/>
          <c:cat>
            <c:strRef>
              <c:f>Graph!$A$21:$A$28</c:f>
              <c:strCache>
                <c:ptCount val="8"/>
                <c:pt idx="0">
                  <c:v>2024Q3</c:v>
                </c:pt>
                <c:pt idx="1">
                  <c:v>2024Q4</c:v>
                </c:pt>
                <c:pt idx="2">
                  <c:v>2025Q1</c:v>
                </c:pt>
                <c:pt idx="3">
                  <c:v>2025Q2</c:v>
                </c:pt>
                <c:pt idx="4">
                  <c:v>2025Q3</c:v>
                </c:pt>
                <c:pt idx="5">
                  <c:v>2025Q4</c:v>
                </c:pt>
                <c:pt idx="6">
                  <c:v>2026Q1</c:v>
                </c:pt>
                <c:pt idx="7">
                  <c:v>2026Q2</c:v>
                </c:pt>
              </c:strCache>
            </c:strRef>
          </c:cat>
          <c:val>
            <c:numRef>
              <c:f>Graph!$F$21:$F$28</c:f>
              <c:numCache>
                <c:formatCode>_-* #,##0.00_-;\-* #,##0.00_-;_-* "-"??_-;_-@_-</c:formatCode>
                <c:ptCount val="8"/>
                <c:pt idx="0">
                  <c:v>4</c:v>
                </c:pt>
                <c:pt idx="1">
                  <c:v>15</c:v>
                </c:pt>
                <c:pt idx="2">
                  <c:v>2</c:v>
                </c:pt>
                <c:pt idx="3">
                  <c:v>14.5</c:v>
                </c:pt>
                <c:pt idx="5">
                  <c:v>62</c:v>
                </c:pt>
                <c:pt idx="6">
                  <c:v>378.03999999999996</c:v>
                </c:pt>
                <c:pt idx="7">
                  <c:v>0</c:v>
                </c:pt>
              </c:numCache>
            </c:numRef>
          </c:val>
          <c:extLst>
            <c:ext xmlns:c16="http://schemas.microsoft.com/office/drawing/2014/chart" uri="{C3380CC4-5D6E-409C-BE32-E72D297353CC}">
              <c16:uniqueId val="{00000003-831C-45A2-B2B5-2F8C88E82BEB}"/>
            </c:ext>
          </c:extLst>
        </c:ser>
        <c:dLbls>
          <c:showLegendKey val="0"/>
          <c:showVal val="0"/>
          <c:showCatName val="0"/>
          <c:showSerName val="0"/>
          <c:showPercent val="0"/>
          <c:showBubbleSize val="0"/>
        </c:dLbls>
        <c:gapWidth val="30"/>
        <c:overlap val="100"/>
        <c:axId val="416879647"/>
        <c:axId val="416882047"/>
        <c:extLst>
          <c:ext xmlns:c15="http://schemas.microsoft.com/office/drawing/2012/chart" uri="{02D57815-91ED-43cb-92C2-25804820EDAC}">
            <c15:filteredBarSeries>
              <c15:ser>
                <c:idx val="0"/>
                <c:order val="0"/>
                <c:tx>
                  <c:strRef>
                    <c:extLst>
                      <c:ext uri="{02D57815-91ED-43cb-92C2-25804820EDAC}">
                        <c15:formulaRef>
                          <c15:sqref>Graph!$B$1</c15:sqref>
                        </c15:formulaRef>
                      </c:ext>
                    </c:extLst>
                    <c:strCache>
                      <c:ptCount val="1"/>
                      <c:pt idx="0">
                        <c:v>Commercial  Banks' Net Purchases from Mines</c:v>
                      </c:pt>
                    </c:strCache>
                  </c:strRef>
                </c:tx>
                <c:spPr>
                  <a:solidFill>
                    <a:srgbClr val="31287C"/>
                  </a:solidFill>
                  <a:ln>
                    <a:noFill/>
                  </a:ln>
                  <a:effectLst/>
                </c:spPr>
                <c:invertIfNegative val="0"/>
                <c:cat>
                  <c:strRef>
                    <c:extLst>
                      <c:ext uri="{02D57815-91ED-43cb-92C2-25804820EDAC}">
                        <c15:formulaRef>
                          <c15:sqref>Graph!$A$21:$A$28</c15:sqref>
                        </c15:formulaRef>
                      </c:ext>
                    </c:extLst>
                    <c:strCache>
                      <c:ptCount val="8"/>
                      <c:pt idx="0">
                        <c:v>2024Q3</c:v>
                      </c:pt>
                      <c:pt idx="1">
                        <c:v>2024Q4</c:v>
                      </c:pt>
                      <c:pt idx="2">
                        <c:v>2025Q1</c:v>
                      </c:pt>
                      <c:pt idx="3">
                        <c:v>2025Q2</c:v>
                      </c:pt>
                      <c:pt idx="4">
                        <c:v>2025Q3</c:v>
                      </c:pt>
                      <c:pt idx="5">
                        <c:v>2025Q4</c:v>
                      </c:pt>
                      <c:pt idx="6">
                        <c:v>2026Q1</c:v>
                      </c:pt>
                      <c:pt idx="7">
                        <c:v>2026Q2</c:v>
                      </c:pt>
                    </c:strCache>
                  </c:strRef>
                </c:cat>
                <c:val>
                  <c:numRef>
                    <c:extLst>
                      <c:ext uri="{02D57815-91ED-43cb-92C2-25804820EDAC}">
                        <c15:formulaRef>
                          <c15:sqref>Graph!$B$21:$B$28</c15:sqref>
                        </c15:formulaRef>
                      </c:ext>
                    </c:extLst>
                    <c:numCache>
                      <c:formatCode>_-* #,##0.00_-;\-* #,##0.00_-;_-* "-"??_-;_-@_-</c:formatCode>
                      <c:ptCount val="8"/>
                      <c:pt idx="0">
                        <c:v>232.001676</c:v>
                      </c:pt>
                      <c:pt idx="1">
                        <c:v>239.7</c:v>
                      </c:pt>
                      <c:pt idx="2">
                        <c:v>275.76234136123321</c:v>
                      </c:pt>
                      <c:pt idx="3">
                        <c:v>418.04908835203327</c:v>
                      </c:pt>
                      <c:pt idx="4">
                        <c:v>440.53845061123792</c:v>
                      </c:pt>
                      <c:pt idx="5">
                        <c:v>414.7712126509345</c:v>
                      </c:pt>
                      <c:pt idx="6">
                        <c:v>626</c:v>
                      </c:pt>
                      <c:pt idx="7">
                        <c:v>773.97387063359747</c:v>
                      </c:pt>
                    </c:numCache>
                  </c:numRef>
                </c:val>
                <c:extLst>
                  <c:ext xmlns:c16="http://schemas.microsoft.com/office/drawing/2014/chart" uri="{C3380CC4-5D6E-409C-BE32-E72D297353CC}">
                    <c16:uniqueId val="{00000008-831C-45A2-B2B5-2F8C88E82BEB}"/>
                  </c:ext>
                </c:extLst>
              </c15:ser>
            </c15:filteredBarSeries>
          </c:ext>
        </c:extLst>
      </c:barChart>
      <c:lineChart>
        <c:grouping val="stacked"/>
        <c:varyColors val="0"/>
        <c:ser>
          <c:idx val="5"/>
          <c:order val="5"/>
          <c:tx>
            <c:strRef>
              <c:f>Graph!$G$1</c:f>
              <c:strCache>
                <c:ptCount val="1"/>
                <c:pt idx="0">
                  <c:v>BoZ Net Foreign Exchange Sales(-)/Purchases (+)</c:v>
                </c:pt>
              </c:strCache>
            </c:strRef>
          </c:tx>
          <c:spPr>
            <a:ln w="28575" cap="rnd">
              <a:solidFill>
                <a:sysClr val="windowText" lastClr="000000"/>
              </a:solidFill>
              <a:prstDash val="sysDash"/>
              <a:round/>
            </a:ln>
            <a:effectLst/>
          </c:spPr>
          <c:marker>
            <c:symbol val="circle"/>
            <c:size val="5"/>
            <c:spPr>
              <a:solidFill>
                <a:schemeClr val="tx1"/>
              </a:solidFill>
              <a:ln w="9525">
                <a:solidFill>
                  <a:sysClr val="windowText" lastClr="000000"/>
                </a:solidFill>
              </a:ln>
              <a:effectLst/>
            </c:spPr>
          </c:marker>
          <c:dLbls>
            <c:dLbl>
              <c:idx val="5"/>
              <c:delete val="1"/>
              <c:extLst>
                <c:ext xmlns:c15="http://schemas.microsoft.com/office/drawing/2012/chart" uri="{CE6537A1-D6FC-4f65-9D91-7224C49458BB}"/>
                <c:ext xmlns:c16="http://schemas.microsoft.com/office/drawing/2014/chart" uri="{C3380CC4-5D6E-409C-BE32-E72D297353CC}">
                  <c16:uniqueId val="{00000004-831C-45A2-B2B5-2F8C88E82BEB}"/>
                </c:ext>
              </c:extLst>
            </c:dLbl>
            <c:dLbl>
              <c:idx val="6"/>
              <c:layout>
                <c:manualLayout>
                  <c:x val="4.2534558180227271E-2"/>
                  <c:y val="-5.1750380517503816E-2"/>
                </c:manualLayout>
              </c:layout>
              <c:spPr>
                <a:noFill/>
                <a:ln>
                  <a:noFill/>
                </a:ln>
                <a:effectLst/>
              </c:spPr>
              <c:txPr>
                <a:bodyPr rot="-5400000" spcFirstLastPara="1" vertOverflow="ellipsis" wrap="square" lIns="38100" tIns="19050" rIns="38100" bIns="19050" anchor="ctr" anchorCtr="1">
                  <a:spAutoFit/>
                </a:bodyPr>
                <a:lstStyle/>
                <a:p>
                  <a:pPr>
                    <a:defRPr sz="800" b="0" i="0" u="none" strike="noStrike" kern="1200" baseline="0">
                      <a:solidFill>
                        <a:sysClr val="windowText" lastClr="000000"/>
                      </a:solidFill>
                      <a:latin typeface="Cambria" panose="02040503050406030204" pitchFamily="18" charset="0"/>
                      <a:ea typeface="Cambria" panose="02040503050406030204" pitchFamily="18" charset="0"/>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31C-45A2-B2B5-2F8C88E82BEB}"/>
                </c:ext>
              </c:extLst>
            </c:dLbl>
            <c:dLbl>
              <c:idx val="7"/>
              <c:layout>
                <c:manualLayout>
                  <c:x val="-2.5763998250218724E-2"/>
                  <c:y val="3.9573820395738146E-2"/>
                </c:manualLayout>
              </c:layout>
              <c:spPr>
                <a:noFill/>
                <a:ln>
                  <a:noFill/>
                </a:ln>
                <a:effectLst/>
              </c:spPr>
              <c:txPr>
                <a:bodyPr rot="-5400000" spcFirstLastPara="1" vertOverflow="ellipsis" wrap="square" lIns="38100" tIns="19050" rIns="38100" bIns="19050" anchor="ctr" anchorCtr="1">
                  <a:spAutoFit/>
                </a:bodyPr>
                <a:lstStyle/>
                <a:p>
                  <a:pPr>
                    <a:defRPr sz="800" b="0" i="0" u="none" strike="noStrike" kern="1200" baseline="0">
                      <a:solidFill>
                        <a:sysClr val="windowText" lastClr="000000"/>
                      </a:solidFill>
                      <a:latin typeface="Cambria" panose="02040503050406030204" pitchFamily="18" charset="0"/>
                      <a:ea typeface="Cambria" panose="02040503050406030204" pitchFamily="18" charset="0"/>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31C-45A2-B2B5-2F8C88E82BEB}"/>
                </c:ext>
              </c:extLst>
            </c:dLbl>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ysClr val="windowText" lastClr="000000"/>
                    </a:solidFill>
                    <a:latin typeface="Cambria" panose="02040503050406030204" pitchFamily="18" charset="0"/>
                    <a:ea typeface="Cambria" panose="02040503050406030204" pitchFamily="18" charset="0"/>
                    <a:cs typeface="+mn-cs"/>
                  </a:defRPr>
                </a:pPr>
                <a:endParaRPr lang="en-US"/>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Graph!$A$21:$A$28</c:f>
              <c:strCache>
                <c:ptCount val="8"/>
                <c:pt idx="0">
                  <c:v>2024Q3</c:v>
                </c:pt>
                <c:pt idx="1">
                  <c:v>2024Q4</c:v>
                </c:pt>
                <c:pt idx="2">
                  <c:v>2025Q1</c:v>
                </c:pt>
                <c:pt idx="3">
                  <c:v>2025Q2</c:v>
                </c:pt>
                <c:pt idx="4">
                  <c:v>2025Q3</c:v>
                </c:pt>
                <c:pt idx="5">
                  <c:v>2025Q4</c:v>
                </c:pt>
                <c:pt idx="6">
                  <c:v>2026Q1</c:v>
                </c:pt>
                <c:pt idx="7">
                  <c:v>2026Q2</c:v>
                </c:pt>
              </c:strCache>
            </c:strRef>
          </c:cat>
          <c:val>
            <c:numRef>
              <c:f>Graph!$G$21:$G$28</c:f>
              <c:numCache>
                <c:formatCode>_-* #,##0.00_-;\-* #,##0.00_-;_-* "-"??_-;_-@_-</c:formatCode>
                <c:ptCount val="8"/>
                <c:pt idx="0">
                  <c:v>139.38826039999998</c:v>
                </c:pt>
                <c:pt idx="1">
                  <c:v>124.49314271000003</c:v>
                </c:pt>
                <c:pt idx="2">
                  <c:v>47.562632210000174</c:v>
                </c:pt>
                <c:pt idx="3">
                  <c:v>90.59100305000004</c:v>
                </c:pt>
                <c:pt idx="4">
                  <c:v>76.300000000000011</c:v>
                </c:pt>
                <c:pt idx="5">
                  <c:v>299.60000000000002</c:v>
                </c:pt>
                <c:pt idx="6">
                  <c:v>457.723844746216</c:v>
                </c:pt>
                <c:pt idx="7">
                  <c:v>326.73276422000004</c:v>
                </c:pt>
              </c:numCache>
            </c:numRef>
          </c:val>
          <c:smooth val="0"/>
          <c:extLst>
            <c:ext xmlns:c16="http://schemas.microsoft.com/office/drawing/2014/chart" uri="{C3380CC4-5D6E-409C-BE32-E72D297353CC}">
              <c16:uniqueId val="{00000007-831C-45A2-B2B5-2F8C88E82BEB}"/>
            </c:ext>
          </c:extLst>
        </c:ser>
        <c:dLbls>
          <c:showLegendKey val="0"/>
          <c:showVal val="0"/>
          <c:showCatName val="0"/>
          <c:showSerName val="0"/>
          <c:showPercent val="0"/>
          <c:showBubbleSize val="0"/>
        </c:dLbls>
        <c:marker val="1"/>
        <c:smooth val="0"/>
        <c:axId val="416879647"/>
        <c:axId val="416882047"/>
      </c:lineChart>
      <c:catAx>
        <c:axId val="416879647"/>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ysClr val="windowText" lastClr="000000"/>
                </a:solidFill>
                <a:latin typeface="Cambria" panose="02040503050406030204" pitchFamily="18" charset="0"/>
                <a:ea typeface="Cambria" panose="02040503050406030204" pitchFamily="18" charset="0"/>
                <a:cs typeface="+mn-cs"/>
              </a:defRPr>
            </a:pPr>
            <a:endParaRPr lang="en-US"/>
          </a:p>
        </c:txPr>
        <c:crossAx val="416882047"/>
        <c:crosses val="autoZero"/>
        <c:auto val="1"/>
        <c:lblAlgn val="ctr"/>
        <c:lblOffset val="0"/>
        <c:noMultiLvlLbl val="0"/>
      </c:catAx>
      <c:valAx>
        <c:axId val="416882047"/>
        <c:scaling>
          <c:orientation val="minMax"/>
          <c:max val="800"/>
          <c:min val="-300"/>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ambria" panose="02040503050406030204" pitchFamily="18" charset="0"/>
                <a:ea typeface="Cambria" panose="02040503050406030204" pitchFamily="18" charset="0"/>
                <a:cs typeface="+mn-cs"/>
              </a:defRPr>
            </a:pPr>
            <a:endParaRPr lang="en-US"/>
          </a:p>
        </c:txPr>
        <c:crossAx val="416879647"/>
        <c:crosses val="autoZero"/>
        <c:crossBetween val="between"/>
      </c:valAx>
      <c:spPr>
        <a:noFill/>
        <a:ln>
          <a:noFill/>
        </a:ln>
        <a:effectLst/>
      </c:spPr>
    </c:plotArea>
    <c:legend>
      <c:legendPos val="b"/>
      <c:layout>
        <c:manualLayout>
          <c:xMode val="edge"/>
          <c:yMode val="edge"/>
          <c:x val="4.0520559930008748E-3"/>
          <c:y val="0.72681264157048864"/>
          <c:w val="0.99189588801399819"/>
          <c:h val="0.256358191656504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Cambria" panose="02040503050406030204" pitchFamily="18" charset="0"/>
              <a:ea typeface="Cambria" panose="02040503050406030204" pitchFamily="18"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889592741836232"/>
          <c:y val="6.1366806136680614E-2"/>
          <c:w val="0.83353604298216799"/>
          <c:h val="0.71930243029244778"/>
        </c:manualLayout>
      </c:layout>
      <c:barChart>
        <c:barDir val="col"/>
        <c:grouping val="clustered"/>
        <c:varyColors val="0"/>
        <c:ser>
          <c:idx val="0"/>
          <c:order val="0"/>
          <c:tx>
            <c:strRef>
              <c:f>'FX Interbank trades'!$C$1</c:f>
              <c:strCache>
                <c:ptCount val="1"/>
                <c:pt idx="0">
                  <c:v>US$ million</c:v>
                </c:pt>
              </c:strCache>
            </c:strRef>
          </c:tx>
          <c:spPr>
            <a:solidFill>
              <a:srgbClr val="B87231"/>
            </a:solidFill>
            <a:ln>
              <a:noFill/>
            </a:ln>
            <a:effectLst/>
          </c:spPr>
          <c:invertIfNegative val="0"/>
          <c:dLbls>
            <c:numFmt formatCode="#,##0.0" sourceLinked="0"/>
            <c:spPr>
              <a:noFill/>
              <a:ln>
                <a:noFill/>
              </a:ln>
              <a:effectLst/>
            </c:spPr>
            <c:txPr>
              <a:bodyPr rot="-5400000" spcFirstLastPara="1" vertOverflow="ellipsis"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'FX Interbank trades'!$A$22:$B$35</c:f>
              <c:multiLvlStrCache>
                <c:ptCount val="14"/>
                <c:lvl>
                  <c:pt idx="0">
                    <c:v>Q1</c:v>
                  </c:pt>
                  <c:pt idx="1">
                    <c:v>Q2</c:v>
                  </c:pt>
                  <c:pt idx="2">
                    <c:v>Q3</c:v>
                  </c:pt>
                  <c:pt idx="3">
                    <c:v>Q4</c:v>
                  </c:pt>
                  <c:pt idx="4">
                    <c:v>Q1</c:v>
                  </c:pt>
                  <c:pt idx="5">
                    <c:v>Q2</c:v>
                  </c:pt>
                  <c:pt idx="6">
                    <c:v>Q3</c:v>
                  </c:pt>
                  <c:pt idx="7">
                    <c:v>Q4</c:v>
                  </c:pt>
                  <c:pt idx="8">
                    <c:v>Q1</c:v>
                  </c:pt>
                  <c:pt idx="9">
                    <c:v>Q2</c:v>
                  </c:pt>
                  <c:pt idx="10">
                    <c:v>Q3</c:v>
                  </c:pt>
                  <c:pt idx="11">
                    <c:v>Q4</c:v>
                  </c:pt>
                  <c:pt idx="12">
                    <c:v>Q1</c:v>
                  </c:pt>
                  <c:pt idx="13">
                    <c:v>Q2</c:v>
                  </c:pt>
                </c:lvl>
                <c:lvl>
                  <c:pt idx="0">
                    <c:v>2023</c:v>
                  </c:pt>
                  <c:pt idx="4">
                    <c:v>2024</c:v>
                  </c:pt>
                  <c:pt idx="8">
                    <c:v>2025</c:v>
                  </c:pt>
                  <c:pt idx="12">
                    <c:v>2026</c:v>
                  </c:pt>
                </c:lvl>
              </c:multiLvlStrCache>
            </c:multiLvlStrRef>
          </c:cat>
          <c:val>
            <c:numRef>
              <c:f>'FX Interbank trades'!$C$22:$C$35</c:f>
              <c:numCache>
                <c:formatCode>_(* #,##0.00_);_(* \(#,##0.00\);_(* "-"??_);_(@_)</c:formatCode>
                <c:ptCount val="14"/>
                <c:pt idx="0">
                  <c:v>15.1</c:v>
                </c:pt>
                <c:pt idx="1">
                  <c:v>53.2</c:v>
                </c:pt>
                <c:pt idx="2">
                  <c:v>185</c:v>
                </c:pt>
                <c:pt idx="3">
                  <c:v>14.4</c:v>
                </c:pt>
                <c:pt idx="4">
                  <c:v>57.6</c:v>
                </c:pt>
                <c:pt idx="5">
                  <c:v>77.650000000000006</c:v>
                </c:pt>
                <c:pt idx="6">
                  <c:v>324.35000000000002</c:v>
                </c:pt>
                <c:pt idx="7">
                  <c:v>101.4</c:v>
                </c:pt>
                <c:pt idx="8">
                  <c:v>182.2</c:v>
                </c:pt>
                <c:pt idx="9">
                  <c:v>210.95</c:v>
                </c:pt>
                <c:pt idx="10">
                  <c:v>190.54</c:v>
                </c:pt>
                <c:pt idx="11">
                  <c:v>151.56</c:v>
                </c:pt>
                <c:pt idx="12">
                  <c:v>396.5</c:v>
                </c:pt>
                <c:pt idx="13">
                  <c:v>375.68599999999998</c:v>
                </c:pt>
              </c:numCache>
            </c:numRef>
          </c:val>
          <c:extLst>
            <c:ext xmlns:c16="http://schemas.microsoft.com/office/drawing/2014/chart" uri="{C3380CC4-5D6E-409C-BE32-E72D297353CC}">
              <c16:uniqueId val="{00000000-99E8-47F1-9BB5-AF92A4E21CC4}"/>
            </c:ext>
          </c:extLst>
        </c:ser>
        <c:dLbls>
          <c:showLegendKey val="0"/>
          <c:showVal val="0"/>
          <c:showCatName val="0"/>
          <c:showSerName val="0"/>
          <c:showPercent val="0"/>
          <c:showBubbleSize val="0"/>
        </c:dLbls>
        <c:gapWidth val="39"/>
        <c:overlap val="-27"/>
        <c:axId val="570156824"/>
        <c:axId val="570158136"/>
      </c:barChart>
      <c:catAx>
        <c:axId val="570156824"/>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crossAx val="570158136"/>
        <c:crosses val="autoZero"/>
        <c:auto val="1"/>
        <c:lblAlgn val="ctr"/>
        <c:lblOffset val="100"/>
        <c:noMultiLvlLbl val="0"/>
      </c:catAx>
      <c:valAx>
        <c:axId val="570158136"/>
        <c:scaling>
          <c:orientation val="minMax"/>
          <c:max val="500"/>
          <c:min val="0"/>
        </c:scaling>
        <c:delete val="0"/>
        <c:axPos val="l"/>
        <c:numFmt formatCode="_(* #,##0.00_);_(* \(#,##0.00\);_(* &quot;-&quot;??_);_(@_)" sourceLinked="1"/>
        <c:majorTickMark val="none"/>
        <c:minorTickMark val="none"/>
        <c:tickLblPos val="nextTo"/>
        <c:spPr>
          <a:noFill/>
          <a:ln w="9525">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crossAx val="570156824"/>
        <c:crosses val="autoZero"/>
        <c:crossBetween val="between"/>
        <c:majorUnit val="100"/>
        <c:minorUnit val="50"/>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900">
          <a:solidFill>
            <a:schemeClr val="tx1">
              <a:lumMod val="95000"/>
              <a:lumOff val="5000"/>
            </a:schemeClr>
          </a:solidFill>
          <a:latin typeface="Cambria" panose="02040503050406030204" pitchFamily="18" charset="0"/>
          <a:ea typeface="Cambria" panose="02040503050406030204" pitchFamily="18" charset="0"/>
        </a:defRPr>
      </a:pPr>
      <a:endParaRPr lang="en-ZM"/>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3344723381714836E-2"/>
          <c:y val="6.1447253877321514E-2"/>
          <c:w val="0.81068450150529159"/>
          <c:h val="0.6273426075033478"/>
        </c:manualLayout>
      </c:layout>
      <c:barChart>
        <c:barDir val="col"/>
        <c:grouping val="clustered"/>
        <c:varyColors val="0"/>
        <c:ser>
          <c:idx val="0"/>
          <c:order val="0"/>
          <c:tx>
            <c:strRef>
              <c:f>Monthly!$B$5</c:f>
              <c:strCache>
                <c:ptCount val="1"/>
                <c:pt idx="0">
                  <c:v>Gross (Unencumbered Reserves &amp; Encumbered Reserves at Market Rate in USD billion)</c:v>
                </c:pt>
              </c:strCache>
            </c:strRef>
          </c:tx>
          <c:spPr>
            <a:solidFill>
              <a:srgbClr val="B87231"/>
            </a:solidFill>
            <a:ln>
              <a:noFill/>
            </a:ln>
            <a:effectLst/>
          </c:spPr>
          <c:invertIfNegative val="0"/>
          <c:cat>
            <c:numRef>
              <c:f>Monthly!$AO$4:$DA$4</c:f>
              <c:numCache>
                <c:formatCode>mmm\-yy</c:formatCode>
                <c:ptCount val="65"/>
                <c:pt idx="0">
                  <c:v>44256</c:v>
                </c:pt>
                <c:pt idx="1">
                  <c:v>44287</c:v>
                </c:pt>
                <c:pt idx="2">
                  <c:v>44317</c:v>
                </c:pt>
                <c:pt idx="3">
                  <c:v>44348</c:v>
                </c:pt>
                <c:pt idx="4">
                  <c:v>44378</c:v>
                </c:pt>
                <c:pt idx="5">
                  <c:v>44409</c:v>
                </c:pt>
                <c:pt idx="6">
                  <c:v>44440</c:v>
                </c:pt>
                <c:pt idx="7">
                  <c:v>44470</c:v>
                </c:pt>
                <c:pt idx="8">
                  <c:v>44501</c:v>
                </c:pt>
                <c:pt idx="9">
                  <c:v>44531</c:v>
                </c:pt>
                <c:pt idx="10">
                  <c:v>44562</c:v>
                </c:pt>
                <c:pt idx="11">
                  <c:v>44593</c:v>
                </c:pt>
                <c:pt idx="12">
                  <c:v>44621</c:v>
                </c:pt>
                <c:pt idx="13">
                  <c:v>44652</c:v>
                </c:pt>
                <c:pt idx="14">
                  <c:v>44682</c:v>
                </c:pt>
                <c:pt idx="15">
                  <c:v>44713</c:v>
                </c:pt>
                <c:pt idx="16">
                  <c:v>44743</c:v>
                </c:pt>
                <c:pt idx="17">
                  <c:v>44774</c:v>
                </c:pt>
                <c:pt idx="18">
                  <c:v>44805</c:v>
                </c:pt>
                <c:pt idx="19">
                  <c:v>44835</c:v>
                </c:pt>
                <c:pt idx="20">
                  <c:v>44866</c:v>
                </c:pt>
                <c:pt idx="21">
                  <c:v>44896</c:v>
                </c:pt>
                <c:pt idx="22">
                  <c:v>44927</c:v>
                </c:pt>
                <c:pt idx="23">
                  <c:v>44958</c:v>
                </c:pt>
                <c:pt idx="24">
                  <c:v>44986</c:v>
                </c:pt>
                <c:pt idx="25">
                  <c:v>45017</c:v>
                </c:pt>
                <c:pt idx="26">
                  <c:v>45047</c:v>
                </c:pt>
                <c:pt idx="27">
                  <c:v>45078</c:v>
                </c:pt>
                <c:pt idx="28">
                  <c:v>45108</c:v>
                </c:pt>
                <c:pt idx="29">
                  <c:v>45139</c:v>
                </c:pt>
                <c:pt idx="30">
                  <c:v>45170</c:v>
                </c:pt>
                <c:pt idx="31">
                  <c:v>45200</c:v>
                </c:pt>
                <c:pt idx="32">
                  <c:v>45231</c:v>
                </c:pt>
                <c:pt idx="33">
                  <c:v>45261</c:v>
                </c:pt>
                <c:pt idx="34">
                  <c:v>45292</c:v>
                </c:pt>
                <c:pt idx="35">
                  <c:v>45323</c:v>
                </c:pt>
                <c:pt idx="36">
                  <c:v>45352</c:v>
                </c:pt>
                <c:pt idx="37">
                  <c:v>45383</c:v>
                </c:pt>
                <c:pt idx="38">
                  <c:v>45413</c:v>
                </c:pt>
                <c:pt idx="39">
                  <c:v>45444</c:v>
                </c:pt>
                <c:pt idx="40">
                  <c:v>45474</c:v>
                </c:pt>
                <c:pt idx="41">
                  <c:v>45505</c:v>
                </c:pt>
                <c:pt idx="42">
                  <c:v>45536</c:v>
                </c:pt>
                <c:pt idx="43">
                  <c:v>45566</c:v>
                </c:pt>
                <c:pt idx="44">
                  <c:v>45597</c:v>
                </c:pt>
                <c:pt idx="45">
                  <c:v>45627</c:v>
                </c:pt>
                <c:pt idx="46">
                  <c:v>45658</c:v>
                </c:pt>
                <c:pt idx="47">
                  <c:v>45689</c:v>
                </c:pt>
                <c:pt idx="48">
                  <c:v>45717</c:v>
                </c:pt>
                <c:pt idx="49">
                  <c:v>45748</c:v>
                </c:pt>
                <c:pt idx="50">
                  <c:v>45778</c:v>
                </c:pt>
                <c:pt idx="51">
                  <c:v>45809</c:v>
                </c:pt>
                <c:pt idx="52">
                  <c:v>45839</c:v>
                </c:pt>
                <c:pt idx="53">
                  <c:v>45870</c:v>
                </c:pt>
                <c:pt idx="54">
                  <c:v>45901</c:v>
                </c:pt>
                <c:pt idx="55">
                  <c:v>45931</c:v>
                </c:pt>
                <c:pt idx="56">
                  <c:v>45962</c:v>
                </c:pt>
                <c:pt idx="57">
                  <c:v>45992</c:v>
                </c:pt>
                <c:pt idx="58">
                  <c:v>46023</c:v>
                </c:pt>
                <c:pt idx="59">
                  <c:v>46054</c:v>
                </c:pt>
                <c:pt idx="60">
                  <c:v>46082</c:v>
                </c:pt>
                <c:pt idx="61">
                  <c:v>46113</c:v>
                </c:pt>
                <c:pt idx="62">
                  <c:v>46143</c:v>
                </c:pt>
                <c:pt idx="63">
                  <c:v>46174</c:v>
                </c:pt>
                <c:pt idx="64">
                  <c:v>46204</c:v>
                </c:pt>
              </c:numCache>
            </c:numRef>
          </c:cat>
          <c:val>
            <c:numRef>
              <c:f>Monthly!$AO$5:$DA$5</c:f>
              <c:numCache>
                <c:formatCode>0.0</c:formatCode>
                <c:ptCount val="65"/>
                <c:pt idx="0">
                  <c:v>1.2081349382789888</c:v>
                </c:pt>
                <c:pt idx="1">
                  <c:v>1.2207702832562426</c:v>
                </c:pt>
                <c:pt idx="2">
                  <c:v>1.401683</c:v>
                </c:pt>
                <c:pt idx="3">
                  <c:v>1.4398</c:v>
                </c:pt>
                <c:pt idx="4">
                  <c:v>1.6020930195728214</c:v>
                </c:pt>
                <c:pt idx="5">
                  <c:v>3.0096101907418058</c:v>
                </c:pt>
                <c:pt idx="6">
                  <c:v>2.9307520783110474</c:v>
                </c:pt>
                <c:pt idx="7">
                  <c:v>2.65598</c:v>
                </c:pt>
                <c:pt idx="8">
                  <c:v>2.7089614003795748</c:v>
                </c:pt>
                <c:pt idx="9">
                  <c:v>2.7955259022254397</c:v>
                </c:pt>
                <c:pt idx="10">
                  <c:v>2.9066300000000003</c:v>
                </c:pt>
                <c:pt idx="11">
                  <c:v>2.8479766392031469</c:v>
                </c:pt>
                <c:pt idx="12">
                  <c:v>2.8990880772401062</c:v>
                </c:pt>
                <c:pt idx="13">
                  <c:v>2.8579320691121866</c:v>
                </c:pt>
                <c:pt idx="14">
                  <c:v>2.8501939515660286</c:v>
                </c:pt>
                <c:pt idx="15">
                  <c:v>3.0294458934708999</c:v>
                </c:pt>
                <c:pt idx="16">
                  <c:v>3.0365806142346301</c:v>
                </c:pt>
                <c:pt idx="17">
                  <c:v>3.0365806142346301</c:v>
                </c:pt>
                <c:pt idx="18">
                  <c:v>3.0708809102736199</c:v>
                </c:pt>
                <c:pt idx="19">
                  <c:v>2.9554156724360903</c:v>
                </c:pt>
                <c:pt idx="20">
                  <c:v>3.0273208836727501</c:v>
                </c:pt>
                <c:pt idx="21">
                  <c:v>3.0540005400544903</c:v>
                </c:pt>
                <c:pt idx="22">
                  <c:v>3.0366788401259477</c:v>
                </c:pt>
                <c:pt idx="23">
                  <c:v>3.0185677799283499</c:v>
                </c:pt>
                <c:pt idx="24">
                  <c:v>2.9327201457641543</c:v>
                </c:pt>
                <c:pt idx="25">
                  <c:v>2.9563584619240975</c:v>
                </c:pt>
                <c:pt idx="26">
                  <c:v>2.8474300975733189</c:v>
                </c:pt>
                <c:pt idx="27">
                  <c:v>2.6745996134980499</c:v>
                </c:pt>
                <c:pt idx="28">
                  <c:v>2.8309268953507898</c:v>
                </c:pt>
                <c:pt idx="29">
                  <c:v>2.8645343826099339</c:v>
                </c:pt>
                <c:pt idx="30">
                  <c:v>2.8924220958878402</c:v>
                </c:pt>
                <c:pt idx="31">
                  <c:v>2.9039682786659999</c:v>
                </c:pt>
                <c:pt idx="32">
                  <c:v>3.0489118435920499</c:v>
                </c:pt>
                <c:pt idx="33">
                  <c:v>3.3276655892812399</c:v>
                </c:pt>
                <c:pt idx="34">
                  <c:v>3.2404155885326698</c:v>
                </c:pt>
                <c:pt idx="35">
                  <c:v>3.468954032666864</c:v>
                </c:pt>
                <c:pt idx="36">
                  <c:v>3.5809411961825388</c:v>
                </c:pt>
                <c:pt idx="37">
                  <c:v>3.5286499902523905</c:v>
                </c:pt>
                <c:pt idx="38">
                  <c:v>3.5609826148425689</c:v>
                </c:pt>
                <c:pt idx="39">
                  <c:v>3.9106755242634481</c:v>
                </c:pt>
                <c:pt idx="40">
                  <c:v>3.852305506228491</c:v>
                </c:pt>
                <c:pt idx="41">
                  <c:v>4.0835473537597098</c:v>
                </c:pt>
                <c:pt idx="42">
                  <c:v>4.1582749252751006</c:v>
                </c:pt>
                <c:pt idx="43">
                  <c:v>4.19038550791785</c:v>
                </c:pt>
                <c:pt idx="44">
                  <c:v>4.1171132515593802</c:v>
                </c:pt>
                <c:pt idx="45">
                  <c:v>4.3136164125050387</c:v>
                </c:pt>
                <c:pt idx="46">
                  <c:v>4.4229114988101879</c:v>
                </c:pt>
                <c:pt idx="47">
                  <c:v>4.4351686248235138</c:v>
                </c:pt>
                <c:pt idx="48">
                  <c:v>4.4901980074003909</c:v>
                </c:pt>
                <c:pt idx="49">
                  <c:v>4.6888241606092818</c:v>
                </c:pt>
                <c:pt idx="50">
                  <c:v>4.7110922288809096</c:v>
                </c:pt>
                <c:pt idx="51">
                  <c:v>4.7032989634832401</c:v>
                </c:pt>
                <c:pt idx="52">
                  <c:v>4.8659038712038898</c:v>
                </c:pt>
                <c:pt idx="53">
                  <c:v>5.0920258005338708</c:v>
                </c:pt>
                <c:pt idx="54">
                  <c:v>5.053566504848745</c:v>
                </c:pt>
                <c:pt idx="55">
                  <c:v>5.2497755053422006</c:v>
                </c:pt>
                <c:pt idx="56">
                  <c:v>5.328019061357006</c:v>
                </c:pt>
                <c:pt idx="57">
                  <c:v>5.5326300894019518</c:v>
                </c:pt>
                <c:pt idx="58">
                  <c:v>6.0394676053307998</c:v>
                </c:pt>
                <c:pt idx="59" formatCode="_-* #,##0.0_-;\-* #,##0.0_-;_-* &quot;-&quot;??_-;_-@_-">
                  <c:v>6.5029101030941403</c:v>
                </c:pt>
                <c:pt idx="60" formatCode="_-* #,##0.0_-;\-* #,##0.0_-;_-* &quot;-&quot;??_-;_-@_-">
                  <c:v>6.2244795030247202</c:v>
                </c:pt>
                <c:pt idx="61" formatCode="_-* #,##0.0_-;\-* #,##0.0_-;_-* &quot;-&quot;??_-;_-@_-">
                  <c:v>6.4088289661962019</c:v>
                </c:pt>
                <c:pt idx="62" formatCode="_-* #,##0.0_-;\-* #,##0.0_-;_-* &quot;-&quot;??_-;_-@_-">
                  <c:v>6.4894682600923499</c:v>
                </c:pt>
                <c:pt idx="63" formatCode="_-* #,##0.0_-;\-* #,##0.0_-;_-* &quot;-&quot;??_-;_-@_-">
                  <c:v>5.8024231148685796</c:v>
                </c:pt>
                <c:pt idx="64" formatCode="_-* #,##0.0_-;\-* #,##0.0_-;_-* &quot;-&quot;??_-;_-@_-">
                  <c:v>5.9696990986211</c:v>
                </c:pt>
              </c:numCache>
            </c:numRef>
          </c:val>
          <c:extLst>
            <c:ext xmlns:c16="http://schemas.microsoft.com/office/drawing/2014/chart" uri="{C3380CC4-5D6E-409C-BE32-E72D297353CC}">
              <c16:uniqueId val="{00000001-75A8-4A62-B3FB-85E8EEF4F8E3}"/>
            </c:ext>
          </c:extLst>
        </c:ser>
        <c:dLbls>
          <c:showLegendKey val="0"/>
          <c:showVal val="0"/>
          <c:showCatName val="0"/>
          <c:showSerName val="0"/>
          <c:showPercent val="0"/>
          <c:showBubbleSize val="0"/>
        </c:dLbls>
        <c:gapWidth val="39"/>
        <c:axId val="2049849663"/>
        <c:axId val="2049850079"/>
      </c:barChart>
      <c:lineChart>
        <c:grouping val="standard"/>
        <c:varyColors val="0"/>
        <c:ser>
          <c:idx val="1"/>
          <c:order val="1"/>
          <c:tx>
            <c:strRef>
              <c:f>Monthly!$B$6</c:f>
              <c:strCache>
                <c:ptCount val="1"/>
                <c:pt idx="0">
                  <c:v>Months of import cover for GIR (RHS)</c:v>
                </c:pt>
              </c:strCache>
            </c:strRef>
          </c:tx>
          <c:spPr>
            <a:ln w="25400" cap="rnd">
              <a:solidFill>
                <a:sysClr val="windowText" lastClr="000000"/>
              </a:solidFill>
              <a:round/>
            </a:ln>
            <a:effectLst/>
          </c:spPr>
          <c:marker>
            <c:symbol val="none"/>
          </c:marker>
          <c:cat>
            <c:numRef>
              <c:f>Monthly!$AO$4:$DA$4</c:f>
              <c:numCache>
                <c:formatCode>mmm\-yy</c:formatCode>
                <c:ptCount val="65"/>
                <c:pt idx="0">
                  <c:v>44256</c:v>
                </c:pt>
                <c:pt idx="1">
                  <c:v>44287</c:v>
                </c:pt>
                <c:pt idx="2">
                  <c:v>44317</c:v>
                </c:pt>
                <c:pt idx="3">
                  <c:v>44348</c:v>
                </c:pt>
                <c:pt idx="4">
                  <c:v>44378</c:v>
                </c:pt>
                <c:pt idx="5">
                  <c:v>44409</c:v>
                </c:pt>
                <c:pt idx="6">
                  <c:v>44440</c:v>
                </c:pt>
                <c:pt idx="7">
                  <c:v>44470</c:v>
                </c:pt>
                <c:pt idx="8">
                  <c:v>44501</c:v>
                </c:pt>
                <c:pt idx="9">
                  <c:v>44531</c:v>
                </c:pt>
                <c:pt idx="10">
                  <c:v>44562</c:v>
                </c:pt>
                <c:pt idx="11">
                  <c:v>44593</c:v>
                </c:pt>
                <c:pt idx="12">
                  <c:v>44621</c:v>
                </c:pt>
                <c:pt idx="13">
                  <c:v>44652</c:v>
                </c:pt>
                <c:pt idx="14">
                  <c:v>44682</c:v>
                </c:pt>
                <c:pt idx="15">
                  <c:v>44713</c:v>
                </c:pt>
                <c:pt idx="16">
                  <c:v>44743</c:v>
                </c:pt>
                <c:pt idx="17">
                  <c:v>44774</c:v>
                </c:pt>
                <c:pt idx="18">
                  <c:v>44805</c:v>
                </c:pt>
                <c:pt idx="19">
                  <c:v>44835</c:v>
                </c:pt>
                <c:pt idx="20">
                  <c:v>44866</c:v>
                </c:pt>
                <c:pt idx="21">
                  <c:v>44896</c:v>
                </c:pt>
                <c:pt idx="22">
                  <c:v>44927</c:v>
                </c:pt>
                <c:pt idx="23">
                  <c:v>44958</c:v>
                </c:pt>
                <c:pt idx="24">
                  <c:v>44986</c:v>
                </c:pt>
                <c:pt idx="25">
                  <c:v>45017</c:v>
                </c:pt>
                <c:pt idx="26">
                  <c:v>45047</c:v>
                </c:pt>
                <c:pt idx="27">
                  <c:v>45078</c:v>
                </c:pt>
                <c:pt idx="28">
                  <c:v>45108</c:v>
                </c:pt>
                <c:pt idx="29">
                  <c:v>45139</c:v>
                </c:pt>
                <c:pt idx="30">
                  <c:v>45170</c:v>
                </c:pt>
                <c:pt idx="31">
                  <c:v>45200</c:v>
                </c:pt>
                <c:pt idx="32">
                  <c:v>45231</c:v>
                </c:pt>
                <c:pt idx="33">
                  <c:v>45261</c:v>
                </c:pt>
                <c:pt idx="34">
                  <c:v>45292</c:v>
                </c:pt>
                <c:pt idx="35">
                  <c:v>45323</c:v>
                </c:pt>
                <c:pt idx="36">
                  <c:v>45352</c:v>
                </c:pt>
                <c:pt idx="37">
                  <c:v>45383</c:v>
                </c:pt>
                <c:pt idx="38">
                  <c:v>45413</c:v>
                </c:pt>
                <c:pt idx="39">
                  <c:v>45444</c:v>
                </c:pt>
                <c:pt idx="40">
                  <c:v>45474</c:v>
                </c:pt>
                <c:pt idx="41">
                  <c:v>45505</c:v>
                </c:pt>
                <c:pt idx="42">
                  <c:v>45536</c:v>
                </c:pt>
                <c:pt idx="43">
                  <c:v>45566</c:v>
                </c:pt>
                <c:pt idx="44">
                  <c:v>45597</c:v>
                </c:pt>
                <c:pt idx="45">
                  <c:v>45627</c:v>
                </c:pt>
                <c:pt idx="46">
                  <c:v>45658</c:v>
                </c:pt>
                <c:pt idx="47">
                  <c:v>45689</c:v>
                </c:pt>
                <c:pt idx="48">
                  <c:v>45717</c:v>
                </c:pt>
                <c:pt idx="49">
                  <c:v>45748</c:v>
                </c:pt>
                <c:pt idx="50">
                  <c:v>45778</c:v>
                </c:pt>
                <c:pt idx="51">
                  <c:v>45809</c:v>
                </c:pt>
                <c:pt idx="52">
                  <c:v>45839</c:v>
                </c:pt>
                <c:pt idx="53">
                  <c:v>45870</c:v>
                </c:pt>
                <c:pt idx="54">
                  <c:v>45901</c:v>
                </c:pt>
                <c:pt idx="55">
                  <c:v>45931</c:v>
                </c:pt>
                <c:pt idx="56">
                  <c:v>45962</c:v>
                </c:pt>
                <c:pt idx="57">
                  <c:v>45992</c:v>
                </c:pt>
                <c:pt idx="58">
                  <c:v>46023</c:v>
                </c:pt>
                <c:pt idx="59">
                  <c:v>46054</c:v>
                </c:pt>
                <c:pt idx="60">
                  <c:v>46082</c:v>
                </c:pt>
                <c:pt idx="61">
                  <c:v>46113</c:v>
                </c:pt>
                <c:pt idx="62">
                  <c:v>46143</c:v>
                </c:pt>
                <c:pt idx="63">
                  <c:v>46174</c:v>
                </c:pt>
                <c:pt idx="64">
                  <c:v>46204</c:v>
                </c:pt>
              </c:numCache>
            </c:numRef>
          </c:cat>
          <c:val>
            <c:numRef>
              <c:f>Monthly!$AO$6:$DA$6</c:f>
              <c:numCache>
                <c:formatCode>0.0</c:formatCode>
                <c:ptCount val="65"/>
                <c:pt idx="0">
                  <c:v>2.0638649383369443</c:v>
                </c:pt>
                <c:pt idx="1">
                  <c:v>2.0854499820734445</c:v>
                </c:pt>
                <c:pt idx="2">
                  <c:v>2.569224048390053</c:v>
                </c:pt>
                <c:pt idx="3">
                  <c:v>2.639090853546771</c:v>
                </c:pt>
                <c:pt idx="4">
                  <c:v>2.936566908241256</c:v>
                </c:pt>
                <c:pt idx="5">
                  <c:v>5.0061302487114441</c:v>
                </c:pt>
                <c:pt idx="6">
                  <c:v>4.8749591145857307</c:v>
                </c:pt>
                <c:pt idx="7">
                  <c:v>4.4179082922015862</c:v>
                </c:pt>
                <c:pt idx="8">
                  <c:v>4.242917511297235</c:v>
                </c:pt>
                <c:pt idx="9">
                  <c:v>4.3784993769846086</c:v>
                </c:pt>
                <c:pt idx="10">
                  <c:v>3.5654684507850654</c:v>
                </c:pt>
                <c:pt idx="11">
                  <c:v>3.4935202814433559</c:v>
                </c:pt>
                <c:pt idx="12">
                  <c:v>3.5562170195197647</c:v>
                </c:pt>
                <c:pt idx="13">
                  <c:v>3.5057322834025602</c:v>
                </c:pt>
                <c:pt idx="14">
                  <c:v>3.4962401863763501</c:v>
                </c:pt>
                <c:pt idx="15">
                  <c:v>3.7161227113636297</c:v>
                </c:pt>
                <c:pt idx="16">
                  <c:v>3.7248746411889746</c:v>
                </c:pt>
                <c:pt idx="17">
                  <c:v>3.4541175785544151</c:v>
                </c:pt>
                <c:pt idx="18">
                  <c:v>3.4931342458355363</c:v>
                </c:pt>
                <c:pt idx="19">
                  <c:v>3.3617922666840618</c:v>
                </c:pt>
                <c:pt idx="20">
                  <c:v>3.7583797215005808</c:v>
                </c:pt>
                <c:pt idx="21">
                  <c:v>3.7915021698219773</c:v>
                </c:pt>
                <c:pt idx="22">
                  <c:v>3.7699975034007651</c:v>
                </c:pt>
                <c:pt idx="23">
                  <c:v>3.4334929181802396</c:v>
                </c:pt>
                <c:pt idx="24">
                  <c:v>3.3358448726716214</c:v>
                </c:pt>
                <c:pt idx="25">
                  <c:v>3.3627324554758067</c:v>
                </c:pt>
                <c:pt idx="26">
                  <c:v>3.077970054667948</c:v>
                </c:pt>
                <c:pt idx="27">
                  <c:v>2.89114648524273</c:v>
                </c:pt>
                <c:pt idx="28">
                  <c:v>3.0601306835485778</c:v>
                </c:pt>
                <c:pt idx="29">
                  <c:v>3.1721393819246524</c:v>
                </c:pt>
                <c:pt idx="30">
                  <c:v>3.2030217878394556</c:v>
                </c:pt>
                <c:pt idx="31">
                  <c:v>3.2158078452608119</c:v>
                </c:pt>
                <c:pt idx="32">
                  <c:v>3.3622301336662259</c:v>
                </c:pt>
                <c:pt idx="33">
                  <c:v>3.6664114542226258</c:v>
                </c:pt>
                <c:pt idx="34">
                  <c:v>3.50548898025639</c:v>
                </c:pt>
                <c:pt idx="35">
                  <c:v>3.7527223907832576</c:v>
                </c:pt>
                <c:pt idx="36">
                  <c:v>3.8738703598967295</c:v>
                </c:pt>
                <c:pt idx="37">
                  <c:v>3.8173016139614413</c:v>
                </c:pt>
                <c:pt idx="38">
                  <c:v>3.9577360081921409</c:v>
                </c:pt>
                <c:pt idx="39">
                  <c:v>4.3463905929283468</c:v>
                </c:pt>
                <c:pt idx="40">
                  <c:v>4.2815171725378942</c:v>
                </c:pt>
                <c:pt idx="41">
                  <c:v>4.4817632202905777</c:v>
                </c:pt>
                <c:pt idx="42">
                  <c:v>4.5637780109972317</c:v>
                </c:pt>
                <c:pt idx="43">
                  <c:v>4.599019925882307</c:v>
                </c:pt>
                <c:pt idx="44">
                  <c:v>4.3894169838449857</c:v>
                </c:pt>
                <c:pt idx="45">
                  <c:v>4.5989167618040714</c:v>
                </c:pt>
                <c:pt idx="46">
                  <c:v>4.7154405683563736</c:v>
                </c:pt>
                <c:pt idx="47">
                  <c:v>4.5707759286671887</c:v>
                </c:pt>
                <c:pt idx="48">
                  <c:v>4.6274878597184719</c:v>
                </c:pt>
                <c:pt idx="49">
                  <c:v>4.8321870981667248</c:v>
                </c:pt>
                <c:pt idx="50">
                  <c:v>4.6917465937593086</c:v>
                </c:pt>
                <c:pt idx="51">
                  <c:v>4.6839853306365828</c:v>
                </c:pt>
                <c:pt idx="52">
                  <c:v>4.8459225173573195</c:v>
                </c:pt>
                <c:pt idx="53">
                  <c:v>5.1216674509059903</c:v>
                </c:pt>
                <c:pt idx="54">
                  <c:v>5.0829842763481103</c:v>
                </c:pt>
                <c:pt idx="55">
                  <c:v>5.2803354467402102</c:v>
                </c:pt>
                <c:pt idx="56">
                  <c:v>4.5971159367182732</c:v>
                </c:pt>
                <c:pt idx="57">
                  <c:v>4.7736582138801271</c:v>
                </c:pt>
                <c:pt idx="58">
                  <c:v>5.2109672390490012</c:v>
                </c:pt>
                <c:pt idx="59">
                  <c:v>5.391896375235854</c:v>
                </c:pt>
                <c:pt idx="60">
                  <c:v>5.1610352808229489</c:v>
                </c:pt>
                <c:pt idx="61">
                  <c:v>5.3138888781344109</c:v>
                </c:pt>
                <c:pt idx="62">
                  <c:v>4.9314567050704312</c:v>
                </c:pt>
                <c:pt idx="63">
                  <c:v>4.4093594773305993</c:v>
                </c:pt>
                <c:pt idx="64">
                  <c:v>4.5364753269829521</c:v>
                </c:pt>
              </c:numCache>
            </c:numRef>
          </c:val>
          <c:smooth val="0"/>
          <c:extLst>
            <c:ext xmlns:c16="http://schemas.microsoft.com/office/drawing/2014/chart" uri="{C3380CC4-5D6E-409C-BE32-E72D297353CC}">
              <c16:uniqueId val="{00000002-75A8-4A62-B3FB-85E8EEF4F8E3}"/>
            </c:ext>
          </c:extLst>
        </c:ser>
        <c:dLbls>
          <c:showLegendKey val="0"/>
          <c:showVal val="0"/>
          <c:showCatName val="0"/>
          <c:showSerName val="0"/>
          <c:showPercent val="0"/>
          <c:showBubbleSize val="0"/>
        </c:dLbls>
        <c:marker val="1"/>
        <c:smooth val="0"/>
        <c:axId val="439979807"/>
        <c:axId val="439979327"/>
      </c:lineChart>
      <c:dateAx>
        <c:axId val="2049849663"/>
        <c:scaling>
          <c:orientation val="minMax"/>
          <c:max val="46204"/>
          <c:min val="45474"/>
        </c:scaling>
        <c:delete val="0"/>
        <c:axPos val="b"/>
        <c:numFmt formatCode="mmm\-yy" sourceLinked="1"/>
        <c:majorTickMark val="cross"/>
        <c:minorTickMark val="none"/>
        <c:tickLblPos val="nextTo"/>
        <c:spPr>
          <a:noFill/>
          <a:ln w="9525" cap="flat" cmpd="sng" algn="ctr">
            <a:solidFill>
              <a:sysClr val="windowText" lastClr="000000">
                <a:lumMod val="95000"/>
                <a:lumOff val="5000"/>
              </a:sysClr>
            </a:solidFill>
            <a:round/>
          </a:ln>
          <a:effectLst/>
        </c:spPr>
        <c:txPr>
          <a:bodyPr rot="-5400000" spcFirstLastPara="1" vertOverflow="ellipsis"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crossAx val="2049850079"/>
        <c:crosses val="autoZero"/>
        <c:auto val="1"/>
        <c:lblOffset val="100"/>
        <c:baseTimeUnit val="months"/>
      </c:dateAx>
      <c:valAx>
        <c:axId val="2049850079"/>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crossAx val="2049849663"/>
        <c:crosses val="autoZero"/>
        <c:crossBetween val="between"/>
      </c:valAx>
      <c:valAx>
        <c:axId val="439979327"/>
        <c:scaling>
          <c:orientation val="minMax"/>
        </c:scaling>
        <c:delete val="0"/>
        <c:axPos val="r"/>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crossAx val="439979807"/>
        <c:crosses val="max"/>
        <c:crossBetween val="between"/>
      </c:valAx>
      <c:dateAx>
        <c:axId val="439979807"/>
        <c:scaling>
          <c:orientation val="minMax"/>
        </c:scaling>
        <c:delete val="1"/>
        <c:axPos val="b"/>
        <c:numFmt formatCode="mmm\-yy" sourceLinked="1"/>
        <c:majorTickMark val="out"/>
        <c:minorTickMark val="none"/>
        <c:tickLblPos val="nextTo"/>
        <c:crossAx val="439979327"/>
        <c:crosses val="autoZero"/>
        <c:auto val="1"/>
        <c:lblOffset val="100"/>
        <c:baseTimeUnit val="months"/>
        <c:majorUnit val="1"/>
        <c:minorUnit val="1"/>
      </c:dateAx>
      <c:spPr>
        <a:noFill/>
        <a:ln>
          <a:noFill/>
        </a:ln>
        <a:effectLst/>
      </c:spPr>
    </c:plotArea>
    <c:legend>
      <c:legendPos val="b"/>
      <c:layout>
        <c:manualLayout>
          <c:xMode val="edge"/>
          <c:yMode val="edge"/>
          <c:x val="3.5487030647916043E-2"/>
          <c:y val="0.81111673251009253"/>
          <c:w val="0.89509412717915182"/>
          <c:h val="0.166618265812619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legend>
    <c:plotVisOnly val="1"/>
    <c:dispBlanksAs val="gap"/>
    <c:showDLblsOverMax val="0"/>
  </c:chart>
  <c:spPr>
    <a:noFill/>
    <a:ln>
      <a:noFill/>
    </a:ln>
    <a:effectLst/>
  </c:spPr>
  <c:txPr>
    <a:bodyPr/>
    <a:lstStyle/>
    <a:p>
      <a:pPr>
        <a:defRPr>
          <a:solidFill>
            <a:schemeClr val="tx1">
              <a:lumMod val="95000"/>
              <a:lumOff val="5000"/>
            </a:schemeClr>
          </a:solidFill>
          <a:latin typeface="Cambria" panose="02040503050406030204" pitchFamily="18" charset="0"/>
          <a:ea typeface="Cambria" panose="02040503050406030204" pitchFamily="18" charset="0"/>
        </a:defRPr>
      </a:pPr>
      <a:endParaRPr lang="en-ZM"/>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3845444195891261E-2"/>
          <c:y val="3.3064615720411153E-2"/>
          <c:w val="0.91554773279134127"/>
          <c:h val="0.57760729233170183"/>
        </c:manualLayout>
      </c:layout>
      <c:barChart>
        <c:barDir val="col"/>
        <c:grouping val="stacked"/>
        <c:varyColors val="0"/>
        <c:ser>
          <c:idx val="1"/>
          <c:order val="1"/>
          <c:tx>
            <c:strRef>
              <c:f>'QRTLY CURRENT AC CHART'!$E$3</c:f>
              <c:strCache>
                <c:ptCount val="1"/>
                <c:pt idx="0">
                  <c:v>Balance on Goods </c:v>
                </c:pt>
              </c:strCache>
            </c:strRef>
          </c:tx>
          <c:spPr>
            <a:solidFill>
              <a:srgbClr val="B87231"/>
            </a:solidFill>
            <a:ln>
              <a:noFill/>
            </a:ln>
            <a:effectLst/>
          </c:spPr>
          <c:invertIfNegative val="0"/>
          <c:cat>
            <c:strRef>
              <c:f>'QRTLY CURRENT AC CHART'!$C$39:$C$59</c:f>
              <c:strCache>
                <c:ptCount val="18"/>
                <c:pt idx="0">
                  <c:v>2022Q1</c:v>
                </c:pt>
                <c:pt idx="1">
                  <c:v>2022Q2</c:v>
                </c:pt>
                <c:pt idx="2">
                  <c:v>2022Q3</c:v>
                </c:pt>
                <c:pt idx="3">
                  <c:v>2022Q4</c:v>
                </c:pt>
                <c:pt idx="4">
                  <c:v>2023Q1</c:v>
                </c:pt>
                <c:pt idx="5">
                  <c:v>2023Q2</c:v>
                </c:pt>
                <c:pt idx="6">
                  <c:v>2023Q3</c:v>
                </c:pt>
                <c:pt idx="7">
                  <c:v>2023Q4</c:v>
                </c:pt>
                <c:pt idx="8">
                  <c:v>2024Q1</c:v>
                </c:pt>
                <c:pt idx="9">
                  <c:v>2024Q2</c:v>
                </c:pt>
                <c:pt idx="10">
                  <c:v>2024Q3</c:v>
                </c:pt>
                <c:pt idx="11">
                  <c:v>2024Q4</c:v>
                </c:pt>
                <c:pt idx="12">
                  <c:v>2025Q1</c:v>
                </c:pt>
                <c:pt idx="13">
                  <c:v>2025Q2</c:v>
                </c:pt>
                <c:pt idx="14">
                  <c:v>2025Q3</c:v>
                </c:pt>
                <c:pt idx="15">
                  <c:v>2025Q4</c:v>
                </c:pt>
                <c:pt idx="16">
                  <c:v>2026Q1</c:v>
                </c:pt>
                <c:pt idx="17">
                  <c:v>2026Q2</c:v>
                </c:pt>
              </c:strCache>
            </c:strRef>
          </c:cat>
          <c:val>
            <c:numRef>
              <c:f>'QRTLY CURRENT AC CHART'!$E$39:$E$59</c:f>
              <c:numCache>
                <c:formatCode>0.0</c:formatCode>
                <c:ptCount val="18"/>
                <c:pt idx="0">
                  <c:v>1.2954326648169903</c:v>
                </c:pt>
                <c:pt idx="1">
                  <c:v>0.82594636569912339</c:v>
                </c:pt>
                <c:pt idx="2">
                  <c:v>0.76153828844314242</c:v>
                </c:pt>
                <c:pt idx="3">
                  <c:v>0.4849213290209286</c:v>
                </c:pt>
                <c:pt idx="4">
                  <c:v>0.33204703637658078</c:v>
                </c:pt>
                <c:pt idx="5">
                  <c:v>0.35798356567003159</c:v>
                </c:pt>
                <c:pt idx="6">
                  <c:v>0.49749129308860618</c:v>
                </c:pt>
                <c:pt idx="7">
                  <c:v>0.18533156115563498</c:v>
                </c:pt>
                <c:pt idx="8">
                  <c:v>0.27724929304713397</c:v>
                </c:pt>
                <c:pt idx="9">
                  <c:v>0.55015969474129089</c:v>
                </c:pt>
                <c:pt idx="10">
                  <c:v>0.30602883972687051</c:v>
                </c:pt>
                <c:pt idx="11">
                  <c:v>0.16773651978810494</c:v>
                </c:pt>
                <c:pt idx="12">
                  <c:v>0.28319227653489132</c:v>
                </c:pt>
                <c:pt idx="13">
                  <c:v>0.25301053881038388</c:v>
                </c:pt>
                <c:pt idx="14">
                  <c:v>0.58689686090313986</c:v>
                </c:pt>
                <c:pt idx="15">
                  <c:v>0.57288109140776167</c:v>
                </c:pt>
                <c:pt idx="16">
                  <c:v>1.0719056832081264</c:v>
                </c:pt>
                <c:pt idx="17">
                  <c:v>1.2986487785805971</c:v>
                </c:pt>
              </c:numCache>
            </c:numRef>
          </c:val>
          <c:extLst>
            <c:ext xmlns:c16="http://schemas.microsoft.com/office/drawing/2014/chart" uri="{C3380CC4-5D6E-409C-BE32-E72D297353CC}">
              <c16:uniqueId val="{00000000-6540-4ACB-9B91-6E74DCAB3312}"/>
            </c:ext>
          </c:extLst>
        </c:ser>
        <c:ser>
          <c:idx val="2"/>
          <c:order val="2"/>
          <c:tx>
            <c:strRef>
              <c:f>'QRTLY CURRENT AC CHART'!$F$3</c:f>
              <c:strCache>
                <c:ptCount val="1"/>
                <c:pt idx="0">
                  <c:v>Balance on Services </c:v>
                </c:pt>
              </c:strCache>
            </c:strRef>
          </c:tx>
          <c:spPr>
            <a:solidFill>
              <a:schemeClr val="accent2"/>
            </a:solidFill>
            <a:ln>
              <a:solidFill>
                <a:schemeClr val="accent2"/>
              </a:solidFill>
            </a:ln>
            <a:effectLst/>
          </c:spPr>
          <c:invertIfNegative val="0"/>
          <c:cat>
            <c:strRef>
              <c:f>'QRTLY CURRENT AC CHART'!$C$39:$C$59</c:f>
              <c:strCache>
                <c:ptCount val="18"/>
                <c:pt idx="0">
                  <c:v>2022Q1</c:v>
                </c:pt>
                <c:pt idx="1">
                  <c:v>2022Q2</c:v>
                </c:pt>
                <c:pt idx="2">
                  <c:v>2022Q3</c:v>
                </c:pt>
                <c:pt idx="3">
                  <c:v>2022Q4</c:v>
                </c:pt>
                <c:pt idx="4">
                  <c:v>2023Q1</c:v>
                </c:pt>
                <c:pt idx="5">
                  <c:v>2023Q2</c:v>
                </c:pt>
                <c:pt idx="6">
                  <c:v>2023Q3</c:v>
                </c:pt>
                <c:pt idx="7">
                  <c:v>2023Q4</c:v>
                </c:pt>
                <c:pt idx="8">
                  <c:v>2024Q1</c:v>
                </c:pt>
                <c:pt idx="9">
                  <c:v>2024Q2</c:v>
                </c:pt>
                <c:pt idx="10">
                  <c:v>2024Q3</c:v>
                </c:pt>
                <c:pt idx="11">
                  <c:v>2024Q4</c:v>
                </c:pt>
                <c:pt idx="12">
                  <c:v>2025Q1</c:v>
                </c:pt>
                <c:pt idx="13">
                  <c:v>2025Q2</c:v>
                </c:pt>
                <c:pt idx="14">
                  <c:v>2025Q3</c:v>
                </c:pt>
                <c:pt idx="15">
                  <c:v>2025Q4</c:v>
                </c:pt>
                <c:pt idx="16">
                  <c:v>2026Q1</c:v>
                </c:pt>
                <c:pt idx="17">
                  <c:v>2026Q2</c:v>
                </c:pt>
              </c:strCache>
            </c:strRef>
          </c:cat>
          <c:val>
            <c:numRef>
              <c:f>'QRTLY CURRENT AC CHART'!$F$39:$F$59</c:f>
              <c:numCache>
                <c:formatCode>0.0</c:formatCode>
                <c:ptCount val="18"/>
                <c:pt idx="0">
                  <c:v>-0.12523752120562318</c:v>
                </c:pt>
                <c:pt idx="1">
                  <c:v>-0.35822786675483298</c:v>
                </c:pt>
                <c:pt idx="2">
                  <c:v>-0.19196986733962859</c:v>
                </c:pt>
                <c:pt idx="3">
                  <c:v>-0.2708583484829678</c:v>
                </c:pt>
                <c:pt idx="4">
                  <c:v>-0.25177785596991475</c:v>
                </c:pt>
                <c:pt idx="5">
                  <c:v>-0.18408561791044187</c:v>
                </c:pt>
                <c:pt idx="6">
                  <c:v>-0.15886786041900211</c:v>
                </c:pt>
                <c:pt idx="7">
                  <c:v>-0.20446890252739855</c:v>
                </c:pt>
                <c:pt idx="8">
                  <c:v>-0.1722854449245903</c:v>
                </c:pt>
                <c:pt idx="9">
                  <c:v>-0.12550647777499568</c:v>
                </c:pt>
                <c:pt idx="10">
                  <c:v>-0.14303349699598458</c:v>
                </c:pt>
                <c:pt idx="11">
                  <c:v>-0.17161797199023329</c:v>
                </c:pt>
                <c:pt idx="12">
                  <c:v>-0.13360693343598565</c:v>
                </c:pt>
                <c:pt idx="13">
                  <c:v>-0.20061103909581043</c:v>
                </c:pt>
                <c:pt idx="14">
                  <c:v>-0.18102807861023751</c:v>
                </c:pt>
                <c:pt idx="15">
                  <c:v>-0.29747641141162451</c:v>
                </c:pt>
                <c:pt idx="16">
                  <c:v>-0.18498322455146859</c:v>
                </c:pt>
                <c:pt idx="17">
                  <c:v>-0.18821278019476886</c:v>
                </c:pt>
              </c:numCache>
            </c:numRef>
          </c:val>
          <c:extLst>
            <c:ext xmlns:c16="http://schemas.microsoft.com/office/drawing/2014/chart" uri="{C3380CC4-5D6E-409C-BE32-E72D297353CC}">
              <c16:uniqueId val="{00000001-6540-4ACB-9B91-6E74DCAB3312}"/>
            </c:ext>
          </c:extLst>
        </c:ser>
        <c:ser>
          <c:idx val="3"/>
          <c:order val="3"/>
          <c:tx>
            <c:strRef>
              <c:f>'QRTLY CURRENT AC CHART'!$G$3</c:f>
              <c:strCache>
                <c:ptCount val="1"/>
                <c:pt idx="0">
                  <c:v>Balance on Primary Income </c:v>
                </c:pt>
              </c:strCache>
            </c:strRef>
          </c:tx>
          <c:spPr>
            <a:solidFill>
              <a:srgbClr val="00B050"/>
            </a:solidFill>
            <a:ln>
              <a:solidFill>
                <a:srgbClr val="00B050"/>
              </a:solidFill>
            </a:ln>
            <a:effectLst/>
          </c:spPr>
          <c:invertIfNegative val="0"/>
          <c:cat>
            <c:strRef>
              <c:f>'QRTLY CURRENT AC CHART'!$C$39:$C$59</c:f>
              <c:strCache>
                <c:ptCount val="18"/>
                <c:pt idx="0">
                  <c:v>2022Q1</c:v>
                </c:pt>
                <c:pt idx="1">
                  <c:v>2022Q2</c:v>
                </c:pt>
                <c:pt idx="2">
                  <c:v>2022Q3</c:v>
                </c:pt>
                <c:pt idx="3">
                  <c:v>2022Q4</c:v>
                </c:pt>
                <c:pt idx="4">
                  <c:v>2023Q1</c:v>
                </c:pt>
                <c:pt idx="5">
                  <c:v>2023Q2</c:v>
                </c:pt>
                <c:pt idx="6">
                  <c:v>2023Q3</c:v>
                </c:pt>
                <c:pt idx="7">
                  <c:v>2023Q4</c:v>
                </c:pt>
                <c:pt idx="8">
                  <c:v>2024Q1</c:v>
                </c:pt>
                <c:pt idx="9">
                  <c:v>2024Q2</c:v>
                </c:pt>
                <c:pt idx="10">
                  <c:v>2024Q3</c:v>
                </c:pt>
                <c:pt idx="11">
                  <c:v>2024Q4</c:v>
                </c:pt>
                <c:pt idx="12">
                  <c:v>2025Q1</c:v>
                </c:pt>
                <c:pt idx="13">
                  <c:v>2025Q2</c:v>
                </c:pt>
                <c:pt idx="14">
                  <c:v>2025Q3</c:v>
                </c:pt>
                <c:pt idx="15">
                  <c:v>2025Q4</c:v>
                </c:pt>
                <c:pt idx="16">
                  <c:v>2026Q1</c:v>
                </c:pt>
                <c:pt idx="17">
                  <c:v>2026Q2</c:v>
                </c:pt>
              </c:strCache>
            </c:strRef>
          </c:cat>
          <c:val>
            <c:numRef>
              <c:f>'QRTLY CURRENT AC CHART'!$G$39:$G$59</c:f>
              <c:numCache>
                <c:formatCode>0.0</c:formatCode>
                <c:ptCount val="18"/>
                <c:pt idx="0">
                  <c:v>-0.59011072889260752</c:v>
                </c:pt>
                <c:pt idx="1">
                  <c:v>-0.3640777633648134</c:v>
                </c:pt>
                <c:pt idx="2">
                  <c:v>-0.37143120158483184</c:v>
                </c:pt>
                <c:pt idx="3">
                  <c:v>-0.2880144223393078</c:v>
                </c:pt>
                <c:pt idx="4">
                  <c:v>-0.35707679091812694</c:v>
                </c:pt>
                <c:pt idx="5">
                  <c:v>-0.37611503043979833</c:v>
                </c:pt>
                <c:pt idx="6">
                  <c:v>-0.35209628073679677</c:v>
                </c:pt>
                <c:pt idx="7">
                  <c:v>-0.35386804075522416</c:v>
                </c:pt>
                <c:pt idx="8">
                  <c:v>-0.33486547931767596</c:v>
                </c:pt>
                <c:pt idx="9">
                  <c:v>-0.59983255365027999</c:v>
                </c:pt>
                <c:pt idx="10">
                  <c:v>-0.6301770375840976</c:v>
                </c:pt>
                <c:pt idx="11">
                  <c:v>-0.6124344775927425</c:v>
                </c:pt>
                <c:pt idx="12">
                  <c:v>-0.5338868491956773</c:v>
                </c:pt>
                <c:pt idx="13">
                  <c:v>-0.79743261192726078</c:v>
                </c:pt>
                <c:pt idx="14">
                  <c:v>-0.64497141803863589</c:v>
                </c:pt>
                <c:pt idx="15">
                  <c:v>-1.0480599103417712</c:v>
                </c:pt>
                <c:pt idx="16">
                  <c:v>-0.95368404105471871</c:v>
                </c:pt>
                <c:pt idx="17">
                  <c:v>-0.92383567628231034</c:v>
                </c:pt>
              </c:numCache>
            </c:numRef>
          </c:val>
          <c:extLst>
            <c:ext xmlns:c16="http://schemas.microsoft.com/office/drawing/2014/chart" uri="{C3380CC4-5D6E-409C-BE32-E72D297353CC}">
              <c16:uniqueId val="{00000002-6540-4ACB-9B91-6E74DCAB3312}"/>
            </c:ext>
          </c:extLst>
        </c:ser>
        <c:ser>
          <c:idx val="4"/>
          <c:order val="4"/>
          <c:tx>
            <c:strRef>
              <c:f>'QRTLY CURRENT AC CHART'!$H$3</c:f>
              <c:strCache>
                <c:ptCount val="1"/>
                <c:pt idx="0">
                  <c:v>Balance on Secondary Income </c:v>
                </c:pt>
              </c:strCache>
            </c:strRef>
          </c:tx>
          <c:spPr>
            <a:solidFill>
              <a:srgbClr val="0070C0"/>
            </a:solidFill>
            <a:ln>
              <a:solidFill>
                <a:srgbClr val="0070C0"/>
              </a:solidFill>
            </a:ln>
            <a:effectLst/>
          </c:spPr>
          <c:invertIfNegative val="0"/>
          <c:cat>
            <c:strRef>
              <c:f>'QRTLY CURRENT AC CHART'!$C$39:$C$59</c:f>
              <c:strCache>
                <c:ptCount val="18"/>
                <c:pt idx="0">
                  <c:v>2022Q1</c:v>
                </c:pt>
                <c:pt idx="1">
                  <c:v>2022Q2</c:v>
                </c:pt>
                <c:pt idx="2">
                  <c:v>2022Q3</c:v>
                </c:pt>
                <c:pt idx="3">
                  <c:v>2022Q4</c:v>
                </c:pt>
                <c:pt idx="4">
                  <c:v>2023Q1</c:v>
                </c:pt>
                <c:pt idx="5">
                  <c:v>2023Q2</c:v>
                </c:pt>
                <c:pt idx="6">
                  <c:v>2023Q3</c:v>
                </c:pt>
                <c:pt idx="7">
                  <c:v>2023Q4</c:v>
                </c:pt>
                <c:pt idx="8">
                  <c:v>2024Q1</c:v>
                </c:pt>
                <c:pt idx="9">
                  <c:v>2024Q2</c:v>
                </c:pt>
                <c:pt idx="10">
                  <c:v>2024Q3</c:v>
                </c:pt>
                <c:pt idx="11">
                  <c:v>2024Q4</c:v>
                </c:pt>
                <c:pt idx="12">
                  <c:v>2025Q1</c:v>
                </c:pt>
                <c:pt idx="13">
                  <c:v>2025Q2</c:v>
                </c:pt>
                <c:pt idx="14">
                  <c:v>2025Q3</c:v>
                </c:pt>
                <c:pt idx="15">
                  <c:v>2025Q4</c:v>
                </c:pt>
                <c:pt idx="16">
                  <c:v>2026Q1</c:v>
                </c:pt>
                <c:pt idx="17">
                  <c:v>2026Q2</c:v>
                </c:pt>
              </c:strCache>
            </c:strRef>
          </c:cat>
          <c:val>
            <c:numRef>
              <c:f>'QRTLY CURRENT AC CHART'!$H$39:$H$59</c:f>
              <c:numCache>
                <c:formatCode>0.0</c:formatCode>
                <c:ptCount val="18"/>
                <c:pt idx="0">
                  <c:v>7.2048609299772998E-2</c:v>
                </c:pt>
                <c:pt idx="1">
                  <c:v>7.147010159240913E-2</c:v>
                </c:pt>
                <c:pt idx="2">
                  <c:v>7.0402417322880953E-2</c:v>
                </c:pt>
                <c:pt idx="3">
                  <c:v>7.0947721168064831E-2</c:v>
                </c:pt>
                <c:pt idx="4">
                  <c:v>7.1509942172333835E-2</c:v>
                </c:pt>
                <c:pt idx="5">
                  <c:v>5.4948166839777324E-2</c:v>
                </c:pt>
                <c:pt idx="6">
                  <c:v>5.5590276462152574E-2</c:v>
                </c:pt>
                <c:pt idx="7">
                  <c:v>7.4915662346111592E-2</c:v>
                </c:pt>
                <c:pt idx="8">
                  <c:v>0.13959726525000002</c:v>
                </c:pt>
                <c:pt idx="9">
                  <c:v>0.26041253028</c:v>
                </c:pt>
                <c:pt idx="10">
                  <c:v>0.2666655</c:v>
                </c:pt>
                <c:pt idx="11">
                  <c:v>0.2785327497196407</c:v>
                </c:pt>
                <c:pt idx="12">
                  <c:v>0.10572455258481557</c:v>
                </c:pt>
                <c:pt idx="13">
                  <c:v>0.18365378032438023</c:v>
                </c:pt>
                <c:pt idx="14">
                  <c:v>8.96877227535431E-2</c:v>
                </c:pt>
                <c:pt idx="15">
                  <c:v>0.18458381590783654</c:v>
                </c:pt>
                <c:pt idx="16">
                  <c:v>0.1464794153172802</c:v>
                </c:pt>
                <c:pt idx="17">
                  <c:v>0.14990321513903307</c:v>
                </c:pt>
              </c:numCache>
            </c:numRef>
          </c:val>
          <c:extLst>
            <c:ext xmlns:c16="http://schemas.microsoft.com/office/drawing/2014/chart" uri="{C3380CC4-5D6E-409C-BE32-E72D297353CC}">
              <c16:uniqueId val="{00000003-6540-4ACB-9B91-6E74DCAB3312}"/>
            </c:ext>
          </c:extLst>
        </c:ser>
        <c:dLbls>
          <c:showLegendKey val="0"/>
          <c:showVal val="0"/>
          <c:showCatName val="0"/>
          <c:showSerName val="0"/>
          <c:showPercent val="0"/>
          <c:showBubbleSize val="0"/>
        </c:dLbls>
        <c:gapWidth val="20"/>
        <c:overlap val="100"/>
        <c:axId val="550544208"/>
        <c:axId val="550551264"/>
      </c:barChart>
      <c:lineChart>
        <c:grouping val="standard"/>
        <c:varyColors val="0"/>
        <c:ser>
          <c:idx val="0"/>
          <c:order val="0"/>
          <c:tx>
            <c:strRef>
              <c:f>'QRTLY CURRENT AC CHART'!$D$3</c:f>
              <c:strCache>
                <c:ptCount val="1"/>
                <c:pt idx="0">
                  <c:v>Overall  Current Account Balance </c:v>
                </c:pt>
              </c:strCache>
            </c:strRef>
          </c:tx>
          <c:spPr>
            <a:ln w="19050" cap="rnd">
              <a:solidFill>
                <a:sysClr val="windowText" lastClr="000000"/>
              </a:solidFill>
              <a:round/>
            </a:ln>
            <a:effectLst/>
          </c:spPr>
          <c:marker>
            <c:symbol val="none"/>
          </c:marker>
          <c:cat>
            <c:strRef>
              <c:f>'QRTLY CURRENT AC CHART'!$C$39:$C$59</c:f>
              <c:strCache>
                <c:ptCount val="18"/>
                <c:pt idx="0">
                  <c:v>2022Q1</c:v>
                </c:pt>
                <c:pt idx="1">
                  <c:v>2022Q2</c:v>
                </c:pt>
                <c:pt idx="2">
                  <c:v>2022Q3</c:v>
                </c:pt>
                <c:pt idx="3">
                  <c:v>2022Q4</c:v>
                </c:pt>
                <c:pt idx="4">
                  <c:v>2023Q1</c:v>
                </c:pt>
                <c:pt idx="5">
                  <c:v>2023Q2</c:v>
                </c:pt>
                <c:pt idx="6">
                  <c:v>2023Q3</c:v>
                </c:pt>
                <c:pt idx="7">
                  <c:v>2023Q4</c:v>
                </c:pt>
                <c:pt idx="8">
                  <c:v>2024Q1</c:v>
                </c:pt>
                <c:pt idx="9">
                  <c:v>2024Q2</c:v>
                </c:pt>
                <c:pt idx="10">
                  <c:v>2024Q3</c:v>
                </c:pt>
                <c:pt idx="11">
                  <c:v>2024Q4</c:v>
                </c:pt>
                <c:pt idx="12">
                  <c:v>2025Q1</c:v>
                </c:pt>
                <c:pt idx="13">
                  <c:v>2025Q2</c:v>
                </c:pt>
                <c:pt idx="14">
                  <c:v>2025Q3</c:v>
                </c:pt>
                <c:pt idx="15">
                  <c:v>2025Q4</c:v>
                </c:pt>
                <c:pt idx="16">
                  <c:v>2026Q1</c:v>
                </c:pt>
                <c:pt idx="17">
                  <c:v>2026Q2</c:v>
                </c:pt>
              </c:strCache>
            </c:strRef>
          </c:cat>
          <c:val>
            <c:numRef>
              <c:f>'QRTLY CURRENT AC CHART'!$D$39:$D$59</c:f>
              <c:numCache>
                <c:formatCode>0.0</c:formatCode>
                <c:ptCount val="18"/>
                <c:pt idx="0">
                  <c:v>0.65213302401853246</c:v>
                </c:pt>
                <c:pt idx="1">
                  <c:v>0.17511083717188614</c:v>
                </c:pt>
                <c:pt idx="2">
                  <c:v>0.26853963684156268</c:v>
                </c:pt>
                <c:pt idx="3">
                  <c:v>-3.0037206332821286E-3</c:v>
                </c:pt>
                <c:pt idx="4">
                  <c:v>-0.20529766833912716</c:v>
                </c:pt>
                <c:pt idx="5">
                  <c:v>-0.14726891584043128</c:v>
                </c:pt>
                <c:pt idx="6">
                  <c:v>4.2117428394959848E-2</c:v>
                </c:pt>
                <c:pt idx="7">
                  <c:v>-0.39821776874448245</c:v>
                </c:pt>
                <c:pt idx="8">
                  <c:v>-9.0304365945132303E-2</c:v>
                </c:pt>
                <c:pt idx="9">
                  <c:v>8.5233193596015097E-2</c:v>
                </c:pt>
                <c:pt idx="10">
                  <c:v>-0.20051619485321173</c:v>
                </c:pt>
                <c:pt idx="11">
                  <c:v>-0.33778318007523012</c:v>
                </c:pt>
                <c:pt idx="12">
                  <c:v>-0.27857695351195599</c:v>
                </c:pt>
                <c:pt idx="13">
                  <c:v>-0.56137933188830713</c:v>
                </c:pt>
                <c:pt idx="14">
                  <c:v>-0.1494149129921904</c:v>
                </c:pt>
                <c:pt idx="15">
                  <c:v>-0.58807141443779765</c:v>
                </c:pt>
                <c:pt idx="16">
                  <c:v>7.97178329192193E-2</c:v>
                </c:pt>
                <c:pt idx="17">
                  <c:v>0.33650353724255061</c:v>
                </c:pt>
              </c:numCache>
            </c:numRef>
          </c:val>
          <c:smooth val="0"/>
          <c:extLst>
            <c:ext xmlns:c16="http://schemas.microsoft.com/office/drawing/2014/chart" uri="{C3380CC4-5D6E-409C-BE32-E72D297353CC}">
              <c16:uniqueId val="{00000004-6540-4ACB-9B91-6E74DCAB3312}"/>
            </c:ext>
          </c:extLst>
        </c:ser>
        <c:dLbls>
          <c:showLegendKey val="0"/>
          <c:showVal val="0"/>
          <c:showCatName val="0"/>
          <c:showSerName val="0"/>
          <c:showPercent val="0"/>
          <c:showBubbleSize val="0"/>
        </c:dLbls>
        <c:marker val="1"/>
        <c:smooth val="0"/>
        <c:axId val="550544208"/>
        <c:axId val="550551264"/>
      </c:lineChart>
      <c:catAx>
        <c:axId val="550544208"/>
        <c:scaling>
          <c:orientation val="minMax"/>
        </c:scaling>
        <c:delete val="0"/>
        <c:axPos val="b"/>
        <c:numFmt formatCode="General" sourceLinked="1"/>
        <c:majorTickMark val="none"/>
        <c:minorTickMark val="none"/>
        <c:tickLblPos val="low"/>
        <c:spPr>
          <a:noFill/>
          <a:ln w="9525" cap="flat" cmpd="sng" algn="ctr">
            <a:solidFill>
              <a:schemeClr val="bg1">
                <a:lumMod val="75000"/>
              </a:schemeClr>
            </a:solidFill>
            <a:round/>
          </a:ln>
          <a:effectLst/>
        </c:spPr>
        <c:txPr>
          <a:bodyPr rot="-5400000" spcFirstLastPara="1" vertOverflow="ellipsis" wrap="square" anchor="ctr" anchorCtr="1"/>
          <a:lstStyle/>
          <a:p>
            <a:pPr>
              <a:defRPr sz="900" b="0" i="0" u="none" strike="noStrike" kern="1200" baseline="0">
                <a:solidFill>
                  <a:sysClr val="windowText" lastClr="000000"/>
                </a:solidFill>
                <a:latin typeface="Cambria" panose="02040503050406030204" pitchFamily="18" charset="0"/>
                <a:ea typeface="Cambria" panose="02040503050406030204" pitchFamily="18" charset="0"/>
                <a:cs typeface="+mn-cs"/>
              </a:defRPr>
            </a:pPr>
            <a:endParaRPr lang="en-ZM"/>
          </a:p>
        </c:txPr>
        <c:crossAx val="550551264"/>
        <c:crosses val="autoZero"/>
        <c:auto val="1"/>
        <c:lblAlgn val="ctr"/>
        <c:lblOffset val="100"/>
        <c:noMultiLvlLbl val="0"/>
      </c:catAx>
      <c:valAx>
        <c:axId val="550551264"/>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ambria" panose="02040503050406030204" pitchFamily="18" charset="0"/>
                <a:ea typeface="Cambria" panose="02040503050406030204" pitchFamily="18" charset="0"/>
                <a:cs typeface="+mn-cs"/>
              </a:defRPr>
            </a:pPr>
            <a:endParaRPr lang="en-ZM"/>
          </a:p>
        </c:txPr>
        <c:crossAx val="550544208"/>
        <c:crosses val="autoZero"/>
        <c:crossBetween val="between"/>
      </c:valAx>
      <c:spPr>
        <a:noFill/>
        <a:ln>
          <a:noFill/>
        </a:ln>
        <a:effectLst/>
      </c:spPr>
    </c:plotArea>
    <c:legend>
      <c:legendPos val="b"/>
      <c:layout>
        <c:manualLayout>
          <c:xMode val="edge"/>
          <c:yMode val="edge"/>
          <c:x val="6.6210558209193013E-2"/>
          <c:y val="0.80143513988201165"/>
          <c:w val="0.8532761212798039"/>
          <c:h val="0.19643060920546832"/>
        </c:manualLayout>
      </c:layout>
      <c:overlay val="0"/>
      <c:spPr>
        <a:no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Cambria" panose="02040503050406030204" pitchFamily="18" charset="0"/>
              <a:ea typeface="Cambria" panose="02040503050406030204" pitchFamily="18" charset="0"/>
              <a:cs typeface="+mn-cs"/>
            </a:defRPr>
          </a:pPr>
          <a:endParaRPr lang="en-ZM"/>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defRPr>
      </a:pPr>
      <a:endParaRPr lang="en-ZM"/>
    </a:p>
  </c:txPr>
  <c:externalData r:id="rId4">
    <c:autoUpdate val="0"/>
  </c:externalData>
  <c:userShapes r:id="rId5"/>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78520128098901"/>
          <c:y val="3.4422786687764322E-2"/>
          <c:w val="0.72378578966176754"/>
          <c:h val="0.53797192924843262"/>
        </c:manualLayout>
      </c:layout>
      <c:barChart>
        <c:barDir val="col"/>
        <c:grouping val="stacked"/>
        <c:varyColors val="0"/>
        <c:ser>
          <c:idx val="4"/>
          <c:order val="1"/>
          <c:tx>
            <c:strRef>
              <c:f>'Annual_M3 &amp; Credit Growth_ExAd'!$A$8</c:f>
              <c:strCache>
                <c:ptCount val="1"/>
                <c:pt idx="0">
                  <c:v>Private Sector</c:v>
                </c:pt>
              </c:strCache>
            </c:strRef>
          </c:tx>
          <c:spPr>
            <a:solidFill>
              <a:srgbClr val="31287C"/>
            </a:solidFill>
            <a:ln w="25400">
              <a:solidFill>
                <a:srgbClr val="31287C"/>
              </a:solidFill>
            </a:ln>
          </c:spPr>
          <c:invertIfNegative val="0"/>
          <c:cat>
            <c:numRef>
              <c:f>'Annual_M3 &amp; Credit Growth_ExAd'!$Z$3:$EW$3</c:f>
              <c:numCache>
                <c:formatCode>[$-409]mmm\-yy;@</c:formatCode>
                <c:ptCount val="128"/>
                <c:pt idx="0">
                  <c:v>42339</c:v>
                </c:pt>
                <c:pt idx="1">
                  <c:v>42370</c:v>
                </c:pt>
                <c:pt idx="2">
                  <c:v>42401</c:v>
                </c:pt>
                <c:pt idx="3">
                  <c:v>42430</c:v>
                </c:pt>
                <c:pt idx="4">
                  <c:v>42461</c:v>
                </c:pt>
                <c:pt idx="5">
                  <c:v>42492</c:v>
                </c:pt>
                <c:pt idx="6">
                  <c:v>42522</c:v>
                </c:pt>
                <c:pt idx="7">
                  <c:v>42553</c:v>
                </c:pt>
                <c:pt idx="8">
                  <c:v>42585</c:v>
                </c:pt>
                <c:pt idx="9">
                  <c:v>42614</c:v>
                </c:pt>
                <c:pt idx="10">
                  <c:v>42644</c:v>
                </c:pt>
                <c:pt idx="11">
                  <c:v>42675</c:v>
                </c:pt>
                <c:pt idx="12">
                  <c:v>42705</c:v>
                </c:pt>
                <c:pt idx="13">
                  <c:v>42736</c:v>
                </c:pt>
                <c:pt idx="14">
                  <c:v>42768</c:v>
                </c:pt>
                <c:pt idx="15">
                  <c:v>42800</c:v>
                </c:pt>
                <c:pt idx="16">
                  <c:v>42826</c:v>
                </c:pt>
                <c:pt idx="17">
                  <c:v>42856</c:v>
                </c:pt>
                <c:pt idx="18">
                  <c:v>42888</c:v>
                </c:pt>
                <c:pt idx="19">
                  <c:v>42919</c:v>
                </c:pt>
                <c:pt idx="20">
                  <c:v>42951</c:v>
                </c:pt>
                <c:pt idx="21">
                  <c:v>42983</c:v>
                </c:pt>
                <c:pt idx="22">
                  <c:v>43009</c:v>
                </c:pt>
                <c:pt idx="23">
                  <c:v>43041</c:v>
                </c:pt>
                <c:pt idx="24">
                  <c:v>43072</c:v>
                </c:pt>
                <c:pt idx="25">
                  <c:v>43104</c:v>
                </c:pt>
                <c:pt idx="26">
                  <c:v>43136</c:v>
                </c:pt>
                <c:pt idx="27">
                  <c:v>43165</c:v>
                </c:pt>
                <c:pt idx="28">
                  <c:v>43197</c:v>
                </c:pt>
                <c:pt idx="29">
                  <c:v>43228</c:v>
                </c:pt>
                <c:pt idx="30">
                  <c:v>43260</c:v>
                </c:pt>
                <c:pt idx="31">
                  <c:v>43291</c:v>
                </c:pt>
                <c:pt idx="32">
                  <c:v>43323</c:v>
                </c:pt>
                <c:pt idx="33">
                  <c:v>43355</c:v>
                </c:pt>
                <c:pt idx="34">
                  <c:v>43386</c:v>
                </c:pt>
                <c:pt idx="35">
                  <c:v>43418</c:v>
                </c:pt>
                <c:pt idx="36">
                  <c:v>43465</c:v>
                </c:pt>
                <c:pt idx="37">
                  <c:v>43466</c:v>
                </c:pt>
                <c:pt idx="38">
                  <c:v>43497</c:v>
                </c:pt>
                <c:pt idx="39">
                  <c:v>43525</c:v>
                </c:pt>
                <c:pt idx="40">
                  <c:v>43556</c:v>
                </c:pt>
                <c:pt idx="41">
                  <c:v>43586</c:v>
                </c:pt>
                <c:pt idx="42">
                  <c:v>43617</c:v>
                </c:pt>
                <c:pt idx="43">
                  <c:v>43647</c:v>
                </c:pt>
                <c:pt idx="44">
                  <c:v>43678</c:v>
                </c:pt>
                <c:pt idx="45">
                  <c:v>43709</c:v>
                </c:pt>
                <c:pt idx="46">
                  <c:v>43739</c:v>
                </c:pt>
                <c:pt idx="47">
                  <c:v>43770</c:v>
                </c:pt>
                <c:pt idx="48">
                  <c:v>43800</c:v>
                </c:pt>
                <c:pt idx="49">
                  <c:v>43831</c:v>
                </c:pt>
                <c:pt idx="50">
                  <c:v>43862</c:v>
                </c:pt>
                <c:pt idx="51">
                  <c:v>43891</c:v>
                </c:pt>
                <c:pt idx="52">
                  <c:v>43922</c:v>
                </c:pt>
                <c:pt idx="53">
                  <c:v>43952</c:v>
                </c:pt>
                <c:pt idx="54">
                  <c:v>43983</c:v>
                </c:pt>
                <c:pt idx="55">
                  <c:v>44013</c:v>
                </c:pt>
                <c:pt idx="56">
                  <c:v>44045</c:v>
                </c:pt>
                <c:pt idx="57">
                  <c:v>44077</c:v>
                </c:pt>
                <c:pt idx="58">
                  <c:v>44108</c:v>
                </c:pt>
                <c:pt idx="59">
                  <c:v>44140</c:v>
                </c:pt>
                <c:pt idx="60">
                  <c:v>44171</c:v>
                </c:pt>
                <c:pt idx="61">
                  <c:v>44197</c:v>
                </c:pt>
                <c:pt idx="62">
                  <c:v>44229</c:v>
                </c:pt>
                <c:pt idx="63">
                  <c:v>44258</c:v>
                </c:pt>
                <c:pt idx="64">
                  <c:v>44290</c:v>
                </c:pt>
                <c:pt idx="65">
                  <c:v>44321</c:v>
                </c:pt>
                <c:pt idx="66">
                  <c:v>44353</c:v>
                </c:pt>
                <c:pt idx="67">
                  <c:v>44384</c:v>
                </c:pt>
                <c:pt idx="68">
                  <c:v>44416</c:v>
                </c:pt>
                <c:pt idx="69">
                  <c:v>44448</c:v>
                </c:pt>
                <c:pt idx="70">
                  <c:v>44479</c:v>
                </c:pt>
                <c:pt idx="71">
                  <c:v>44511</c:v>
                </c:pt>
                <c:pt idx="72">
                  <c:v>44542</c:v>
                </c:pt>
                <c:pt idx="73">
                  <c:v>44574</c:v>
                </c:pt>
                <c:pt idx="74">
                  <c:v>44606</c:v>
                </c:pt>
                <c:pt idx="75">
                  <c:v>44635</c:v>
                </c:pt>
                <c:pt idx="76">
                  <c:v>44667</c:v>
                </c:pt>
                <c:pt idx="77">
                  <c:v>44698</c:v>
                </c:pt>
                <c:pt idx="78">
                  <c:v>44730</c:v>
                </c:pt>
                <c:pt idx="79">
                  <c:v>44761</c:v>
                </c:pt>
                <c:pt idx="80">
                  <c:v>44793</c:v>
                </c:pt>
                <c:pt idx="81">
                  <c:v>44825</c:v>
                </c:pt>
                <c:pt idx="82">
                  <c:v>44856</c:v>
                </c:pt>
                <c:pt idx="83">
                  <c:v>44888</c:v>
                </c:pt>
                <c:pt idx="84">
                  <c:v>44919</c:v>
                </c:pt>
                <c:pt idx="85">
                  <c:v>44951</c:v>
                </c:pt>
                <c:pt idx="86">
                  <c:v>44983</c:v>
                </c:pt>
                <c:pt idx="87">
                  <c:v>45012</c:v>
                </c:pt>
                <c:pt idx="88">
                  <c:v>45044</c:v>
                </c:pt>
                <c:pt idx="89">
                  <c:v>45075</c:v>
                </c:pt>
                <c:pt idx="90">
                  <c:v>45107</c:v>
                </c:pt>
                <c:pt idx="91">
                  <c:v>45108</c:v>
                </c:pt>
                <c:pt idx="92">
                  <c:v>45140</c:v>
                </c:pt>
                <c:pt idx="93">
                  <c:v>45172</c:v>
                </c:pt>
                <c:pt idx="94">
                  <c:v>45203</c:v>
                </c:pt>
                <c:pt idx="95">
                  <c:v>45235</c:v>
                </c:pt>
                <c:pt idx="96">
                  <c:v>45266</c:v>
                </c:pt>
                <c:pt idx="97">
                  <c:v>45298</c:v>
                </c:pt>
                <c:pt idx="98">
                  <c:v>45330</c:v>
                </c:pt>
                <c:pt idx="99">
                  <c:v>45360</c:v>
                </c:pt>
                <c:pt idx="100">
                  <c:v>45390</c:v>
                </c:pt>
                <c:pt idx="101">
                  <c:v>45421</c:v>
                </c:pt>
                <c:pt idx="102">
                  <c:v>45444</c:v>
                </c:pt>
                <c:pt idx="103">
                  <c:v>45482</c:v>
                </c:pt>
                <c:pt idx="104">
                  <c:v>45513</c:v>
                </c:pt>
                <c:pt idx="105">
                  <c:v>45544</c:v>
                </c:pt>
                <c:pt idx="106">
                  <c:v>45574</c:v>
                </c:pt>
                <c:pt idx="107">
                  <c:v>45605</c:v>
                </c:pt>
                <c:pt idx="108">
                  <c:v>45635</c:v>
                </c:pt>
                <c:pt idx="109">
                  <c:v>45666</c:v>
                </c:pt>
                <c:pt idx="110">
                  <c:v>45696</c:v>
                </c:pt>
                <c:pt idx="111">
                  <c:v>45724</c:v>
                </c:pt>
                <c:pt idx="112">
                  <c:v>45755</c:v>
                </c:pt>
                <c:pt idx="113">
                  <c:v>45785</c:v>
                </c:pt>
                <c:pt idx="114">
                  <c:v>45816</c:v>
                </c:pt>
                <c:pt idx="115">
                  <c:v>45846</c:v>
                </c:pt>
                <c:pt idx="116">
                  <c:v>45877</c:v>
                </c:pt>
                <c:pt idx="117">
                  <c:v>45908</c:v>
                </c:pt>
                <c:pt idx="118">
                  <c:v>45939</c:v>
                </c:pt>
                <c:pt idx="119">
                  <c:v>45971</c:v>
                </c:pt>
                <c:pt idx="120">
                  <c:v>46002</c:v>
                </c:pt>
                <c:pt idx="121">
                  <c:v>46034</c:v>
                </c:pt>
                <c:pt idx="122">
                  <c:v>46066</c:v>
                </c:pt>
                <c:pt idx="123">
                  <c:v>46096</c:v>
                </c:pt>
                <c:pt idx="124">
                  <c:v>46128</c:v>
                </c:pt>
                <c:pt idx="125">
                  <c:v>46159</c:v>
                </c:pt>
                <c:pt idx="126">
                  <c:v>46191</c:v>
                </c:pt>
                <c:pt idx="127">
                  <c:v>46222</c:v>
                </c:pt>
              </c:numCache>
            </c:numRef>
          </c:cat>
          <c:val>
            <c:numRef>
              <c:f>'Annual_M3 &amp; Credit Growth_ExAd'!$Z$8:$EW$8</c:f>
              <c:numCache>
                <c:formatCode>0.0_)</c:formatCode>
                <c:ptCount val="128"/>
                <c:pt idx="0">
                  <c:v>16.646286210265153</c:v>
                </c:pt>
                <c:pt idx="1">
                  <c:v>17.782697666475528</c:v>
                </c:pt>
                <c:pt idx="2">
                  <c:v>15.9494155983882</c:v>
                </c:pt>
                <c:pt idx="3">
                  <c:v>12.897923047783618</c:v>
                </c:pt>
                <c:pt idx="4">
                  <c:v>8.4104966457754511</c:v>
                </c:pt>
                <c:pt idx="5">
                  <c:v>10.748204504472991</c:v>
                </c:pt>
                <c:pt idx="6">
                  <c:v>9.0382016227012727</c:v>
                </c:pt>
                <c:pt idx="7">
                  <c:v>9.1859361589419937</c:v>
                </c:pt>
                <c:pt idx="8">
                  <c:v>1.7800381858437431</c:v>
                </c:pt>
                <c:pt idx="9">
                  <c:v>-3.3046716878911586</c:v>
                </c:pt>
                <c:pt idx="10">
                  <c:v>-5.1849350782711898</c:v>
                </c:pt>
                <c:pt idx="11">
                  <c:v>-2.3613169090445814</c:v>
                </c:pt>
                <c:pt idx="12">
                  <c:v>-5.7119704829053006</c:v>
                </c:pt>
                <c:pt idx="13">
                  <c:v>-7.1884372026006762</c:v>
                </c:pt>
                <c:pt idx="14">
                  <c:v>-8.4937650745584836</c:v>
                </c:pt>
                <c:pt idx="15">
                  <c:v>-8.4988458062954439</c:v>
                </c:pt>
                <c:pt idx="16">
                  <c:v>-5.6849190865608419</c:v>
                </c:pt>
                <c:pt idx="17">
                  <c:v>-7.5048116672548772</c:v>
                </c:pt>
                <c:pt idx="18">
                  <c:v>-5.1253884506052012</c:v>
                </c:pt>
                <c:pt idx="19">
                  <c:v>-7.1289686044688629</c:v>
                </c:pt>
                <c:pt idx="20">
                  <c:v>-5.6208976525209966</c:v>
                </c:pt>
                <c:pt idx="21">
                  <c:v>-3.2538648266212036</c:v>
                </c:pt>
                <c:pt idx="22">
                  <c:v>-1.8059481575906942</c:v>
                </c:pt>
                <c:pt idx="23">
                  <c:v>0.43790574717735636</c:v>
                </c:pt>
                <c:pt idx="24">
                  <c:v>2.8079821119799901</c:v>
                </c:pt>
                <c:pt idx="25">
                  <c:v>2.5394904050665668</c:v>
                </c:pt>
                <c:pt idx="26">
                  <c:v>3.6862395485815012</c:v>
                </c:pt>
                <c:pt idx="27">
                  <c:v>3.7172038286899731</c:v>
                </c:pt>
                <c:pt idx="28">
                  <c:v>4.7694213725640395</c:v>
                </c:pt>
                <c:pt idx="29">
                  <c:v>6.8558666017175964</c:v>
                </c:pt>
                <c:pt idx="30">
                  <c:v>5.3095746731121158</c:v>
                </c:pt>
                <c:pt idx="31">
                  <c:v>5.894079775706671</c:v>
                </c:pt>
                <c:pt idx="32">
                  <c:v>7.6896359468239748</c:v>
                </c:pt>
                <c:pt idx="33">
                  <c:v>11.256252348295408</c:v>
                </c:pt>
                <c:pt idx="34">
                  <c:v>9.2916312146154691</c:v>
                </c:pt>
                <c:pt idx="35">
                  <c:v>7.8167314318523644</c:v>
                </c:pt>
                <c:pt idx="36">
                  <c:v>7.4229953495033598</c:v>
                </c:pt>
                <c:pt idx="37">
                  <c:v>8.7599456246258622</c:v>
                </c:pt>
                <c:pt idx="38">
                  <c:v>8.8776702974744968</c:v>
                </c:pt>
                <c:pt idx="39">
                  <c:v>9.8972701481147141</c:v>
                </c:pt>
                <c:pt idx="40">
                  <c:v>10.935437734141594</c:v>
                </c:pt>
                <c:pt idx="41">
                  <c:v>9.990740947945147</c:v>
                </c:pt>
                <c:pt idx="42">
                  <c:v>9.5861034610455249</c:v>
                </c:pt>
                <c:pt idx="43">
                  <c:v>9.9427518934773733</c:v>
                </c:pt>
                <c:pt idx="44">
                  <c:v>9.0890298187698271</c:v>
                </c:pt>
                <c:pt idx="45">
                  <c:v>3.8316523845560426</c:v>
                </c:pt>
                <c:pt idx="46">
                  <c:v>6.8252465663746893</c:v>
                </c:pt>
                <c:pt idx="47">
                  <c:v>8.7163468715857686</c:v>
                </c:pt>
                <c:pt idx="48">
                  <c:v>7.7760892037287412</c:v>
                </c:pt>
                <c:pt idx="49">
                  <c:v>6.8022119098492766</c:v>
                </c:pt>
                <c:pt idx="50">
                  <c:v>6.1411351844293582</c:v>
                </c:pt>
                <c:pt idx="51">
                  <c:v>8.921538512217511</c:v>
                </c:pt>
                <c:pt idx="52">
                  <c:v>6.5322299970904654</c:v>
                </c:pt>
                <c:pt idx="53">
                  <c:v>4.7553279453115689</c:v>
                </c:pt>
                <c:pt idx="54">
                  <c:v>4.7373840445148714</c:v>
                </c:pt>
                <c:pt idx="55">
                  <c:v>3.9471730130391953</c:v>
                </c:pt>
                <c:pt idx="56">
                  <c:v>5.949120501232338</c:v>
                </c:pt>
                <c:pt idx="57">
                  <c:v>6.3542264850731689</c:v>
                </c:pt>
                <c:pt idx="58">
                  <c:v>6.2336552189675647</c:v>
                </c:pt>
                <c:pt idx="59">
                  <c:v>4.7847460147951111</c:v>
                </c:pt>
                <c:pt idx="60">
                  <c:v>3.8508935593839166</c:v>
                </c:pt>
                <c:pt idx="61">
                  <c:v>2.8616612459965163</c:v>
                </c:pt>
                <c:pt idx="62">
                  <c:v>3.2672663010107574</c:v>
                </c:pt>
                <c:pt idx="63">
                  <c:v>0.23954534073940914</c:v>
                </c:pt>
                <c:pt idx="64">
                  <c:v>1.8769065131893337</c:v>
                </c:pt>
                <c:pt idx="65">
                  <c:v>5.717427101108548</c:v>
                </c:pt>
                <c:pt idx="66">
                  <c:v>6.3405810003505261</c:v>
                </c:pt>
                <c:pt idx="67">
                  <c:v>5.0347322340782545</c:v>
                </c:pt>
                <c:pt idx="68">
                  <c:v>0.37150513391249745</c:v>
                </c:pt>
                <c:pt idx="69">
                  <c:v>0.21023850520895693</c:v>
                </c:pt>
                <c:pt idx="70">
                  <c:v>-0.97123647980576144</c:v>
                </c:pt>
                <c:pt idx="71">
                  <c:v>-1.677334873774156</c:v>
                </c:pt>
                <c:pt idx="72">
                  <c:v>-2.7047393478885726</c:v>
                </c:pt>
                <c:pt idx="73">
                  <c:v>-1.442486165640269</c:v>
                </c:pt>
                <c:pt idx="74">
                  <c:v>-0.63070608770409664</c:v>
                </c:pt>
                <c:pt idx="75">
                  <c:v>0.45563079591580469</c:v>
                </c:pt>
                <c:pt idx="76">
                  <c:v>-0.17262852534736534</c:v>
                </c:pt>
                <c:pt idx="77">
                  <c:v>-1.1808949635138317</c:v>
                </c:pt>
                <c:pt idx="78">
                  <c:v>-0.69592755249691052</c:v>
                </c:pt>
                <c:pt idx="79">
                  <c:v>0.13152981108595496</c:v>
                </c:pt>
                <c:pt idx="80">
                  <c:v>3.7650252985789323</c:v>
                </c:pt>
                <c:pt idx="81">
                  <c:v>3.0724834642319188</c:v>
                </c:pt>
                <c:pt idx="82">
                  <c:v>4.4374521680879138</c:v>
                </c:pt>
                <c:pt idx="83">
                  <c:v>6.2413449946482507</c:v>
                </c:pt>
                <c:pt idx="84">
                  <c:v>10.132134346768154</c:v>
                </c:pt>
                <c:pt idx="85">
                  <c:v>11.098391241249679</c:v>
                </c:pt>
                <c:pt idx="86">
                  <c:v>11.599970836621893</c:v>
                </c:pt>
                <c:pt idx="87">
                  <c:v>10.484237931547046</c:v>
                </c:pt>
                <c:pt idx="88">
                  <c:v>8.5780297311838751</c:v>
                </c:pt>
                <c:pt idx="89">
                  <c:v>8.6953999363198626</c:v>
                </c:pt>
                <c:pt idx="90">
                  <c:v>7.9816170317248636</c:v>
                </c:pt>
                <c:pt idx="91">
                  <c:v>10.396294553214991</c:v>
                </c:pt>
                <c:pt idx="92">
                  <c:v>11.159960062821137</c:v>
                </c:pt>
                <c:pt idx="93">
                  <c:v>13.302882064177698</c:v>
                </c:pt>
                <c:pt idx="94">
                  <c:v>12.942197933673665</c:v>
                </c:pt>
                <c:pt idx="95">
                  <c:v>12.545568943031618</c:v>
                </c:pt>
                <c:pt idx="96">
                  <c:v>13.806264971743939</c:v>
                </c:pt>
                <c:pt idx="97">
                  <c:v>12.769834790376951</c:v>
                </c:pt>
                <c:pt idx="98">
                  <c:v>10.229639963846125</c:v>
                </c:pt>
                <c:pt idx="99">
                  <c:v>11.127764252182956</c:v>
                </c:pt>
                <c:pt idx="100">
                  <c:v>14.256978123999193</c:v>
                </c:pt>
                <c:pt idx="101">
                  <c:v>13.8243632136031</c:v>
                </c:pt>
                <c:pt idx="102">
                  <c:v>12.583642194467803</c:v>
                </c:pt>
                <c:pt idx="103">
                  <c:v>13.341435872526899</c:v>
                </c:pt>
                <c:pt idx="104">
                  <c:v>11.92250203900195</c:v>
                </c:pt>
                <c:pt idx="105">
                  <c:v>11.376762028735289</c:v>
                </c:pt>
                <c:pt idx="106">
                  <c:v>10.377128901273313</c:v>
                </c:pt>
                <c:pt idx="107">
                  <c:v>10.101933628003426</c:v>
                </c:pt>
                <c:pt idx="108">
                  <c:v>8.2084256945683194</c:v>
                </c:pt>
                <c:pt idx="109">
                  <c:v>7.2474389402622617</c:v>
                </c:pt>
                <c:pt idx="110">
                  <c:v>10.529933604739412</c:v>
                </c:pt>
                <c:pt idx="111">
                  <c:v>9.6898621321664926</c:v>
                </c:pt>
                <c:pt idx="112">
                  <c:v>8.5184994534586664</c:v>
                </c:pt>
                <c:pt idx="113">
                  <c:v>8.0560331494725546</c:v>
                </c:pt>
                <c:pt idx="114">
                  <c:v>8.4670545319479835</c:v>
                </c:pt>
                <c:pt idx="115">
                  <c:v>5.9737563315748563</c:v>
                </c:pt>
                <c:pt idx="116">
                  <c:v>8.8082699138448195</c:v>
                </c:pt>
                <c:pt idx="117">
                  <c:v>9.5040151647745734</c:v>
                </c:pt>
                <c:pt idx="118">
                  <c:v>7.7951726294053021</c:v>
                </c:pt>
                <c:pt idx="119">
                  <c:v>7.5801233747492454</c:v>
                </c:pt>
                <c:pt idx="120">
                  <c:v>7.1904405669265223</c:v>
                </c:pt>
                <c:pt idx="121">
                  <c:v>6.3080552961290408</c:v>
                </c:pt>
                <c:pt idx="122">
                  <c:v>3.6591064666890296</c:v>
                </c:pt>
                <c:pt idx="123">
                  <c:v>3.6592477909180015</c:v>
                </c:pt>
                <c:pt idx="124">
                  <c:v>3.5745550996901678</c:v>
                </c:pt>
                <c:pt idx="125">
                  <c:v>2.9017956837065921</c:v>
                </c:pt>
                <c:pt idx="126">
                  <c:v>5.8607180389501217</c:v>
                </c:pt>
                <c:pt idx="127">
                  <c:v>6.7019866493566642</c:v>
                </c:pt>
              </c:numCache>
            </c:numRef>
          </c:val>
          <c:extLst>
            <c:ext xmlns:c16="http://schemas.microsoft.com/office/drawing/2014/chart" uri="{C3380CC4-5D6E-409C-BE32-E72D297353CC}">
              <c16:uniqueId val="{00000000-074B-4591-B80A-58C15E3B00CD}"/>
            </c:ext>
          </c:extLst>
        </c:ser>
        <c:ser>
          <c:idx val="6"/>
          <c:order val="2"/>
          <c:tx>
            <c:strRef>
              <c:f>'Annual_M3 &amp; Credit Growth_ExAd'!$A$11</c:f>
              <c:strCache>
                <c:ptCount val="1"/>
                <c:pt idx="0">
                  <c:v>NBFIs</c:v>
                </c:pt>
              </c:strCache>
            </c:strRef>
          </c:tx>
          <c:spPr>
            <a:solidFill>
              <a:srgbClr val="7030A0"/>
            </a:solidFill>
            <a:ln w="25400">
              <a:noFill/>
            </a:ln>
          </c:spPr>
          <c:invertIfNegative val="0"/>
          <c:cat>
            <c:numRef>
              <c:f>'Annual_M3 &amp; Credit Growth_ExAd'!$Z$3:$EW$3</c:f>
              <c:numCache>
                <c:formatCode>[$-409]mmm\-yy;@</c:formatCode>
                <c:ptCount val="128"/>
                <c:pt idx="0">
                  <c:v>42339</c:v>
                </c:pt>
                <c:pt idx="1">
                  <c:v>42370</c:v>
                </c:pt>
                <c:pt idx="2">
                  <c:v>42401</c:v>
                </c:pt>
                <c:pt idx="3">
                  <c:v>42430</c:v>
                </c:pt>
                <c:pt idx="4">
                  <c:v>42461</c:v>
                </c:pt>
                <c:pt idx="5">
                  <c:v>42492</c:v>
                </c:pt>
                <c:pt idx="6">
                  <c:v>42522</c:v>
                </c:pt>
                <c:pt idx="7">
                  <c:v>42553</c:v>
                </c:pt>
                <c:pt idx="8">
                  <c:v>42585</c:v>
                </c:pt>
                <c:pt idx="9">
                  <c:v>42614</c:v>
                </c:pt>
                <c:pt idx="10">
                  <c:v>42644</c:v>
                </c:pt>
                <c:pt idx="11">
                  <c:v>42675</c:v>
                </c:pt>
                <c:pt idx="12">
                  <c:v>42705</c:v>
                </c:pt>
                <c:pt idx="13">
                  <c:v>42736</c:v>
                </c:pt>
                <c:pt idx="14">
                  <c:v>42768</c:v>
                </c:pt>
                <c:pt idx="15">
                  <c:v>42800</c:v>
                </c:pt>
                <c:pt idx="16">
                  <c:v>42826</c:v>
                </c:pt>
                <c:pt idx="17">
                  <c:v>42856</c:v>
                </c:pt>
                <c:pt idx="18">
                  <c:v>42888</c:v>
                </c:pt>
                <c:pt idx="19">
                  <c:v>42919</c:v>
                </c:pt>
                <c:pt idx="20">
                  <c:v>42951</c:v>
                </c:pt>
                <c:pt idx="21">
                  <c:v>42983</c:v>
                </c:pt>
                <c:pt idx="22">
                  <c:v>43009</c:v>
                </c:pt>
                <c:pt idx="23">
                  <c:v>43041</c:v>
                </c:pt>
                <c:pt idx="24">
                  <c:v>43072</c:v>
                </c:pt>
                <c:pt idx="25">
                  <c:v>43104</c:v>
                </c:pt>
                <c:pt idx="26">
                  <c:v>43136</c:v>
                </c:pt>
                <c:pt idx="27">
                  <c:v>43165</c:v>
                </c:pt>
                <c:pt idx="28">
                  <c:v>43197</c:v>
                </c:pt>
                <c:pt idx="29">
                  <c:v>43228</c:v>
                </c:pt>
                <c:pt idx="30">
                  <c:v>43260</c:v>
                </c:pt>
                <c:pt idx="31">
                  <c:v>43291</c:v>
                </c:pt>
                <c:pt idx="32">
                  <c:v>43323</c:v>
                </c:pt>
                <c:pt idx="33">
                  <c:v>43355</c:v>
                </c:pt>
                <c:pt idx="34">
                  <c:v>43386</c:v>
                </c:pt>
                <c:pt idx="35">
                  <c:v>43418</c:v>
                </c:pt>
                <c:pt idx="36">
                  <c:v>43465</c:v>
                </c:pt>
                <c:pt idx="37">
                  <c:v>43466</c:v>
                </c:pt>
                <c:pt idx="38">
                  <c:v>43497</c:v>
                </c:pt>
                <c:pt idx="39">
                  <c:v>43525</c:v>
                </c:pt>
                <c:pt idx="40">
                  <c:v>43556</c:v>
                </c:pt>
                <c:pt idx="41">
                  <c:v>43586</c:v>
                </c:pt>
                <c:pt idx="42">
                  <c:v>43617</c:v>
                </c:pt>
                <c:pt idx="43">
                  <c:v>43647</c:v>
                </c:pt>
                <c:pt idx="44">
                  <c:v>43678</c:v>
                </c:pt>
                <c:pt idx="45">
                  <c:v>43709</c:v>
                </c:pt>
                <c:pt idx="46">
                  <c:v>43739</c:v>
                </c:pt>
                <c:pt idx="47">
                  <c:v>43770</c:v>
                </c:pt>
                <c:pt idx="48">
                  <c:v>43800</c:v>
                </c:pt>
                <c:pt idx="49">
                  <c:v>43831</c:v>
                </c:pt>
                <c:pt idx="50">
                  <c:v>43862</c:v>
                </c:pt>
                <c:pt idx="51">
                  <c:v>43891</c:v>
                </c:pt>
                <c:pt idx="52">
                  <c:v>43922</c:v>
                </c:pt>
                <c:pt idx="53">
                  <c:v>43952</c:v>
                </c:pt>
                <c:pt idx="54">
                  <c:v>43983</c:v>
                </c:pt>
                <c:pt idx="55">
                  <c:v>44013</c:v>
                </c:pt>
                <c:pt idx="56">
                  <c:v>44045</c:v>
                </c:pt>
                <c:pt idx="57">
                  <c:v>44077</c:v>
                </c:pt>
                <c:pt idx="58">
                  <c:v>44108</c:v>
                </c:pt>
                <c:pt idx="59">
                  <c:v>44140</c:v>
                </c:pt>
                <c:pt idx="60">
                  <c:v>44171</c:v>
                </c:pt>
                <c:pt idx="61">
                  <c:v>44197</c:v>
                </c:pt>
                <c:pt idx="62">
                  <c:v>44229</c:v>
                </c:pt>
                <c:pt idx="63">
                  <c:v>44258</c:v>
                </c:pt>
                <c:pt idx="64">
                  <c:v>44290</c:v>
                </c:pt>
                <c:pt idx="65">
                  <c:v>44321</c:v>
                </c:pt>
                <c:pt idx="66">
                  <c:v>44353</c:v>
                </c:pt>
                <c:pt idx="67">
                  <c:v>44384</c:v>
                </c:pt>
                <c:pt idx="68">
                  <c:v>44416</c:v>
                </c:pt>
                <c:pt idx="69">
                  <c:v>44448</c:v>
                </c:pt>
                <c:pt idx="70">
                  <c:v>44479</c:v>
                </c:pt>
                <c:pt idx="71">
                  <c:v>44511</c:v>
                </c:pt>
                <c:pt idx="72">
                  <c:v>44542</c:v>
                </c:pt>
                <c:pt idx="73">
                  <c:v>44574</c:v>
                </c:pt>
                <c:pt idx="74">
                  <c:v>44606</c:v>
                </c:pt>
                <c:pt idx="75">
                  <c:v>44635</c:v>
                </c:pt>
                <c:pt idx="76">
                  <c:v>44667</c:v>
                </c:pt>
                <c:pt idx="77">
                  <c:v>44698</c:v>
                </c:pt>
                <c:pt idx="78">
                  <c:v>44730</c:v>
                </c:pt>
                <c:pt idx="79">
                  <c:v>44761</c:v>
                </c:pt>
                <c:pt idx="80">
                  <c:v>44793</c:v>
                </c:pt>
                <c:pt idx="81">
                  <c:v>44825</c:v>
                </c:pt>
                <c:pt idx="82">
                  <c:v>44856</c:v>
                </c:pt>
                <c:pt idx="83">
                  <c:v>44888</c:v>
                </c:pt>
                <c:pt idx="84">
                  <c:v>44919</c:v>
                </c:pt>
                <c:pt idx="85">
                  <c:v>44951</c:v>
                </c:pt>
                <c:pt idx="86">
                  <c:v>44983</c:v>
                </c:pt>
                <c:pt idx="87">
                  <c:v>45012</c:v>
                </c:pt>
                <c:pt idx="88">
                  <c:v>45044</c:v>
                </c:pt>
                <c:pt idx="89">
                  <c:v>45075</c:v>
                </c:pt>
                <c:pt idx="90">
                  <c:v>45107</c:v>
                </c:pt>
                <c:pt idx="91">
                  <c:v>45108</c:v>
                </c:pt>
                <c:pt idx="92">
                  <c:v>45140</c:v>
                </c:pt>
                <c:pt idx="93">
                  <c:v>45172</c:v>
                </c:pt>
                <c:pt idx="94">
                  <c:v>45203</c:v>
                </c:pt>
                <c:pt idx="95">
                  <c:v>45235</c:v>
                </c:pt>
                <c:pt idx="96">
                  <c:v>45266</c:v>
                </c:pt>
                <c:pt idx="97">
                  <c:v>45298</c:v>
                </c:pt>
                <c:pt idx="98">
                  <c:v>45330</c:v>
                </c:pt>
                <c:pt idx="99">
                  <c:v>45360</c:v>
                </c:pt>
                <c:pt idx="100">
                  <c:v>45390</c:v>
                </c:pt>
                <c:pt idx="101">
                  <c:v>45421</c:v>
                </c:pt>
                <c:pt idx="102">
                  <c:v>45444</c:v>
                </c:pt>
                <c:pt idx="103">
                  <c:v>45482</c:v>
                </c:pt>
                <c:pt idx="104">
                  <c:v>45513</c:v>
                </c:pt>
                <c:pt idx="105">
                  <c:v>45544</c:v>
                </c:pt>
                <c:pt idx="106">
                  <c:v>45574</c:v>
                </c:pt>
                <c:pt idx="107">
                  <c:v>45605</c:v>
                </c:pt>
                <c:pt idx="108">
                  <c:v>45635</c:v>
                </c:pt>
                <c:pt idx="109">
                  <c:v>45666</c:v>
                </c:pt>
                <c:pt idx="110">
                  <c:v>45696</c:v>
                </c:pt>
                <c:pt idx="111">
                  <c:v>45724</c:v>
                </c:pt>
                <c:pt idx="112">
                  <c:v>45755</c:v>
                </c:pt>
                <c:pt idx="113">
                  <c:v>45785</c:v>
                </c:pt>
                <c:pt idx="114">
                  <c:v>45816</c:v>
                </c:pt>
                <c:pt idx="115">
                  <c:v>45846</c:v>
                </c:pt>
                <c:pt idx="116">
                  <c:v>45877</c:v>
                </c:pt>
                <c:pt idx="117">
                  <c:v>45908</c:v>
                </c:pt>
                <c:pt idx="118">
                  <c:v>45939</c:v>
                </c:pt>
                <c:pt idx="119">
                  <c:v>45971</c:v>
                </c:pt>
                <c:pt idx="120">
                  <c:v>46002</c:v>
                </c:pt>
                <c:pt idx="121">
                  <c:v>46034</c:v>
                </c:pt>
                <c:pt idx="122">
                  <c:v>46066</c:v>
                </c:pt>
                <c:pt idx="123">
                  <c:v>46096</c:v>
                </c:pt>
                <c:pt idx="124">
                  <c:v>46128</c:v>
                </c:pt>
                <c:pt idx="125">
                  <c:v>46159</c:v>
                </c:pt>
                <c:pt idx="126">
                  <c:v>46191</c:v>
                </c:pt>
                <c:pt idx="127">
                  <c:v>46222</c:v>
                </c:pt>
              </c:numCache>
            </c:numRef>
          </c:cat>
          <c:val>
            <c:numRef>
              <c:f>'Annual_M3 &amp; Credit Growth_ExAd'!$Z$11:$CE$11</c:f>
              <c:numCache>
                <c:formatCode>0.0_)</c:formatCode>
                <c:ptCount val="58"/>
                <c:pt idx="0">
                  <c:v>0.18692313767902632</c:v>
                </c:pt>
                <c:pt idx="1">
                  <c:v>-1.235257834386338E-2</c:v>
                </c:pt>
                <c:pt idx="2">
                  <c:v>0.14676394966833917</c:v>
                </c:pt>
                <c:pt idx="3">
                  <c:v>5.1834128209775183E-2</c:v>
                </c:pt>
                <c:pt idx="4">
                  <c:v>6.2697029145028227E-2</c:v>
                </c:pt>
                <c:pt idx="5">
                  <c:v>6.1503111205924568E-2</c:v>
                </c:pt>
                <c:pt idx="6">
                  <c:v>0.20610297184293741</c:v>
                </c:pt>
                <c:pt idx="7">
                  <c:v>2.8726450073234509E-2</c:v>
                </c:pt>
                <c:pt idx="8">
                  <c:v>8.8182199673976572E-2</c:v>
                </c:pt>
                <c:pt idx="9">
                  <c:v>-5.7024168952905602E-2</c:v>
                </c:pt>
                <c:pt idx="10">
                  <c:v>1.0785065893462604E-2</c:v>
                </c:pt>
                <c:pt idx="11">
                  <c:v>-8.445300320813931E-2</c:v>
                </c:pt>
                <c:pt idx="12">
                  <c:v>1.773994623930621E-2</c:v>
                </c:pt>
                <c:pt idx="13">
                  <c:v>-1.0347612124681434E-2</c:v>
                </c:pt>
                <c:pt idx="14">
                  <c:v>-9.7428248956192641E-4</c:v>
                </c:pt>
                <c:pt idx="15">
                  <c:v>-2.7486793137571901E-2</c:v>
                </c:pt>
                <c:pt idx="16">
                  <c:v>-1.1434564392357632E-2</c:v>
                </c:pt>
                <c:pt idx="17">
                  <c:v>-3.9571762331209577E-2</c:v>
                </c:pt>
                <c:pt idx="18">
                  <c:v>-0.14993307068126888</c:v>
                </c:pt>
                <c:pt idx="19">
                  <c:v>0.15533693127541751</c:v>
                </c:pt>
                <c:pt idx="20">
                  <c:v>0.11390812344276328</c:v>
                </c:pt>
                <c:pt idx="21">
                  <c:v>0.35614284392116219</c:v>
                </c:pt>
                <c:pt idx="22">
                  <c:v>-8.5371676369493263E-2</c:v>
                </c:pt>
                <c:pt idx="23">
                  <c:v>0.12870529460707961</c:v>
                </c:pt>
                <c:pt idx="24">
                  <c:v>1.0841732371990332E-2</c:v>
                </c:pt>
                <c:pt idx="25">
                  <c:v>1.2850734882917063E-2</c:v>
                </c:pt>
                <c:pt idx="26">
                  <c:v>-2.3998747271678025E-2</c:v>
                </c:pt>
                <c:pt idx="27">
                  <c:v>-2.2569843932802709E-2</c:v>
                </c:pt>
                <c:pt idx="28">
                  <c:v>8.2346801746974833E-3</c:v>
                </c:pt>
                <c:pt idx="29">
                  <c:v>3.3724361023789971E-2</c:v>
                </c:pt>
                <c:pt idx="30">
                  <c:v>-4.2807090126078848E-2</c:v>
                </c:pt>
                <c:pt idx="31">
                  <c:v>-4.9248305585002705E-2</c:v>
                </c:pt>
                <c:pt idx="32">
                  <c:v>-0.10239097598778023</c:v>
                </c:pt>
                <c:pt idx="33">
                  <c:v>-0.18507389229297247</c:v>
                </c:pt>
                <c:pt idx="34">
                  <c:v>0.20864769838396935</c:v>
                </c:pt>
                <c:pt idx="35">
                  <c:v>0.26061426733930876</c:v>
                </c:pt>
                <c:pt idx="36">
                  <c:v>0.41981363400200022</c:v>
                </c:pt>
                <c:pt idx="37">
                  <c:v>0.30934304759645831</c:v>
                </c:pt>
                <c:pt idx="38">
                  <c:v>0.33872612183853501</c:v>
                </c:pt>
                <c:pt idx="39">
                  <c:v>0.28231087641706315</c:v>
                </c:pt>
                <c:pt idx="40">
                  <c:v>0.1887098909399369</c:v>
                </c:pt>
                <c:pt idx="41">
                  <c:v>0.14721958672238167</c:v>
                </c:pt>
                <c:pt idx="42">
                  <c:v>9.6195113379139136E-2</c:v>
                </c:pt>
                <c:pt idx="43">
                  <c:v>5.565585998620913E-2</c:v>
                </c:pt>
                <c:pt idx="44">
                  <c:v>0.15053954397474503</c:v>
                </c:pt>
                <c:pt idx="45">
                  <c:v>5.725170036536547E-2</c:v>
                </c:pt>
                <c:pt idx="46">
                  <c:v>2.2031185494535879E-2</c:v>
                </c:pt>
                <c:pt idx="47">
                  <c:v>-0.29627505590374886</c:v>
                </c:pt>
                <c:pt idx="48">
                  <c:v>-0.46133758739433312</c:v>
                </c:pt>
                <c:pt idx="49">
                  <c:v>-0.39565818077213721</c:v>
                </c:pt>
                <c:pt idx="50">
                  <c:v>-0.41890516940103034</c:v>
                </c:pt>
                <c:pt idx="51">
                  <c:v>-0.37886723831594565</c:v>
                </c:pt>
                <c:pt idx="52">
                  <c:v>-0.25265903291992098</c:v>
                </c:pt>
                <c:pt idx="53">
                  <c:v>-0.26213280270988892</c:v>
                </c:pt>
                <c:pt idx="54">
                  <c:v>-0.25777115616917151</c:v>
                </c:pt>
                <c:pt idx="55">
                  <c:v>-0.26562313191008191</c:v>
                </c:pt>
                <c:pt idx="56">
                  <c:v>-0.31964266802607899</c:v>
                </c:pt>
                <c:pt idx="57">
                  <c:v>-0.34046914724244787</c:v>
                </c:pt>
              </c:numCache>
            </c:numRef>
          </c:val>
          <c:extLst>
            <c:ext xmlns:c16="http://schemas.microsoft.com/office/drawing/2014/chart" uri="{C3380CC4-5D6E-409C-BE32-E72D297353CC}">
              <c16:uniqueId val="{00000001-074B-4591-B80A-58C15E3B00CD}"/>
            </c:ext>
          </c:extLst>
        </c:ser>
        <c:ser>
          <c:idx val="7"/>
          <c:order val="3"/>
          <c:tx>
            <c:strRef>
              <c:f>'Annual_M3 &amp; Credit Growth_ExAd'!$A$6</c:f>
              <c:strCache>
                <c:ptCount val="1"/>
                <c:pt idx="0">
                  <c:v>Gross Claims on Central Government</c:v>
                </c:pt>
              </c:strCache>
            </c:strRef>
          </c:tx>
          <c:spPr>
            <a:solidFill>
              <a:srgbClr val="E30613"/>
            </a:solidFill>
            <a:ln>
              <a:solidFill>
                <a:srgbClr val="E30613"/>
              </a:solidFill>
            </a:ln>
            <a:effectLst/>
          </c:spPr>
          <c:invertIfNegative val="0"/>
          <c:cat>
            <c:numRef>
              <c:f>'Annual_M3 &amp; Credit Growth_ExAd'!$Z$3:$EW$3</c:f>
              <c:numCache>
                <c:formatCode>[$-409]mmm\-yy;@</c:formatCode>
                <c:ptCount val="128"/>
                <c:pt idx="0">
                  <c:v>42339</c:v>
                </c:pt>
                <c:pt idx="1">
                  <c:v>42370</c:v>
                </c:pt>
                <c:pt idx="2">
                  <c:v>42401</c:v>
                </c:pt>
                <c:pt idx="3">
                  <c:v>42430</c:v>
                </c:pt>
                <c:pt idx="4">
                  <c:v>42461</c:v>
                </c:pt>
                <c:pt idx="5">
                  <c:v>42492</c:v>
                </c:pt>
                <c:pt idx="6">
                  <c:v>42522</c:v>
                </c:pt>
                <c:pt idx="7">
                  <c:v>42553</c:v>
                </c:pt>
                <c:pt idx="8">
                  <c:v>42585</c:v>
                </c:pt>
                <c:pt idx="9">
                  <c:v>42614</c:v>
                </c:pt>
                <c:pt idx="10">
                  <c:v>42644</c:v>
                </c:pt>
                <c:pt idx="11">
                  <c:v>42675</c:v>
                </c:pt>
                <c:pt idx="12">
                  <c:v>42705</c:v>
                </c:pt>
                <c:pt idx="13">
                  <c:v>42736</c:v>
                </c:pt>
                <c:pt idx="14">
                  <c:v>42768</c:v>
                </c:pt>
                <c:pt idx="15">
                  <c:v>42800</c:v>
                </c:pt>
                <c:pt idx="16">
                  <c:v>42826</c:v>
                </c:pt>
                <c:pt idx="17">
                  <c:v>42856</c:v>
                </c:pt>
                <c:pt idx="18">
                  <c:v>42888</c:v>
                </c:pt>
                <c:pt idx="19">
                  <c:v>42919</c:v>
                </c:pt>
                <c:pt idx="20">
                  <c:v>42951</c:v>
                </c:pt>
                <c:pt idx="21">
                  <c:v>42983</c:v>
                </c:pt>
                <c:pt idx="22">
                  <c:v>43009</c:v>
                </c:pt>
                <c:pt idx="23">
                  <c:v>43041</c:v>
                </c:pt>
                <c:pt idx="24">
                  <c:v>43072</c:v>
                </c:pt>
                <c:pt idx="25">
                  <c:v>43104</c:v>
                </c:pt>
                <c:pt idx="26">
                  <c:v>43136</c:v>
                </c:pt>
                <c:pt idx="27">
                  <c:v>43165</c:v>
                </c:pt>
                <c:pt idx="28">
                  <c:v>43197</c:v>
                </c:pt>
                <c:pt idx="29">
                  <c:v>43228</c:v>
                </c:pt>
                <c:pt idx="30">
                  <c:v>43260</c:v>
                </c:pt>
                <c:pt idx="31">
                  <c:v>43291</c:v>
                </c:pt>
                <c:pt idx="32">
                  <c:v>43323</c:v>
                </c:pt>
                <c:pt idx="33">
                  <c:v>43355</c:v>
                </c:pt>
                <c:pt idx="34">
                  <c:v>43386</c:v>
                </c:pt>
                <c:pt idx="35">
                  <c:v>43418</c:v>
                </c:pt>
                <c:pt idx="36">
                  <c:v>43465</c:v>
                </c:pt>
                <c:pt idx="37">
                  <c:v>43466</c:v>
                </c:pt>
                <c:pt idx="38">
                  <c:v>43497</c:v>
                </c:pt>
                <c:pt idx="39">
                  <c:v>43525</c:v>
                </c:pt>
                <c:pt idx="40">
                  <c:v>43556</c:v>
                </c:pt>
                <c:pt idx="41">
                  <c:v>43586</c:v>
                </c:pt>
                <c:pt idx="42">
                  <c:v>43617</c:v>
                </c:pt>
                <c:pt idx="43">
                  <c:v>43647</c:v>
                </c:pt>
                <c:pt idx="44">
                  <c:v>43678</c:v>
                </c:pt>
                <c:pt idx="45">
                  <c:v>43709</c:v>
                </c:pt>
                <c:pt idx="46">
                  <c:v>43739</c:v>
                </c:pt>
                <c:pt idx="47">
                  <c:v>43770</c:v>
                </c:pt>
                <c:pt idx="48">
                  <c:v>43800</c:v>
                </c:pt>
                <c:pt idx="49">
                  <c:v>43831</c:v>
                </c:pt>
                <c:pt idx="50">
                  <c:v>43862</c:v>
                </c:pt>
                <c:pt idx="51">
                  <c:v>43891</c:v>
                </c:pt>
                <c:pt idx="52">
                  <c:v>43922</c:v>
                </c:pt>
                <c:pt idx="53">
                  <c:v>43952</c:v>
                </c:pt>
                <c:pt idx="54">
                  <c:v>43983</c:v>
                </c:pt>
                <c:pt idx="55">
                  <c:v>44013</c:v>
                </c:pt>
                <c:pt idx="56">
                  <c:v>44045</c:v>
                </c:pt>
                <c:pt idx="57">
                  <c:v>44077</c:v>
                </c:pt>
                <c:pt idx="58">
                  <c:v>44108</c:v>
                </c:pt>
                <c:pt idx="59">
                  <c:v>44140</c:v>
                </c:pt>
                <c:pt idx="60">
                  <c:v>44171</c:v>
                </c:pt>
                <c:pt idx="61">
                  <c:v>44197</c:v>
                </c:pt>
                <c:pt idx="62">
                  <c:v>44229</c:v>
                </c:pt>
                <c:pt idx="63">
                  <c:v>44258</c:v>
                </c:pt>
                <c:pt idx="64">
                  <c:v>44290</c:v>
                </c:pt>
                <c:pt idx="65">
                  <c:v>44321</c:v>
                </c:pt>
                <c:pt idx="66">
                  <c:v>44353</c:v>
                </c:pt>
                <c:pt idx="67">
                  <c:v>44384</c:v>
                </c:pt>
                <c:pt idx="68">
                  <c:v>44416</c:v>
                </c:pt>
                <c:pt idx="69">
                  <c:v>44448</c:v>
                </c:pt>
                <c:pt idx="70">
                  <c:v>44479</c:v>
                </c:pt>
                <c:pt idx="71">
                  <c:v>44511</c:v>
                </c:pt>
                <c:pt idx="72">
                  <c:v>44542</c:v>
                </c:pt>
                <c:pt idx="73">
                  <c:v>44574</c:v>
                </c:pt>
                <c:pt idx="74">
                  <c:v>44606</c:v>
                </c:pt>
                <c:pt idx="75">
                  <c:v>44635</c:v>
                </c:pt>
                <c:pt idx="76">
                  <c:v>44667</c:v>
                </c:pt>
                <c:pt idx="77">
                  <c:v>44698</c:v>
                </c:pt>
                <c:pt idx="78">
                  <c:v>44730</c:v>
                </c:pt>
                <c:pt idx="79">
                  <c:v>44761</c:v>
                </c:pt>
                <c:pt idx="80">
                  <c:v>44793</c:v>
                </c:pt>
                <c:pt idx="81">
                  <c:v>44825</c:v>
                </c:pt>
                <c:pt idx="82">
                  <c:v>44856</c:v>
                </c:pt>
                <c:pt idx="83">
                  <c:v>44888</c:v>
                </c:pt>
                <c:pt idx="84">
                  <c:v>44919</c:v>
                </c:pt>
                <c:pt idx="85">
                  <c:v>44951</c:v>
                </c:pt>
                <c:pt idx="86">
                  <c:v>44983</c:v>
                </c:pt>
                <c:pt idx="87">
                  <c:v>45012</c:v>
                </c:pt>
                <c:pt idx="88">
                  <c:v>45044</c:v>
                </c:pt>
                <c:pt idx="89">
                  <c:v>45075</c:v>
                </c:pt>
                <c:pt idx="90">
                  <c:v>45107</c:v>
                </c:pt>
                <c:pt idx="91">
                  <c:v>45108</c:v>
                </c:pt>
                <c:pt idx="92">
                  <c:v>45140</c:v>
                </c:pt>
                <c:pt idx="93">
                  <c:v>45172</c:v>
                </c:pt>
                <c:pt idx="94">
                  <c:v>45203</c:v>
                </c:pt>
                <c:pt idx="95">
                  <c:v>45235</c:v>
                </c:pt>
                <c:pt idx="96">
                  <c:v>45266</c:v>
                </c:pt>
                <c:pt idx="97">
                  <c:v>45298</c:v>
                </c:pt>
                <c:pt idx="98">
                  <c:v>45330</c:v>
                </c:pt>
                <c:pt idx="99">
                  <c:v>45360</c:v>
                </c:pt>
                <c:pt idx="100">
                  <c:v>45390</c:v>
                </c:pt>
                <c:pt idx="101">
                  <c:v>45421</c:v>
                </c:pt>
                <c:pt idx="102">
                  <c:v>45444</c:v>
                </c:pt>
                <c:pt idx="103">
                  <c:v>45482</c:v>
                </c:pt>
                <c:pt idx="104">
                  <c:v>45513</c:v>
                </c:pt>
                <c:pt idx="105">
                  <c:v>45544</c:v>
                </c:pt>
                <c:pt idx="106">
                  <c:v>45574</c:v>
                </c:pt>
                <c:pt idx="107">
                  <c:v>45605</c:v>
                </c:pt>
                <c:pt idx="108">
                  <c:v>45635</c:v>
                </c:pt>
                <c:pt idx="109">
                  <c:v>45666</c:v>
                </c:pt>
                <c:pt idx="110">
                  <c:v>45696</c:v>
                </c:pt>
                <c:pt idx="111">
                  <c:v>45724</c:v>
                </c:pt>
                <c:pt idx="112">
                  <c:v>45755</c:v>
                </c:pt>
                <c:pt idx="113">
                  <c:v>45785</c:v>
                </c:pt>
                <c:pt idx="114">
                  <c:v>45816</c:v>
                </c:pt>
                <c:pt idx="115">
                  <c:v>45846</c:v>
                </c:pt>
                <c:pt idx="116">
                  <c:v>45877</c:v>
                </c:pt>
                <c:pt idx="117">
                  <c:v>45908</c:v>
                </c:pt>
                <c:pt idx="118">
                  <c:v>45939</c:v>
                </c:pt>
                <c:pt idx="119">
                  <c:v>45971</c:v>
                </c:pt>
                <c:pt idx="120">
                  <c:v>46002</c:v>
                </c:pt>
                <c:pt idx="121">
                  <c:v>46034</c:v>
                </c:pt>
                <c:pt idx="122">
                  <c:v>46066</c:v>
                </c:pt>
                <c:pt idx="123">
                  <c:v>46096</c:v>
                </c:pt>
                <c:pt idx="124">
                  <c:v>46128</c:v>
                </c:pt>
                <c:pt idx="125">
                  <c:v>46159</c:v>
                </c:pt>
                <c:pt idx="126">
                  <c:v>46191</c:v>
                </c:pt>
                <c:pt idx="127">
                  <c:v>46222</c:v>
                </c:pt>
              </c:numCache>
            </c:numRef>
          </c:cat>
          <c:val>
            <c:numRef>
              <c:f>'Annual_M3 &amp; Credit Growth_ExAd'!$Z$6:$EW$6</c:f>
              <c:numCache>
                <c:formatCode>0.0_)</c:formatCode>
                <c:ptCount val="128"/>
                <c:pt idx="0">
                  <c:v>4.2753312084342081</c:v>
                </c:pt>
                <c:pt idx="1">
                  <c:v>0.23697400227042503</c:v>
                </c:pt>
                <c:pt idx="2">
                  <c:v>-2.1204431289515857</c:v>
                </c:pt>
                <c:pt idx="3">
                  <c:v>-5.9924232700891533</c:v>
                </c:pt>
                <c:pt idx="4">
                  <c:v>-7.4573464481525198</c:v>
                </c:pt>
                <c:pt idx="5">
                  <c:v>-1.2725844651131597</c:v>
                </c:pt>
                <c:pt idx="6">
                  <c:v>-5.1772749132027416</c:v>
                </c:pt>
                <c:pt idx="7">
                  <c:v>2.5169221345752559</c:v>
                </c:pt>
                <c:pt idx="8">
                  <c:v>2.8301669075417331</c:v>
                </c:pt>
                <c:pt idx="9">
                  <c:v>-0.1862705747470034</c:v>
                </c:pt>
                <c:pt idx="10">
                  <c:v>1.6731537311705083</c:v>
                </c:pt>
                <c:pt idx="11">
                  <c:v>7.2866992101669679</c:v>
                </c:pt>
                <c:pt idx="12">
                  <c:v>8.6230018130578117</c:v>
                </c:pt>
                <c:pt idx="13">
                  <c:v>11.560369146369984</c:v>
                </c:pt>
                <c:pt idx="14">
                  <c:v>15.514599340165184</c:v>
                </c:pt>
                <c:pt idx="15">
                  <c:v>22.461877965987632</c:v>
                </c:pt>
                <c:pt idx="16">
                  <c:v>27.399954206148575</c:v>
                </c:pt>
                <c:pt idx="17">
                  <c:v>22.013939752747234</c:v>
                </c:pt>
                <c:pt idx="18">
                  <c:v>25.602712142773022</c:v>
                </c:pt>
                <c:pt idx="19">
                  <c:v>19.502870051033721</c:v>
                </c:pt>
                <c:pt idx="20">
                  <c:v>21.546508132863131</c:v>
                </c:pt>
                <c:pt idx="21">
                  <c:v>24.130508857029927</c:v>
                </c:pt>
                <c:pt idx="22">
                  <c:v>24.546856268252213</c:v>
                </c:pt>
                <c:pt idx="23">
                  <c:v>22.060626921743495</c:v>
                </c:pt>
                <c:pt idx="24">
                  <c:v>23.138860309712324</c:v>
                </c:pt>
                <c:pt idx="25">
                  <c:v>20.946941228219426</c:v>
                </c:pt>
                <c:pt idx="26">
                  <c:v>19.768833794205047</c:v>
                </c:pt>
                <c:pt idx="27">
                  <c:v>15.018390928126152</c:v>
                </c:pt>
                <c:pt idx="28">
                  <c:v>12.399491583820341</c:v>
                </c:pt>
                <c:pt idx="29">
                  <c:v>11.156447891966724</c:v>
                </c:pt>
                <c:pt idx="30">
                  <c:v>9.5243173689987923</c:v>
                </c:pt>
                <c:pt idx="31">
                  <c:v>8.4298381661124289</c:v>
                </c:pt>
                <c:pt idx="32">
                  <c:v>7.5470422446626912</c:v>
                </c:pt>
                <c:pt idx="33">
                  <c:v>8.1485269963224098</c:v>
                </c:pt>
                <c:pt idx="34">
                  <c:v>8.0448113960725411</c:v>
                </c:pt>
                <c:pt idx="35">
                  <c:v>10.451001835239133</c:v>
                </c:pt>
                <c:pt idx="36">
                  <c:v>6.9739789315730345</c:v>
                </c:pt>
                <c:pt idx="37">
                  <c:v>5.1761304975245759</c:v>
                </c:pt>
                <c:pt idx="38">
                  <c:v>7.0567539224404063</c:v>
                </c:pt>
                <c:pt idx="39">
                  <c:v>6.8153981338995573</c:v>
                </c:pt>
                <c:pt idx="40">
                  <c:v>7.080481033253899</c:v>
                </c:pt>
                <c:pt idx="41">
                  <c:v>9.3196137508057895</c:v>
                </c:pt>
                <c:pt idx="42">
                  <c:v>9.4577211827494345</c:v>
                </c:pt>
                <c:pt idx="43">
                  <c:v>9.1832670310054869</c:v>
                </c:pt>
                <c:pt idx="44">
                  <c:v>9.4632839932215074</c:v>
                </c:pt>
                <c:pt idx="45">
                  <c:v>5.6714932711684156</c:v>
                </c:pt>
                <c:pt idx="46">
                  <c:v>6.6584151961352935</c:v>
                </c:pt>
                <c:pt idx="47">
                  <c:v>4.4613808687577086</c:v>
                </c:pt>
                <c:pt idx="48">
                  <c:v>9.1715290170529489</c:v>
                </c:pt>
                <c:pt idx="49">
                  <c:v>12.72715830345939</c:v>
                </c:pt>
                <c:pt idx="50">
                  <c:v>8.5219844439801324</c:v>
                </c:pt>
                <c:pt idx="51">
                  <c:v>14.999992965386927</c:v>
                </c:pt>
                <c:pt idx="52">
                  <c:v>15.697436308269586</c:v>
                </c:pt>
                <c:pt idx="53">
                  <c:v>16.440105655453092</c:v>
                </c:pt>
                <c:pt idx="54">
                  <c:v>24.855549954981132</c:v>
                </c:pt>
                <c:pt idx="55">
                  <c:v>29.572173439557886</c:v>
                </c:pt>
                <c:pt idx="56">
                  <c:v>32.547634053313921</c:v>
                </c:pt>
                <c:pt idx="57">
                  <c:v>36.454920835671736</c:v>
                </c:pt>
                <c:pt idx="58">
                  <c:v>36.54262626733157</c:v>
                </c:pt>
                <c:pt idx="59">
                  <c:v>38.78849964228052</c:v>
                </c:pt>
                <c:pt idx="60">
                  <c:v>36.834618978557423</c:v>
                </c:pt>
                <c:pt idx="61">
                  <c:v>37.639089475211449</c:v>
                </c:pt>
                <c:pt idx="62">
                  <c:v>39.150381470660079</c:v>
                </c:pt>
                <c:pt idx="63">
                  <c:v>38.122966051799132</c:v>
                </c:pt>
                <c:pt idx="64">
                  <c:v>37.89694015187029</c:v>
                </c:pt>
                <c:pt idx="65">
                  <c:v>36.158822364008287</c:v>
                </c:pt>
                <c:pt idx="66">
                  <c:v>29.157313762486559</c:v>
                </c:pt>
                <c:pt idx="67">
                  <c:v>23.707614826205912</c:v>
                </c:pt>
                <c:pt idx="68">
                  <c:v>18.138473849157215</c:v>
                </c:pt>
                <c:pt idx="69">
                  <c:v>16.337032237515935</c:v>
                </c:pt>
                <c:pt idx="70">
                  <c:v>14.940101813075277</c:v>
                </c:pt>
                <c:pt idx="71">
                  <c:v>14.343921760168007</c:v>
                </c:pt>
                <c:pt idx="72">
                  <c:v>11.491266649252104</c:v>
                </c:pt>
                <c:pt idx="73">
                  <c:v>12.471374556668039</c:v>
                </c:pt>
                <c:pt idx="74">
                  <c:v>12.717702057115254</c:v>
                </c:pt>
                <c:pt idx="75">
                  <c:v>11.250640732314437</c:v>
                </c:pt>
                <c:pt idx="76">
                  <c:v>8.4228576471254737</c:v>
                </c:pt>
                <c:pt idx="77">
                  <c:v>9.3688418094032606</c:v>
                </c:pt>
                <c:pt idx="78">
                  <c:v>7.8969339939465737</c:v>
                </c:pt>
                <c:pt idx="79">
                  <c:v>8.3853456622852622</c:v>
                </c:pt>
                <c:pt idx="80">
                  <c:v>10.948589969042928</c:v>
                </c:pt>
                <c:pt idx="81">
                  <c:v>6.0888571678855907</c:v>
                </c:pt>
                <c:pt idx="82">
                  <c:v>6.3166183578973483</c:v>
                </c:pt>
                <c:pt idx="83">
                  <c:v>6.6558392125539791</c:v>
                </c:pt>
                <c:pt idx="84">
                  <c:v>7.9674222414704774</c:v>
                </c:pt>
                <c:pt idx="85">
                  <c:v>8.4235091595795026</c:v>
                </c:pt>
                <c:pt idx="86">
                  <c:v>4.4476342111300164</c:v>
                </c:pt>
                <c:pt idx="87">
                  <c:v>0.77893460531778003</c:v>
                </c:pt>
                <c:pt idx="88">
                  <c:v>1.0882567681343371</c:v>
                </c:pt>
                <c:pt idx="89">
                  <c:v>0.22050053181105611</c:v>
                </c:pt>
                <c:pt idx="90">
                  <c:v>-0.81924085896079823</c:v>
                </c:pt>
                <c:pt idx="91">
                  <c:v>0.36627459278524499</c:v>
                </c:pt>
                <c:pt idx="92">
                  <c:v>-1.3731961856631665</c:v>
                </c:pt>
                <c:pt idx="93">
                  <c:v>1.4973304145770774</c:v>
                </c:pt>
                <c:pt idx="94">
                  <c:v>2.9396332725680021</c:v>
                </c:pt>
                <c:pt idx="95">
                  <c:v>0.84795604850325801</c:v>
                </c:pt>
                <c:pt idx="96">
                  <c:v>1.6521958219020745</c:v>
                </c:pt>
                <c:pt idx="97">
                  <c:v>-1.2482107388986954</c:v>
                </c:pt>
                <c:pt idx="98">
                  <c:v>-1.8984984558420692</c:v>
                </c:pt>
                <c:pt idx="99">
                  <c:v>-3.2598358235474691</c:v>
                </c:pt>
                <c:pt idx="100">
                  <c:v>-1.7787202434595555</c:v>
                </c:pt>
                <c:pt idx="101">
                  <c:v>-4.7165375640939304</c:v>
                </c:pt>
                <c:pt idx="102">
                  <c:v>-2.5386302421823816</c:v>
                </c:pt>
                <c:pt idx="103">
                  <c:v>-2.3645899400498047</c:v>
                </c:pt>
                <c:pt idx="104">
                  <c:v>-0.47927940994327595</c:v>
                </c:pt>
                <c:pt idx="105">
                  <c:v>-0.56449984829760591</c:v>
                </c:pt>
                <c:pt idx="106">
                  <c:v>-2.690453195498502</c:v>
                </c:pt>
                <c:pt idx="107">
                  <c:v>-1.9437544494649892</c:v>
                </c:pt>
                <c:pt idx="108">
                  <c:v>-2.8947958175284905</c:v>
                </c:pt>
                <c:pt idx="109">
                  <c:v>-1.8343777503216436</c:v>
                </c:pt>
                <c:pt idx="110">
                  <c:v>3.113249640626365</c:v>
                </c:pt>
                <c:pt idx="111">
                  <c:v>5.8872378386617772</c:v>
                </c:pt>
                <c:pt idx="112">
                  <c:v>4.257329674415903</c:v>
                </c:pt>
                <c:pt idx="113">
                  <c:v>5.9902986562905971</c:v>
                </c:pt>
                <c:pt idx="114">
                  <c:v>4.408890831589801</c:v>
                </c:pt>
                <c:pt idx="115">
                  <c:v>1.8498454814021632</c:v>
                </c:pt>
                <c:pt idx="116">
                  <c:v>1.7413967759710283</c:v>
                </c:pt>
                <c:pt idx="117">
                  <c:v>7.9357640943641918</c:v>
                </c:pt>
                <c:pt idx="118">
                  <c:v>7.0983015340115099</c:v>
                </c:pt>
                <c:pt idx="119">
                  <c:v>7.8850490906585007</c:v>
                </c:pt>
                <c:pt idx="120">
                  <c:v>6.859564862732932</c:v>
                </c:pt>
                <c:pt idx="121">
                  <c:v>5.0760732482124693</c:v>
                </c:pt>
                <c:pt idx="122">
                  <c:v>3.0196667929551455</c:v>
                </c:pt>
                <c:pt idx="123">
                  <c:v>3.4572641789259286</c:v>
                </c:pt>
                <c:pt idx="124">
                  <c:v>5.7089219656327179</c:v>
                </c:pt>
                <c:pt idx="125">
                  <c:v>5.1045207800248997</c:v>
                </c:pt>
                <c:pt idx="126">
                  <c:v>8.2290105969108165</c:v>
                </c:pt>
                <c:pt idx="127">
                  <c:v>10.720194296057119</c:v>
                </c:pt>
              </c:numCache>
            </c:numRef>
          </c:val>
          <c:extLst>
            <c:ext xmlns:c16="http://schemas.microsoft.com/office/drawing/2014/chart" uri="{C3380CC4-5D6E-409C-BE32-E72D297353CC}">
              <c16:uniqueId val="{00000002-074B-4591-B80A-58C15E3B00CD}"/>
            </c:ext>
          </c:extLst>
        </c:ser>
        <c:dLbls>
          <c:showLegendKey val="0"/>
          <c:showVal val="0"/>
          <c:showCatName val="0"/>
          <c:showSerName val="0"/>
          <c:showPercent val="0"/>
          <c:showBubbleSize val="0"/>
        </c:dLbls>
        <c:gapWidth val="159"/>
        <c:overlap val="100"/>
        <c:axId val="358204600"/>
        <c:axId val="1"/>
      </c:barChart>
      <c:lineChart>
        <c:grouping val="standard"/>
        <c:varyColors val="0"/>
        <c:ser>
          <c:idx val="1"/>
          <c:order val="0"/>
          <c:tx>
            <c:strRef>
              <c:f>'Annual_M3 &amp; Credit Growth_ExAd'!$A$4</c:f>
              <c:strCache>
                <c:ptCount val="1"/>
                <c:pt idx="0">
                  <c:v>Gross Overall Domestic Credit Growth  Rate (RHS)</c:v>
                </c:pt>
              </c:strCache>
            </c:strRef>
          </c:tx>
          <c:spPr>
            <a:ln w="25400" cap="rnd">
              <a:solidFill>
                <a:srgbClr val="0F2D1C"/>
              </a:solidFill>
              <a:round/>
            </a:ln>
            <a:effectLst/>
          </c:spPr>
          <c:marker>
            <c:symbol val="none"/>
          </c:marker>
          <c:cat>
            <c:numRef>
              <c:f>'Annual_M3 &amp; Credit Growth_ExAd'!$Z$3:$EW$3</c:f>
              <c:numCache>
                <c:formatCode>[$-409]mmm\-yy;@</c:formatCode>
                <c:ptCount val="128"/>
                <c:pt idx="0">
                  <c:v>42339</c:v>
                </c:pt>
                <c:pt idx="1">
                  <c:v>42370</c:v>
                </c:pt>
                <c:pt idx="2">
                  <c:v>42401</c:v>
                </c:pt>
                <c:pt idx="3">
                  <c:v>42430</c:v>
                </c:pt>
                <c:pt idx="4">
                  <c:v>42461</c:v>
                </c:pt>
                <c:pt idx="5">
                  <c:v>42492</c:v>
                </c:pt>
                <c:pt idx="6">
                  <c:v>42522</c:v>
                </c:pt>
                <c:pt idx="7">
                  <c:v>42553</c:v>
                </c:pt>
                <c:pt idx="8">
                  <c:v>42585</c:v>
                </c:pt>
                <c:pt idx="9">
                  <c:v>42614</c:v>
                </c:pt>
                <c:pt idx="10">
                  <c:v>42644</c:v>
                </c:pt>
                <c:pt idx="11">
                  <c:v>42675</c:v>
                </c:pt>
                <c:pt idx="12">
                  <c:v>42705</c:v>
                </c:pt>
                <c:pt idx="13">
                  <c:v>42736</c:v>
                </c:pt>
                <c:pt idx="14">
                  <c:v>42768</c:v>
                </c:pt>
                <c:pt idx="15">
                  <c:v>42800</c:v>
                </c:pt>
                <c:pt idx="16">
                  <c:v>42826</c:v>
                </c:pt>
                <c:pt idx="17">
                  <c:v>42856</c:v>
                </c:pt>
                <c:pt idx="18">
                  <c:v>42888</c:v>
                </c:pt>
                <c:pt idx="19">
                  <c:v>42919</c:v>
                </c:pt>
                <c:pt idx="20">
                  <c:v>42951</c:v>
                </c:pt>
                <c:pt idx="21">
                  <c:v>42983</c:v>
                </c:pt>
                <c:pt idx="22">
                  <c:v>43009</c:v>
                </c:pt>
                <c:pt idx="23">
                  <c:v>43041</c:v>
                </c:pt>
                <c:pt idx="24">
                  <c:v>43072</c:v>
                </c:pt>
                <c:pt idx="25">
                  <c:v>43104</c:v>
                </c:pt>
                <c:pt idx="26">
                  <c:v>43136</c:v>
                </c:pt>
                <c:pt idx="27">
                  <c:v>43165</c:v>
                </c:pt>
                <c:pt idx="28">
                  <c:v>43197</c:v>
                </c:pt>
                <c:pt idx="29">
                  <c:v>43228</c:v>
                </c:pt>
                <c:pt idx="30">
                  <c:v>43260</c:v>
                </c:pt>
                <c:pt idx="31">
                  <c:v>43291</c:v>
                </c:pt>
                <c:pt idx="32">
                  <c:v>43323</c:v>
                </c:pt>
                <c:pt idx="33">
                  <c:v>43355</c:v>
                </c:pt>
                <c:pt idx="34">
                  <c:v>43386</c:v>
                </c:pt>
                <c:pt idx="35">
                  <c:v>43418</c:v>
                </c:pt>
                <c:pt idx="36">
                  <c:v>43465</c:v>
                </c:pt>
                <c:pt idx="37">
                  <c:v>43466</c:v>
                </c:pt>
                <c:pt idx="38">
                  <c:v>43497</c:v>
                </c:pt>
                <c:pt idx="39">
                  <c:v>43525</c:v>
                </c:pt>
                <c:pt idx="40">
                  <c:v>43556</c:v>
                </c:pt>
                <c:pt idx="41">
                  <c:v>43586</c:v>
                </c:pt>
                <c:pt idx="42">
                  <c:v>43617</c:v>
                </c:pt>
                <c:pt idx="43">
                  <c:v>43647</c:v>
                </c:pt>
                <c:pt idx="44">
                  <c:v>43678</c:v>
                </c:pt>
                <c:pt idx="45">
                  <c:v>43709</c:v>
                </c:pt>
                <c:pt idx="46">
                  <c:v>43739</c:v>
                </c:pt>
                <c:pt idx="47">
                  <c:v>43770</c:v>
                </c:pt>
                <c:pt idx="48">
                  <c:v>43800</c:v>
                </c:pt>
                <c:pt idx="49">
                  <c:v>43831</c:v>
                </c:pt>
                <c:pt idx="50">
                  <c:v>43862</c:v>
                </c:pt>
                <c:pt idx="51">
                  <c:v>43891</c:v>
                </c:pt>
                <c:pt idx="52">
                  <c:v>43922</c:v>
                </c:pt>
                <c:pt idx="53">
                  <c:v>43952</c:v>
                </c:pt>
                <c:pt idx="54">
                  <c:v>43983</c:v>
                </c:pt>
                <c:pt idx="55">
                  <c:v>44013</c:v>
                </c:pt>
                <c:pt idx="56">
                  <c:v>44045</c:v>
                </c:pt>
                <c:pt idx="57">
                  <c:v>44077</c:v>
                </c:pt>
                <c:pt idx="58">
                  <c:v>44108</c:v>
                </c:pt>
                <c:pt idx="59">
                  <c:v>44140</c:v>
                </c:pt>
                <c:pt idx="60">
                  <c:v>44171</c:v>
                </c:pt>
                <c:pt idx="61">
                  <c:v>44197</c:v>
                </c:pt>
                <c:pt idx="62">
                  <c:v>44229</c:v>
                </c:pt>
                <c:pt idx="63">
                  <c:v>44258</c:v>
                </c:pt>
                <c:pt idx="64">
                  <c:v>44290</c:v>
                </c:pt>
                <c:pt idx="65">
                  <c:v>44321</c:v>
                </c:pt>
                <c:pt idx="66">
                  <c:v>44353</c:v>
                </c:pt>
                <c:pt idx="67">
                  <c:v>44384</c:v>
                </c:pt>
                <c:pt idx="68">
                  <c:v>44416</c:v>
                </c:pt>
                <c:pt idx="69">
                  <c:v>44448</c:v>
                </c:pt>
                <c:pt idx="70">
                  <c:v>44479</c:v>
                </c:pt>
                <c:pt idx="71">
                  <c:v>44511</c:v>
                </c:pt>
                <c:pt idx="72">
                  <c:v>44542</c:v>
                </c:pt>
                <c:pt idx="73">
                  <c:v>44574</c:v>
                </c:pt>
                <c:pt idx="74">
                  <c:v>44606</c:v>
                </c:pt>
                <c:pt idx="75">
                  <c:v>44635</c:v>
                </c:pt>
                <c:pt idx="76">
                  <c:v>44667</c:v>
                </c:pt>
                <c:pt idx="77">
                  <c:v>44698</c:v>
                </c:pt>
                <c:pt idx="78">
                  <c:v>44730</c:v>
                </c:pt>
                <c:pt idx="79">
                  <c:v>44761</c:v>
                </c:pt>
                <c:pt idx="80">
                  <c:v>44793</c:v>
                </c:pt>
                <c:pt idx="81">
                  <c:v>44825</c:v>
                </c:pt>
                <c:pt idx="82">
                  <c:v>44856</c:v>
                </c:pt>
                <c:pt idx="83">
                  <c:v>44888</c:v>
                </c:pt>
                <c:pt idx="84">
                  <c:v>44919</c:v>
                </c:pt>
                <c:pt idx="85">
                  <c:v>44951</c:v>
                </c:pt>
                <c:pt idx="86">
                  <c:v>44983</c:v>
                </c:pt>
                <c:pt idx="87">
                  <c:v>45012</c:v>
                </c:pt>
                <c:pt idx="88">
                  <c:v>45044</c:v>
                </c:pt>
                <c:pt idx="89">
                  <c:v>45075</c:v>
                </c:pt>
                <c:pt idx="90">
                  <c:v>45107</c:v>
                </c:pt>
                <c:pt idx="91">
                  <c:v>45108</c:v>
                </c:pt>
                <c:pt idx="92">
                  <c:v>45140</c:v>
                </c:pt>
                <c:pt idx="93">
                  <c:v>45172</c:v>
                </c:pt>
                <c:pt idx="94">
                  <c:v>45203</c:v>
                </c:pt>
                <c:pt idx="95">
                  <c:v>45235</c:v>
                </c:pt>
                <c:pt idx="96">
                  <c:v>45266</c:v>
                </c:pt>
                <c:pt idx="97">
                  <c:v>45298</c:v>
                </c:pt>
                <c:pt idx="98">
                  <c:v>45330</c:v>
                </c:pt>
                <c:pt idx="99">
                  <c:v>45360</c:v>
                </c:pt>
                <c:pt idx="100">
                  <c:v>45390</c:v>
                </c:pt>
                <c:pt idx="101">
                  <c:v>45421</c:v>
                </c:pt>
                <c:pt idx="102">
                  <c:v>45444</c:v>
                </c:pt>
                <c:pt idx="103">
                  <c:v>45482</c:v>
                </c:pt>
                <c:pt idx="104">
                  <c:v>45513</c:v>
                </c:pt>
                <c:pt idx="105">
                  <c:v>45544</c:v>
                </c:pt>
                <c:pt idx="106">
                  <c:v>45574</c:v>
                </c:pt>
                <c:pt idx="107">
                  <c:v>45605</c:v>
                </c:pt>
                <c:pt idx="108">
                  <c:v>45635</c:v>
                </c:pt>
                <c:pt idx="109">
                  <c:v>45666</c:v>
                </c:pt>
                <c:pt idx="110">
                  <c:v>45696</c:v>
                </c:pt>
                <c:pt idx="111">
                  <c:v>45724</c:v>
                </c:pt>
                <c:pt idx="112">
                  <c:v>45755</c:v>
                </c:pt>
                <c:pt idx="113">
                  <c:v>45785</c:v>
                </c:pt>
                <c:pt idx="114">
                  <c:v>45816</c:v>
                </c:pt>
                <c:pt idx="115">
                  <c:v>45846</c:v>
                </c:pt>
                <c:pt idx="116">
                  <c:v>45877</c:v>
                </c:pt>
                <c:pt idx="117">
                  <c:v>45908</c:v>
                </c:pt>
                <c:pt idx="118">
                  <c:v>45939</c:v>
                </c:pt>
                <c:pt idx="119">
                  <c:v>45971</c:v>
                </c:pt>
                <c:pt idx="120">
                  <c:v>46002</c:v>
                </c:pt>
                <c:pt idx="121">
                  <c:v>46034</c:v>
                </c:pt>
                <c:pt idx="122">
                  <c:v>46066</c:v>
                </c:pt>
                <c:pt idx="123">
                  <c:v>46096</c:v>
                </c:pt>
                <c:pt idx="124">
                  <c:v>46128</c:v>
                </c:pt>
                <c:pt idx="125">
                  <c:v>46159</c:v>
                </c:pt>
                <c:pt idx="126">
                  <c:v>46191</c:v>
                </c:pt>
                <c:pt idx="127">
                  <c:v>46222</c:v>
                </c:pt>
              </c:numCache>
            </c:numRef>
          </c:cat>
          <c:val>
            <c:numRef>
              <c:f>'Annual_M3 &amp; Credit Growth_ExAd'!$Z$4:$EW$4</c:f>
              <c:numCache>
                <c:formatCode>0.0_)</c:formatCode>
                <c:ptCount val="128"/>
                <c:pt idx="0">
                  <c:v>21.244923051830924</c:v>
                </c:pt>
                <c:pt idx="1">
                  <c:v>18.042164452405242</c:v>
                </c:pt>
                <c:pt idx="2">
                  <c:v>14.116945162923756</c:v>
                </c:pt>
                <c:pt idx="3">
                  <c:v>6.9845601432949973</c:v>
                </c:pt>
                <c:pt idx="4">
                  <c:v>1.0019630176532632</c:v>
                </c:pt>
                <c:pt idx="5">
                  <c:v>9.5701290107276193</c:v>
                </c:pt>
                <c:pt idx="6">
                  <c:v>4.1432895450903766</c:v>
                </c:pt>
                <c:pt idx="7">
                  <c:v>11.701277214809732</c:v>
                </c:pt>
                <c:pt idx="8">
                  <c:v>4.6192631341411623</c:v>
                </c:pt>
                <c:pt idx="9">
                  <c:v>-3.6939301324669298</c:v>
                </c:pt>
                <c:pt idx="10">
                  <c:v>-3.6782956523190968</c:v>
                </c:pt>
                <c:pt idx="11">
                  <c:v>4.6891603990782587</c:v>
                </c:pt>
                <c:pt idx="12">
                  <c:v>2.7973106839616189</c:v>
                </c:pt>
                <c:pt idx="13">
                  <c:v>4.275500253144263</c:v>
                </c:pt>
                <c:pt idx="14">
                  <c:v>6.7971412115401852</c:v>
                </c:pt>
                <c:pt idx="15">
                  <c:v>13.81831348070607</c:v>
                </c:pt>
                <c:pt idx="16">
                  <c:v>21.579177397140093</c:v>
                </c:pt>
                <c:pt idx="17">
                  <c:v>14.323612140516007</c:v>
                </c:pt>
                <c:pt idx="18">
                  <c:v>20.3380599828394</c:v>
                </c:pt>
                <c:pt idx="19">
                  <c:v>12.81409374172036</c:v>
                </c:pt>
                <c:pt idx="20">
                  <c:v>16.396307122192432</c:v>
                </c:pt>
                <c:pt idx="21">
                  <c:v>21.735301287247243</c:v>
                </c:pt>
                <c:pt idx="22">
                  <c:v>23.045416913355016</c:v>
                </c:pt>
                <c:pt idx="23">
                  <c:v>23.018451366436558</c:v>
                </c:pt>
                <c:pt idx="24">
                  <c:v>26.345677778430233</c:v>
                </c:pt>
                <c:pt idx="25">
                  <c:v>23.827108594869149</c:v>
                </c:pt>
                <c:pt idx="26">
                  <c:v>23.7670548825369</c:v>
                </c:pt>
                <c:pt idx="27">
                  <c:v>18.97193443897158</c:v>
                </c:pt>
                <c:pt idx="28">
                  <c:v>17.554553672618479</c:v>
                </c:pt>
                <c:pt idx="29">
                  <c:v>18.438176426795287</c:v>
                </c:pt>
                <c:pt idx="30">
                  <c:v>14.988655572991281</c:v>
                </c:pt>
                <c:pt idx="31">
                  <c:v>14.201345453922873</c:v>
                </c:pt>
                <c:pt idx="32">
                  <c:v>15.090719212351585</c:v>
                </c:pt>
                <c:pt idx="33">
                  <c:v>19.068350033700124</c:v>
                </c:pt>
                <c:pt idx="34">
                  <c:v>17.600264061982884</c:v>
                </c:pt>
                <c:pt idx="35">
                  <c:v>18.681930515476356</c:v>
                </c:pt>
                <c:pt idx="36">
                  <c:v>14.939833595080703</c:v>
                </c:pt>
                <c:pt idx="37">
                  <c:v>14.359271644599318</c:v>
                </c:pt>
                <c:pt idx="38">
                  <c:v>16.427630206124029</c:v>
                </c:pt>
                <c:pt idx="39">
                  <c:v>17.922564512209128</c:v>
                </c:pt>
                <c:pt idx="40">
                  <c:v>19.083045930939679</c:v>
                </c:pt>
                <c:pt idx="41">
                  <c:v>20.293040499659966</c:v>
                </c:pt>
                <c:pt idx="42">
                  <c:v>20.018611743561639</c:v>
                </c:pt>
                <c:pt idx="43">
                  <c:v>20.102425737088886</c:v>
                </c:pt>
                <c:pt idx="44">
                  <c:v>19.375194355973115</c:v>
                </c:pt>
                <c:pt idx="45">
                  <c:v>10.054097069321628</c:v>
                </c:pt>
                <c:pt idx="46">
                  <c:v>13.921599360963056</c:v>
                </c:pt>
                <c:pt idx="47">
                  <c:v>13.28394259045281</c:v>
                </c:pt>
                <c:pt idx="48">
                  <c:v>16.81893478094473</c:v>
                </c:pt>
                <c:pt idx="49">
                  <c:v>19.317196812438866</c:v>
                </c:pt>
                <c:pt idx="50">
                  <c:v>14.392918975898525</c:v>
                </c:pt>
                <c:pt idx="51">
                  <c:v>23.112700218686598</c:v>
                </c:pt>
                <c:pt idx="52">
                  <c:v>21.463251034417947</c:v>
                </c:pt>
                <c:pt idx="53">
                  <c:v>20.498717855728842</c:v>
                </c:pt>
                <c:pt idx="54">
                  <c:v>28.8969476665009</c:v>
                </c:pt>
                <c:pt idx="55">
                  <c:v>32.733429658651104</c:v>
                </c:pt>
                <c:pt idx="56">
                  <c:v>37.993350705619477</c:v>
                </c:pt>
                <c:pt idx="57">
                  <c:v>42.493081537427749</c:v>
                </c:pt>
                <c:pt idx="58">
                  <c:v>42.599683649286035</c:v>
                </c:pt>
                <c:pt idx="59">
                  <c:v>43.728358337200198</c:v>
                </c:pt>
                <c:pt idx="60">
                  <c:v>41.131394664931477</c:v>
                </c:pt>
                <c:pt idx="61">
                  <c:v>41.232336785104536</c:v>
                </c:pt>
                <c:pt idx="62">
                  <c:v>43.175337627795876</c:v>
                </c:pt>
                <c:pt idx="63">
                  <c:v>38.97935667133882</c:v>
                </c:pt>
                <c:pt idx="64">
                  <c:v>40.370559067244258</c:v>
                </c:pt>
                <c:pt idx="65">
                  <c:v>42.711505901157267</c:v>
                </c:pt>
                <c:pt idx="66">
                  <c:v>36.238197254120024</c:v>
                </c:pt>
                <c:pt idx="67">
                  <c:v>29.33890271998499</c:v>
                </c:pt>
                <c:pt idx="68">
                  <c:v>18.966062168642772</c:v>
                </c:pt>
                <c:pt idx="69">
                  <c:v>16.788848697048664</c:v>
                </c:pt>
                <c:pt idx="70">
                  <c:v>14.127192912657035</c:v>
                </c:pt>
                <c:pt idx="71">
                  <c:v>12.590642897724297</c:v>
                </c:pt>
                <c:pt idx="72">
                  <c:v>8.5681008835248118</c:v>
                </c:pt>
                <c:pt idx="73">
                  <c:v>10.725491011947224</c:v>
                </c:pt>
                <c:pt idx="74">
                  <c:v>11.808328569749449</c:v>
                </c:pt>
                <c:pt idx="75">
                  <c:v>11.474745882436038</c:v>
                </c:pt>
                <c:pt idx="76">
                  <c:v>8.0002044583851362</c:v>
                </c:pt>
                <c:pt idx="77">
                  <c:v>7.7623278485908722</c:v>
                </c:pt>
                <c:pt idx="78">
                  <c:v>6.8481562260939306</c:v>
                </c:pt>
                <c:pt idx="79">
                  <c:v>8.3793459721216266</c:v>
                </c:pt>
                <c:pt idx="80">
                  <c:v>14.710011557535571</c:v>
                </c:pt>
                <c:pt idx="81">
                  <c:v>9.4518423716907751</c:v>
                </c:pt>
                <c:pt idx="82">
                  <c:v>11.10527176031599</c:v>
                </c:pt>
                <c:pt idx="83">
                  <c:v>13.357014070542142</c:v>
                </c:pt>
                <c:pt idx="84">
                  <c:v>18.743728470647973</c:v>
                </c:pt>
                <c:pt idx="85">
                  <c:v>20.19189157945787</c:v>
                </c:pt>
                <c:pt idx="86">
                  <c:v>16.810045177440362</c:v>
                </c:pt>
                <c:pt idx="87">
                  <c:v>12.079151243944382</c:v>
                </c:pt>
                <c:pt idx="88">
                  <c:v>10.639302728245498</c:v>
                </c:pt>
                <c:pt idx="89">
                  <c:v>9.842138866557729</c:v>
                </c:pt>
                <c:pt idx="90">
                  <c:v>9.114270561509743</c:v>
                </c:pt>
                <c:pt idx="91">
                  <c:v>12.844758337790822</c:v>
                </c:pt>
                <c:pt idx="92">
                  <c:v>12.379122753012783</c:v>
                </c:pt>
                <c:pt idx="93">
                  <c:v>17.338785563324009</c:v>
                </c:pt>
                <c:pt idx="94">
                  <c:v>18.732192589587182</c:v>
                </c:pt>
                <c:pt idx="95">
                  <c:v>16.121547529954057</c:v>
                </c:pt>
                <c:pt idx="96">
                  <c:v>18.057689039668482</c:v>
                </c:pt>
                <c:pt idx="97">
                  <c:v>14.04777765132274</c:v>
                </c:pt>
                <c:pt idx="98">
                  <c:v>10.881332630297107</c:v>
                </c:pt>
                <c:pt idx="99">
                  <c:v>10.475417554217696</c:v>
                </c:pt>
                <c:pt idx="100">
                  <c:v>14.962884982940917</c:v>
                </c:pt>
                <c:pt idx="101">
                  <c:v>11.813560399239858</c:v>
                </c:pt>
                <c:pt idx="102">
                  <c:v>11.727609988185955</c:v>
                </c:pt>
                <c:pt idx="103">
                  <c:v>12.417240438330946</c:v>
                </c:pt>
                <c:pt idx="104">
                  <c:v>12.340245616966449</c:v>
                </c:pt>
                <c:pt idx="105">
                  <c:v>11.794555580774952</c:v>
                </c:pt>
                <c:pt idx="106">
                  <c:v>8.1011356294921057</c:v>
                </c:pt>
                <c:pt idx="107">
                  <c:v>8.4081978449287345</c:v>
                </c:pt>
                <c:pt idx="108">
                  <c:v>5.413411756933507</c:v>
                </c:pt>
                <c:pt idx="109">
                  <c:v>5.4632974132629366</c:v>
                </c:pt>
                <c:pt idx="110">
                  <c:v>13.735793709262195</c:v>
                </c:pt>
                <c:pt idx="111">
                  <c:v>15.318132670973188</c:v>
                </c:pt>
                <c:pt idx="112">
                  <c:v>12.556914788514256</c:v>
                </c:pt>
                <c:pt idx="113">
                  <c:v>13.724603583136934</c:v>
                </c:pt>
                <c:pt idx="114">
                  <c:v>12.698456190088194</c:v>
                </c:pt>
                <c:pt idx="115">
                  <c:v>7.9142321586193036</c:v>
                </c:pt>
                <c:pt idx="116">
                  <c:v>10.714897845571244</c:v>
                </c:pt>
                <c:pt idx="117">
                  <c:v>17.424809468986897</c:v>
                </c:pt>
                <c:pt idx="118">
                  <c:v>15.067701039123632</c:v>
                </c:pt>
                <c:pt idx="119">
                  <c:v>15.842491384668802</c:v>
                </c:pt>
                <c:pt idx="120">
                  <c:v>14.438491633523718</c:v>
                </c:pt>
                <c:pt idx="121">
                  <c:v>11.670010990206254</c:v>
                </c:pt>
                <c:pt idx="122">
                  <c:v>6.9739680977259146</c:v>
                </c:pt>
                <c:pt idx="123">
                  <c:v>7.4855184064644238</c:v>
                </c:pt>
                <c:pt idx="124">
                  <c:v>9.6165482254167678</c:v>
                </c:pt>
                <c:pt idx="125">
                  <c:v>8.2487078789534145</c:v>
                </c:pt>
                <c:pt idx="126">
                  <c:v>14.35183053679839</c:v>
                </c:pt>
                <c:pt idx="127">
                  <c:v>17.472436835991143</c:v>
                </c:pt>
              </c:numCache>
            </c:numRef>
          </c:val>
          <c:smooth val="0"/>
          <c:extLst>
            <c:ext xmlns:c16="http://schemas.microsoft.com/office/drawing/2014/chart" uri="{C3380CC4-5D6E-409C-BE32-E72D297353CC}">
              <c16:uniqueId val="{00000003-074B-4591-B80A-58C15E3B00CD}"/>
            </c:ext>
          </c:extLst>
        </c:ser>
        <c:ser>
          <c:idx val="2"/>
          <c:order val="4"/>
          <c:tx>
            <c:strRef>
              <c:f>'Annual_M3 &amp; Credit Growth_ExAd'!$A$15</c:f>
              <c:strCache>
                <c:ptCount val="1"/>
                <c:pt idx="0">
                  <c:v>Exchange Rate-adjusted  Domestic Credit Growth Rate</c:v>
                </c:pt>
              </c:strCache>
            </c:strRef>
          </c:tx>
          <c:spPr>
            <a:ln w="25400">
              <a:solidFill>
                <a:srgbClr val="A2B92E"/>
              </a:solidFill>
              <a:prstDash val="solid"/>
            </a:ln>
          </c:spPr>
          <c:marker>
            <c:symbol val="none"/>
          </c:marker>
          <c:cat>
            <c:numRef>
              <c:f>'Annual_M3 &amp; Credit Growth_ExAd'!$Z$3:$EW$3</c:f>
              <c:numCache>
                <c:formatCode>[$-409]mmm\-yy;@</c:formatCode>
                <c:ptCount val="128"/>
                <c:pt idx="0">
                  <c:v>42339</c:v>
                </c:pt>
                <c:pt idx="1">
                  <c:v>42370</c:v>
                </c:pt>
                <c:pt idx="2">
                  <c:v>42401</c:v>
                </c:pt>
                <c:pt idx="3">
                  <c:v>42430</c:v>
                </c:pt>
                <c:pt idx="4">
                  <c:v>42461</c:v>
                </c:pt>
                <c:pt idx="5">
                  <c:v>42492</c:v>
                </c:pt>
                <c:pt idx="6">
                  <c:v>42522</c:v>
                </c:pt>
                <c:pt idx="7">
                  <c:v>42553</c:v>
                </c:pt>
                <c:pt idx="8">
                  <c:v>42585</c:v>
                </c:pt>
                <c:pt idx="9">
                  <c:v>42614</c:v>
                </c:pt>
                <c:pt idx="10">
                  <c:v>42644</c:v>
                </c:pt>
                <c:pt idx="11">
                  <c:v>42675</c:v>
                </c:pt>
                <c:pt idx="12">
                  <c:v>42705</c:v>
                </c:pt>
                <c:pt idx="13">
                  <c:v>42736</c:v>
                </c:pt>
                <c:pt idx="14">
                  <c:v>42768</c:v>
                </c:pt>
                <c:pt idx="15">
                  <c:v>42800</c:v>
                </c:pt>
                <c:pt idx="16">
                  <c:v>42826</c:v>
                </c:pt>
                <c:pt idx="17">
                  <c:v>42856</c:v>
                </c:pt>
                <c:pt idx="18">
                  <c:v>42888</c:v>
                </c:pt>
                <c:pt idx="19">
                  <c:v>42919</c:v>
                </c:pt>
                <c:pt idx="20">
                  <c:v>42951</c:v>
                </c:pt>
                <c:pt idx="21">
                  <c:v>42983</c:v>
                </c:pt>
                <c:pt idx="22">
                  <c:v>43009</c:v>
                </c:pt>
                <c:pt idx="23">
                  <c:v>43041</c:v>
                </c:pt>
                <c:pt idx="24">
                  <c:v>43072</c:v>
                </c:pt>
                <c:pt idx="25">
                  <c:v>43104</c:v>
                </c:pt>
                <c:pt idx="26">
                  <c:v>43136</c:v>
                </c:pt>
                <c:pt idx="27">
                  <c:v>43165</c:v>
                </c:pt>
                <c:pt idx="28">
                  <c:v>43197</c:v>
                </c:pt>
                <c:pt idx="29">
                  <c:v>43228</c:v>
                </c:pt>
                <c:pt idx="30">
                  <c:v>43260</c:v>
                </c:pt>
                <c:pt idx="31">
                  <c:v>43291</c:v>
                </c:pt>
                <c:pt idx="32">
                  <c:v>43323</c:v>
                </c:pt>
                <c:pt idx="33">
                  <c:v>43355</c:v>
                </c:pt>
                <c:pt idx="34">
                  <c:v>43386</c:v>
                </c:pt>
                <c:pt idx="35">
                  <c:v>43418</c:v>
                </c:pt>
                <c:pt idx="36">
                  <c:v>43465</c:v>
                </c:pt>
                <c:pt idx="37">
                  <c:v>43466</c:v>
                </c:pt>
                <c:pt idx="38">
                  <c:v>43497</c:v>
                </c:pt>
                <c:pt idx="39">
                  <c:v>43525</c:v>
                </c:pt>
                <c:pt idx="40">
                  <c:v>43556</c:v>
                </c:pt>
                <c:pt idx="41">
                  <c:v>43586</c:v>
                </c:pt>
                <c:pt idx="42">
                  <c:v>43617</c:v>
                </c:pt>
                <c:pt idx="43">
                  <c:v>43647</c:v>
                </c:pt>
                <c:pt idx="44">
                  <c:v>43678</c:v>
                </c:pt>
                <c:pt idx="45">
                  <c:v>43709</c:v>
                </c:pt>
                <c:pt idx="46">
                  <c:v>43739</c:v>
                </c:pt>
                <c:pt idx="47">
                  <c:v>43770</c:v>
                </c:pt>
                <c:pt idx="48">
                  <c:v>43800</c:v>
                </c:pt>
                <c:pt idx="49">
                  <c:v>43831</c:v>
                </c:pt>
                <c:pt idx="50">
                  <c:v>43862</c:v>
                </c:pt>
                <c:pt idx="51">
                  <c:v>43891</c:v>
                </c:pt>
                <c:pt idx="52">
                  <c:v>43922</c:v>
                </c:pt>
                <c:pt idx="53">
                  <c:v>43952</c:v>
                </c:pt>
                <c:pt idx="54">
                  <c:v>43983</c:v>
                </c:pt>
                <c:pt idx="55">
                  <c:v>44013</c:v>
                </c:pt>
                <c:pt idx="56">
                  <c:v>44045</c:v>
                </c:pt>
                <c:pt idx="57">
                  <c:v>44077</c:v>
                </c:pt>
                <c:pt idx="58">
                  <c:v>44108</c:v>
                </c:pt>
                <c:pt idx="59">
                  <c:v>44140</c:v>
                </c:pt>
                <c:pt idx="60">
                  <c:v>44171</c:v>
                </c:pt>
                <c:pt idx="61">
                  <c:v>44197</c:v>
                </c:pt>
                <c:pt idx="62">
                  <c:v>44229</c:v>
                </c:pt>
                <c:pt idx="63">
                  <c:v>44258</c:v>
                </c:pt>
                <c:pt idx="64">
                  <c:v>44290</c:v>
                </c:pt>
                <c:pt idx="65">
                  <c:v>44321</c:v>
                </c:pt>
                <c:pt idx="66">
                  <c:v>44353</c:v>
                </c:pt>
                <c:pt idx="67">
                  <c:v>44384</c:v>
                </c:pt>
                <c:pt idx="68">
                  <c:v>44416</c:v>
                </c:pt>
                <c:pt idx="69">
                  <c:v>44448</c:v>
                </c:pt>
                <c:pt idx="70">
                  <c:v>44479</c:v>
                </c:pt>
                <c:pt idx="71">
                  <c:v>44511</c:v>
                </c:pt>
                <c:pt idx="72">
                  <c:v>44542</c:v>
                </c:pt>
                <c:pt idx="73">
                  <c:v>44574</c:v>
                </c:pt>
                <c:pt idx="74">
                  <c:v>44606</c:v>
                </c:pt>
                <c:pt idx="75">
                  <c:v>44635</c:v>
                </c:pt>
                <c:pt idx="76">
                  <c:v>44667</c:v>
                </c:pt>
                <c:pt idx="77">
                  <c:v>44698</c:v>
                </c:pt>
                <c:pt idx="78">
                  <c:v>44730</c:v>
                </c:pt>
                <c:pt idx="79">
                  <c:v>44761</c:v>
                </c:pt>
                <c:pt idx="80">
                  <c:v>44793</c:v>
                </c:pt>
                <c:pt idx="81">
                  <c:v>44825</c:v>
                </c:pt>
                <c:pt idx="82">
                  <c:v>44856</c:v>
                </c:pt>
                <c:pt idx="83">
                  <c:v>44888</c:v>
                </c:pt>
                <c:pt idx="84">
                  <c:v>44919</c:v>
                </c:pt>
                <c:pt idx="85">
                  <c:v>44951</c:v>
                </c:pt>
                <c:pt idx="86">
                  <c:v>44983</c:v>
                </c:pt>
                <c:pt idx="87">
                  <c:v>45012</c:v>
                </c:pt>
                <c:pt idx="88">
                  <c:v>45044</c:v>
                </c:pt>
                <c:pt idx="89">
                  <c:v>45075</c:v>
                </c:pt>
                <c:pt idx="90">
                  <c:v>45107</c:v>
                </c:pt>
                <c:pt idx="91">
                  <c:v>45108</c:v>
                </c:pt>
                <c:pt idx="92">
                  <c:v>45140</c:v>
                </c:pt>
                <c:pt idx="93">
                  <c:v>45172</c:v>
                </c:pt>
                <c:pt idx="94">
                  <c:v>45203</c:v>
                </c:pt>
                <c:pt idx="95">
                  <c:v>45235</c:v>
                </c:pt>
                <c:pt idx="96">
                  <c:v>45266</c:v>
                </c:pt>
                <c:pt idx="97">
                  <c:v>45298</c:v>
                </c:pt>
                <c:pt idx="98">
                  <c:v>45330</c:v>
                </c:pt>
                <c:pt idx="99">
                  <c:v>45360</c:v>
                </c:pt>
                <c:pt idx="100">
                  <c:v>45390</c:v>
                </c:pt>
                <c:pt idx="101">
                  <c:v>45421</c:v>
                </c:pt>
                <c:pt idx="102">
                  <c:v>45444</c:v>
                </c:pt>
                <c:pt idx="103">
                  <c:v>45482</c:v>
                </c:pt>
                <c:pt idx="104">
                  <c:v>45513</c:v>
                </c:pt>
                <c:pt idx="105">
                  <c:v>45544</c:v>
                </c:pt>
                <c:pt idx="106">
                  <c:v>45574</c:v>
                </c:pt>
                <c:pt idx="107">
                  <c:v>45605</c:v>
                </c:pt>
                <c:pt idx="108">
                  <c:v>45635</c:v>
                </c:pt>
                <c:pt idx="109">
                  <c:v>45666</c:v>
                </c:pt>
                <c:pt idx="110">
                  <c:v>45696</c:v>
                </c:pt>
                <c:pt idx="111">
                  <c:v>45724</c:v>
                </c:pt>
                <c:pt idx="112">
                  <c:v>45755</c:v>
                </c:pt>
                <c:pt idx="113">
                  <c:v>45785</c:v>
                </c:pt>
                <c:pt idx="114">
                  <c:v>45816</c:v>
                </c:pt>
                <c:pt idx="115">
                  <c:v>45846</c:v>
                </c:pt>
                <c:pt idx="116">
                  <c:v>45877</c:v>
                </c:pt>
                <c:pt idx="117">
                  <c:v>45908</c:v>
                </c:pt>
                <c:pt idx="118">
                  <c:v>45939</c:v>
                </c:pt>
                <c:pt idx="119">
                  <c:v>45971</c:v>
                </c:pt>
                <c:pt idx="120">
                  <c:v>46002</c:v>
                </c:pt>
                <c:pt idx="121">
                  <c:v>46034</c:v>
                </c:pt>
                <c:pt idx="122">
                  <c:v>46066</c:v>
                </c:pt>
                <c:pt idx="123">
                  <c:v>46096</c:v>
                </c:pt>
                <c:pt idx="124">
                  <c:v>46128</c:v>
                </c:pt>
                <c:pt idx="125">
                  <c:v>46159</c:v>
                </c:pt>
                <c:pt idx="126">
                  <c:v>46191</c:v>
                </c:pt>
                <c:pt idx="127">
                  <c:v>46222</c:v>
                </c:pt>
              </c:numCache>
            </c:numRef>
          </c:cat>
          <c:val>
            <c:numRef>
              <c:f>'Annual_M3 &amp; Credit Growth_ExAd'!$Z$15:$EW$15</c:f>
              <c:numCache>
                <c:formatCode>0.0_)</c:formatCode>
                <c:ptCount val="128"/>
                <c:pt idx="0">
                  <c:v>7.4295663605785434</c:v>
                </c:pt>
                <c:pt idx="1">
                  <c:v>4.0793721742155009</c:v>
                </c:pt>
                <c:pt idx="2">
                  <c:v>1.5325383639542833</c:v>
                </c:pt>
                <c:pt idx="3">
                  <c:v>-2.6766721988921049</c:v>
                </c:pt>
                <c:pt idx="4">
                  <c:v>-4.877453659477526</c:v>
                </c:pt>
                <c:pt idx="5">
                  <c:v>0.78308518165759455</c:v>
                </c:pt>
                <c:pt idx="6">
                  <c:v>-2.0618343346704759</c:v>
                </c:pt>
                <c:pt idx="7">
                  <c:v>4.6268680023314079</c:v>
                </c:pt>
                <c:pt idx="8">
                  <c:v>2.9412791882137856</c:v>
                </c:pt>
                <c:pt idx="9">
                  <c:v>1.2379925791045077</c:v>
                </c:pt>
                <c:pt idx="10">
                  <c:v>3.3150352220381762</c:v>
                </c:pt>
                <c:pt idx="11">
                  <c:v>5.8952542437330724</c:v>
                </c:pt>
                <c:pt idx="12">
                  <c:v>5.4755405227670639</c:v>
                </c:pt>
                <c:pt idx="13">
                  <c:v>7.4701287967914753</c:v>
                </c:pt>
                <c:pt idx="14">
                  <c:v>11.522796208478425</c:v>
                </c:pt>
                <c:pt idx="15">
                  <c:v>17.487599517581565</c:v>
                </c:pt>
                <c:pt idx="16">
                  <c:v>22.461851473227323</c:v>
                </c:pt>
                <c:pt idx="17">
                  <c:v>17.287056102052254</c:v>
                </c:pt>
                <c:pt idx="18">
                  <c:v>22.260714730463249</c:v>
                </c:pt>
                <c:pt idx="19">
                  <c:v>16.211579857976744</c:v>
                </c:pt>
                <c:pt idx="20">
                  <c:v>17.478689607168519</c:v>
                </c:pt>
                <c:pt idx="21">
                  <c:v>22.678026596232502</c:v>
                </c:pt>
                <c:pt idx="22">
                  <c:v>22.087138569079222</c:v>
                </c:pt>
                <c:pt idx="23">
                  <c:v>22.469065655492649</c:v>
                </c:pt>
                <c:pt idx="24">
                  <c:v>26.226335282782244</c:v>
                </c:pt>
                <c:pt idx="25">
                  <c:v>24.463566287100914</c:v>
                </c:pt>
                <c:pt idx="26">
                  <c:v>23.11112128731736</c:v>
                </c:pt>
                <c:pt idx="27">
                  <c:v>19.560645525530607</c:v>
                </c:pt>
                <c:pt idx="28">
                  <c:v>16.0799102411465</c:v>
                </c:pt>
                <c:pt idx="29">
                  <c:v>15.913496551204576</c:v>
                </c:pt>
                <c:pt idx="30">
                  <c:v>13.097605270778523</c:v>
                </c:pt>
                <c:pt idx="31">
                  <c:v>11.867058546911213</c:v>
                </c:pt>
                <c:pt idx="32">
                  <c:v>12.679137831972609</c:v>
                </c:pt>
                <c:pt idx="33">
                  <c:v>15.07177227944716</c:v>
                </c:pt>
                <c:pt idx="34">
                  <c:v>13.677515922147009</c:v>
                </c:pt>
                <c:pt idx="35">
                  <c:v>14.582399078564002</c:v>
                </c:pt>
                <c:pt idx="36">
                  <c:v>10.575931828409391</c:v>
                </c:pt>
                <c:pt idx="37">
                  <c:v>9.1736829921593266</c:v>
                </c:pt>
                <c:pt idx="38">
                  <c:v>11.073093249298793</c:v>
                </c:pt>
                <c:pt idx="39">
                  <c:v>11.371061746947841</c:v>
                </c:pt>
                <c:pt idx="40">
                  <c:v>12.304120809603969</c:v>
                </c:pt>
                <c:pt idx="41">
                  <c:v>13.377236122660108</c:v>
                </c:pt>
                <c:pt idx="42">
                  <c:v>13.281350668350346</c:v>
                </c:pt>
                <c:pt idx="43">
                  <c:v>13.151106362770882</c:v>
                </c:pt>
                <c:pt idx="44">
                  <c:v>12.531650907780257</c:v>
                </c:pt>
                <c:pt idx="45">
                  <c:v>5.8290515073507132</c:v>
                </c:pt>
                <c:pt idx="46">
                  <c:v>10.330320007827254</c:v>
                </c:pt>
                <c:pt idx="47">
                  <c:v>7.2376607092484946</c:v>
                </c:pt>
                <c:pt idx="48">
                  <c:v>12.003960666182568</c:v>
                </c:pt>
                <c:pt idx="49">
                  <c:v>13.136775643831712</c:v>
                </c:pt>
                <c:pt idx="50">
                  <c:v>7.9908514344272374</c:v>
                </c:pt>
                <c:pt idx="51">
                  <c:v>10.84322929623962</c:v>
                </c:pt>
                <c:pt idx="52">
                  <c:v>10.207309571263167</c:v>
                </c:pt>
                <c:pt idx="53">
                  <c:v>10.822193184223083</c:v>
                </c:pt>
                <c:pt idx="54">
                  <c:v>18.997046770811288</c:v>
                </c:pt>
                <c:pt idx="55">
                  <c:v>22.707848643079863</c:v>
                </c:pt>
                <c:pt idx="56">
                  <c:v>25.759236711980215</c:v>
                </c:pt>
                <c:pt idx="57">
                  <c:v>29.924308715884518</c:v>
                </c:pt>
                <c:pt idx="58">
                  <c:v>29.993104262557011</c:v>
                </c:pt>
                <c:pt idx="59">
                  <c:v>32.857247338128978</c:v>
                </c:pt>
                <c:pt idx="60">
                  <c:v>30.034134988672669</c:v>
                </c:pt>
                <c:pt idx="61">
                  <c:v>31.581515243017179</c:v>
                </c:pt>
                <c:pt idx="62">
                  <c:v>33.593078013003066</c:v>
                </c:pt>
                <c:pt idx="63">
                  <c:v>33.712849772600784</c:v>
                </c:pt>
                <c:pt idx="64">
                  <c:v>35.207993697758845</c:v>
                </c:pt>
                <c:pt idx="65">
                  <c:v>36.761957296278027</c:v>
                </c:pt>
                <c:pt idx="66">
                  <c:v>30.213618030352229</c:v>
                </c:pt>
                <c:pt idx="67">
                  <c:v>28.124212901027846</c:v>
                </c:pt>
                <c:pt idx="68">
                  <c:v>23.32722975446524</c:v>
                </c:pt>
                <c:pt idx="69">
                  <c:v>20.416997582077666</c:v>
                </c:pt>
                <c:pt idx="70">
                  <c:v>17.53745787159362</c:v>
                </c:pt>
                <c:pt idx="71">
                  <c:v>15.907929864116333</c:v>
                </c:pt>
                <c:pt idx="72">
                  <c:v>14.14932667169133</c:v>
                </c:pt>
                <c:pt idx="73">
                  <c:v>14.241123691186196</c:v>
                </c:pt>
                <c:pt idx="74">
                  <c:v>16.091607855243595</c:v>
                </c:pt>
                <c:pt idx="75">
                  <c:v>16.182871964024038</c:v>
                </c:pt>
                <c:pt idx="76">
                  <c:v>14.105098410690186</c:v>
                </c:pt>
                <c:pt idx="77">
                  <c:v>14.018324177843411</c:v>
                </c:pt>
                <c:pt idx="78">
                  <c:v>13.957328194439089</c:v>
                </c:pt>
                <c:pt idx="79">
                  <c:v>12.117611384792903</c:v>
                </c:pt>
                <c:pt idx="80">
                  <c:v>14.863156468940542</c:v>
                </c:pt>
                <c:pt idx="81">
                  <c:v>10.641412627936608</c:v>
                </c:pt>
                <c:pt idx="82">
                  <c:v>12.386881329829169</c:v>
                </c:pt>
                <c:pt idx="83">
                  <c:v>14.3</c:v>
                </c:pt>
                <c:pt idx="84">
                  <c:v>15.9</c:v>
                </c:pt>
                <c:pt idx="85">
                  <c:v>18.94666814079131</c:v>
                </c:pt>
                <c:pt idx="86">
                  <c:v>14.428671931420611</c:v>
                </c:pt>
                <c:pt idx="87">
                  <c:v>8.8461611970896534</c:v>
                </c:pt>
                <c:pt idx="88">
                  <c:v>9.8881533913883768</c:v>
                </c:pt>
                <c:pt idx="89">
                  <c:v>7.7279495719673408</c:v>
                </c:pt>
                <c:pt idx="90">
                  <c:v>8.3613884172246458</c:v>
                </c:pt>
                <c:pt idx="91">
                  <c:v>10.210502348688388</c:v>
                </c:pt>
                <c:pt idx="92">
                  <c:v>7.7334158899171612</c:v>
                </c:pt>
                <c:pt idx="93">
                  <c:v>11.578889179369733</c:v>
                </c:pt>
                <c:pt idx="94">
                  <c:v>12.27329412304341</c:v>
                </c:pt>
                <c:pt idx="95">
                  <c:v>9.0751078760893833</c:v>
                </c:pt>
                <c:pt idx="96">
                  <c:v>10.121218103091678</c:v>
                </c:pt>
                <c:pt idx="97">
                  <c:v>6.179807298333384</c:v>
                </c:pt>
                <c:pt idx="98">
                  <c:v>7.2844400638735651</c:v>
                </c:pt>
                <c:pt idx="99">
                  <c:v>6.9053810246358704</c:v>
                </c:pt>
                <c:pt idx="100">
                  <c:v>6.0850295614581107</c:v>
                </c:pt>
                <c:pt idx="101">
                  <c:v>5.4639670917997929</c:v>
                </c:pt>
                <c:pt idx="102">
                  <c:v>5.4561977437084019</c:v>
                </c:pt>
                <c:pt idx="103">
                  <c:v>5.4093703189398212</c:v>
                </c:pt>
                <c:pt idx="104">
                  <c:v>6.4477567916995771</c:v>
                </c:pt>
                <c:pt idx="105">
                  <c:v>6.3661001917885374</c:v>
                </c:pt>
                <c:pt idx="106">
                  <c:v>3.7113200514351519</c:v>
                </c:pt>
                <c:pt idx="107">
                  <c:v>5.4834684574138759</c:v>
                </c:pt>
                <c:pt idx="108">
                  <c:v>3.4228030509798169</c:v>
                </c:pt>
                <c:pt idx="109">
                  <c:v>4.6724650963869685</c:v>
                </c:pt>
                <c:pt idx="110">
                  <c:v>8.7941638764414307</c:v>
                </c:pt>
                <c:pt idx="111">
                  <c:v>12.126778066976085</c:v>
                </c:pt>
                <c:pt idx="112">
                  <c:v>11.489245923792367</c:v>
                </c:pt>
                <c:pt idx="113">
                  <c:v>12.990183581247594</c:v>
                </c:pt>
                <c:pt idx="114">
                  <c:v>13.04384304531483</c:v>
                </c:pt>
                <c:pt idx="115">
                  <c:v>11.180548998878127</c:v>
                </c:pt>
                <c:pt idx="116">
                  <c:v>13.70432032352058</c:v>
                </c:pt>
                <c:pt idx="117">
                  <c:v>20.901675869050649</c:v>
                </c:pt>
                <c:pt idx="118">
                  <c:v>21.014209979726427</c:v>
                </c:pt>
                <c:pt idx="119">
                  <c:v>21.029466618422642</c:v>
                </c:pt>
                <c:pt idx="120">
                  <c:v>22.1168271364532</c:v>
                </c:pt>
                <c:pt idx="121">
                  <c:v>22.808332885273131</c:v>
                </c:pt>
                <c:pt idx="122">
                  <c:v>19.294086731348671</c:v>
                </c:pt>
                <c:pt idx="123">
                  <c:v>18.826401786206937</c:v>
                </c:pt>
                <c:pt idx="124">
                  <c:v>21.400765111188001</c:v>
                </c:pt>
                <c:pt idx="125">
                  <c:v>18.794960891675295</c:v>
                </c:pt>
                <c:pt idx="126">
                  <c:v>22.374616763092405</c:v>
                </c:pt>
                <c:pt idx="127">
                  <c:v>23.477732352231406</c:v>
                </c:pt>
              </c:numCache>
            </c:numRef>
          </c:val>
          <c:smooth val="0"/>
          <c:extLst>
            <c:ext xmlns:c16="http://schemas.microsoft.com/office/drawing/2014/chart" uri="{C3380CC4-5D6E-409C-BE32-E72D297353CC}">
              <c16:uniqueId val="{00000004-074B-4591-B80A-58C15E3B00CD}"/>
            </c:ext>
          </c:extLst>
        </c:ser>
        <c:dLbls>
          <c:showLegendKey val="0"/>
          <c:showVal val="0"/>
          <c:showCatName val="0"/>
          <c:showSerName val="0"/>
          <c:showPercent val="0"/>
          <c:showBubbleSize val="0"/>
        </c:dLbls>
        <c:marker val="1"/>
        <c:smooth val="0"/>
        <c:axId val="902084576"/>
        <c:axId val="902076704"/>
      </c:lineChart>
      <c:dateAx>
        <c:axId val="358204600"/>
        <c:scaling>
          <c:orientation val="minMax"/>
          <c:max val="46174"/>
          <c:min val="45352"/>
        </c:scaling>
        <c:delete val="0"/>
        <c:axPos val="b"/>
        <c:numFmt formatCode="[$-409]mmm\-yy;@" sourceLinked="1"/>
        <c:majorTickMark val="cross"/>
        <c:minorTickMark val="none"/>
        <c:tickLblPos val="low"/>
        <c:spPr>
          <a:noFill/>
          <a:ln w="9525" cap="flat" cmpd="sng" algn="ctr">
            <a:solidFill>
              <a:sysClr val="windowText" lastClr="000000">
                <a:lumMod val="95000"/>
                <a:lumOff val="5000"/>
              </a:sysClr>
            </a:solidFill>
            <a:round/>
          </a:ln>
          <a:effectLst/>
        </c:spPr>
        <c:txPr>
          <a:bodyPr rot="-5400000" vert="horz"/>
          <a:lstStyle/>
          <a:p>
            <a:pPr>
              <a:defRPr/>
            </a:pPr>
            <a:endParaRPr lang="en-US"/>
          </a:p>
        </c:txPr>
        <c:crossAx val="1"/>
        <c:crosses val="autoZero"/>
        <c:auto val="0"/>
        <c:lblOffset val="100"/>
        <c:baseTimeUnit val="months"/>
        <c:majorUnit val="1"/>
        <c:majorTimeUnit val="months"/>
        <c:minorUnit val="1"/>
      </c:dateAx>
      <c:valAx>
        <c:axId val="1"/>
        <c:scaling>
          <c:orientation val="minMax"/>
          <c:max val="25"/>
          <c:min val="-5"/>
        </c:scaling>
        <c:delete val="0"/>
        <c:axPos val="l"/>
        <c:title>
          <c:tx>
            <c:rich>
              <a:bodyPr/>
              <a:lstStyle/>
              <a:p>
                <a:pPr>
                  <a:defRPr/>
                </a:pPr>
                <a:r>
                  <a:rPr lang="en-GB"/>
                  <a:t>Percentage Points</a:t>
                </a:r>
              </a:p>
            </c:rich>
          </c:tx>
          <c:overlay val="0"/>
        </c:title>
        <c:numFmt formatCode="0.0_)" sourceLinked="1"/>
        <c:majorTickMark val="none"/>
        <c:minorTickMark val="none"/>
        <c:tickLblPos val="nextTo"/>
        <c:spPr>
          <a:noFill/>
          <a:ln>
            <a:noFill/>
          </a:ln>
          <a:effectLst/>
        </c:spPr>
        <c:txPr>
          <a:bodyPr rot="0" vert="horz"/>
          <a:lstStyle/>
          <a:p>
            <a:pPr>
              <a:defRPr/>
            </a:pPr>
            <a:endParaRPr lang="en-US"/>
          </a:p>
        </c:txPr>
        <c:crossAx val="358204600"/>
        <c:crosses val="autoZero"/>
        <c:crossBetween val="between"/>
        <c:majorUnit val="5"/>
      </c:valAx>
      <c:valAx>
        <c:axId val="902076704"/>
        <c:scaling>
          <c:orientation val="minMax"/>
          <c:max val="25"/>
          <c:min val="-5"/>
        </c:scaling>
        <c:delete val="0"/>
        <c:axPos val="r"/>
        <c:title>
          <c:tx>
            <c:rich>
              <a:bodyPr/>
              <a:lstStyle/>
              <a:p>
                <a:pPr>
                  <a:defRPr/>
                </a:pPr>
                <a:r>
                  <a:rPr lang="en-GB"/>
                  <a:t>Percent</a:t>
                </a:r>
              </a:p>
            </c:rich>
          </c:tx>
          <c:overlay val="0"/>
        </c:title>
        <c:numFmt formatCode="0.0_)" sourceLinked="1"/>
        <c:majorTickMark val="none"/>
        <c:minorTickMark val="none"/>
        <c:tickLblPos val="nextTo"/>
        <c:spPr>
          <a:ln>
            <a:noFill/>
          </a:ln>
        </c:spPr>
        <c:crossAx val="902084576"/>
        <c:crosses val="max"/>
        <c:crossBetween val="between"/>
        <c:majorUnit val="5"/>
      </c:valAx>
      <c:dateAx>
        <c:axId val="902084576"/>
        <c:scaling>
          <c:orientation val="minMax"/>
        </c:scaling>
        <c:delete val="1"/>
        <c:axPos val="b"/>
        <c:numFmt formatCode="[$-409]mmm\-yy;@" sourceLinked="1"/>
        <c:majorTickMark val="out"/>
        <c:minorTickMark val="none"/>
        <c:tickLblPos val="nextTo"/>
        <c:crossAx val="902076704"/>
        <c:crosses val="autoZero"/>
        <c:auto val="1"/>
        <c:lblOffset val="100"/>
        <c:baseTimeUnit val="days"/>
      </c:dateAx>
      <c:spPr>
        <a:noFill/>
        <a:ln w="25400">
          <a:noFill/>
        </a:ln>
      </c:spPr>
    </c:plotArea>
    <c:legend>
      <c:legendPos val="b"/>
      <c:legendEntry>
        <c:idx val="1"/>
        <c:delete val="1"/>
      </c:legendEntry>
      <c:layout>
        <c:manualLayout>
          <c:xMode val="edge"/>
          <c:yMode val="edge"/>
          <c:x val="4.2560200532759801E-3"/>
          <c:y val="0.72711134892207141"/>
          <c:w val="0.99189084293051977"/>
          <c:h val="0.27288865107792859"/>
        </c:manualLayout>
      </c:layout>
      <c:overlay val="0"/>
      <c:spPr>
        <a:noFill/>
        <a:ln w="25400">
          <a:noFill/>
        </a:ln>
      </c:spPr>
    </c:legend>
    <c:plotVisOnly val="1"/>
    <c:dispBlanksAs val="gap"/>
    <c:showDLblsOverMax val="0"/>
  </c:chart>
  <c:spPr>
    <a:solidFill>
      <a:schemeClr val="bg1"/>
    </a:solidFill>
    <a:ln w="9525" cap="flat" cmpd="sng" algn="ctr">
      <a:noFill/>
      <a:round/>
    </a:ln>
    <a:effectLst/>
  </c:spPr>
  <c:txPr>
    <a:bodyPr/>
    <a:lstStyle/>
    <a:p>
      <a:pPr>
        <a:defRPr sz="900" b="0" i="0" u="none" strike="noStrike" baseline="0">
          <a:solidFill>
            <a:schemeClr val="tx1">
              <a:lumMod val="95000"/>
              <a:lumOff val="5000"/>
            </a:schemeClr>
          </a:solidFill>
          <a:latin typeface="Cambria"/>
          <a:ea typeface="Cambria"/>
          <a:cs typeface="Cambria"/>
        </a:defRPr>
      </a:pPr>
      <a:endParaRPr lang="en-US"/>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Non-resident Government Securities holdings</c:v>
                </c:pt>
              </c:strCache>
            </c:strRef>
          </c:tx>
          <c:spPr>
            <a:solidFill>
              <a:srgbClr val="B87231"/>
            </a:solidFill>
            <a:ln>
              <a:noFill/>
            </a:ln>
            <a:effectLst/>
          </c:spPr>
          <c:invertIfNegative val="0"/>
          <c:dLbls>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CCC-4D69-A4AF-DBA6E0AA5F9A}"/>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CCC-4D69-A4AF-DBA6E0AA5F9A}"/>
                </c:ext>
              </c:extLst>
            </c:dLbl>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38100" cap="rnd">
                <a:solidFill>
                  <a:schemeClr val="tx1"/>
                </a:solidFill>
                <a:prstDash val="sysDot"/>
              </a:ln>
              <a:effectLst/>
            </c:spPr>
            <c:trendlineType val="movingAvg"/>
            <c:period val="2"/>
            <c:dispRSqr val="0"/>
            <c:dispEq val="0"/>
          </c:trendline>
          <c:cat>
            <c:numRef>
              <c:f>Sheet1!$A$2:$A$19</c:f>
              <c:numCache>
                <c:formatCode>mmm\-yy</c:formatCode>
                <c:ptCount val="18"/>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numCache>
            </c:numRef>
          </c:cat>
          <c:val>
            <c:numRef>
              <c:f>Sheet1!$B$2:$B$19</c:f>
              <c:numCache>
                <c:formatCode>General</c:formatCode>
                <c:ptCount val="18"/>
                <c:pt idx="0">
                  <c:v>58.8</c:v>
                </c:pt>
                <c:pt idx="1">
                  <c:v>59.2</c:v>
                </c:pt>
                <c:pt idx="2" formatCode="0.0">
                  <c:v>59</c:v>
                </c:pt>
                <c:pt idx="3">
                  <c:v>59.2</c:v>
                </c:pt>
                <c:pt idx="4">
                  <c:v>60.4</c:v>
                </c:pt>
                <c:pt idx="5">
                  <c:v>61.8</c:v>
                </c:pt>
                <c:pt idx="6">
                  <c:v>61.2</c:v>
                </c:pt>
                <c:pt idx="7">
                  <c:v>61.4</c:v>
                </c:pt>
                <c:pt idx="8" formatCode="0.0">
                  <c:v>61</c:v>
                </c:pt>
                <c:pt idx="9">
                  <c:v>62.7</c:v>
                </c:pt>
                <c:pt idx="10">
                  <c:v>62.5</c:v>
                </c:pt>
                <c:pt idx="11">
                  <c:v>65.7</c:v>
                </c:pt>
                <c:pt idx="12">
                  <c:v>70.8</c:v>
                </c:pt>
                <c:pt idx="13">
                  <c:v>79.400000000000006</c:v>
                </c:pt>
                <c:pt idx="14">
                  <c:v>78.3</c:v>
                </c:pt>
                <c:pt idx="15">
                  <c:v>78.099999999999994</c:v>
                </c:pt>
                <c:pt idx="16" formatCode="0.0">
                  <c:v>77.988989767000007</c:v>
                </c:pt>
                <c:pt idx="17" formatCode="0.0">
                  <c:v>78.201049299000005</c:v>
                </c:pt>
              </c:numCache>
            </c:numRef>
          </c:val>
          <c:extLst>
            <c:ext xmlns:c16="http://schemas.microsoft.com/office/drawing/2014/chart" uri="{C3380CC4-5D6E-409C-BE32-E72D297353CC}">
              <c16:uniqueId val="{00000003-9CCC-4D69-A4AF-DBA6E0AA5F9A}"/>
            </c:ext>
          </c:extLst>
        </c:ser>
        <c:dLbls>
          <c:showLegendKey val="0"/>
          <c:showVal val="0"/>
          <c:showCatName val="0"/>
          <c:showSerName val="0"/>
          <c:showPercent val="0"/>
          <c:showBubbleSize val="0"/>
        </c:dLbls>
        <c:gapWidth val="20"/>
        <c:overlap val="-27"/>
        <c:axId val="1163740512"/>
        <c:axId val="1163740992"/>
      </c:barChart>
      <c:dateAx>
        <c:axId val="1163740512"/>
        <c:scaling>
          <c:orientation val="minMax"/>
        </c:scaling>
        <c:delete val="0"/>
        <c:axPos val="b"/>
        <c:numFmt formatCode="mmm\-yy" sourceLinked="1"/>
        <c:majorTickMark val="cross"/>
        <c:minorTickMark val="none"/>
        <c:tickLblPos val="nextTo"/>
        <c:spPr>
          <a:noFill/>
          <a:ln w="9525" cap="flat" cmpd="sng" algn="ctr">
            <a:solidFill>
              <a:schemeClr val="tx1">
                <a:lumMod val="95000"/>
                <a:lumOff val="5000"/>
              </a:schemeClr>
            </a:solidFill>
            <a:round/>
          </a:ln>
          <a:effectLst/>
        </c:spPr>
        <c:txPr>
          <a:bodyPr rot="-5400000" spcFirstLastPara="1" vertOverflow="ellipsis"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crossAx val="1163740992"/>
        <c:crosses val="autoZero"/>
        <c:auto val="1"/>
        <c:lblOffset val="100"/>
        <c:baseTimeUnit val="months"/>
      </c:dateAx>
      <c:valAx>
        <c:axId val="116374099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crossAx val="116374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US"/>
        </a:p>
      </c:txPr>
    </c:legend>
    <c:plotVisOnly val="1"/>
    <c:dispBlanksAs val="gap"/>
    <c:showDLblsOverMax val="0"/>
  </c:chart>
  <c:spPr>
    <a:noFill/>
    <a:ln>
      <a:noFill/>
    </a:ln>
    <a:effectLst/>
  </c:spPr>
  <c:txPr>
    <a:bodyPr/>
    <a:lstStyle/>
    <a:p>
      <a:pPr>
        <a:defRPr>
          <a:solidFill>
            <a:schemeClr val="tx1">
              <a:lumMod val="95000"/>
              <a:lumOff val="5000"/>
            </a:schemeClr>
          </a:solidFill>
          <a:latin typeface="Cambria" panose="02040503050406030204" pitchFamily="18" charset="0"/>
          <a:ea typeface="Cambria" panose="02040503050406030204" pitchFamily="18" charset="0"/>
        </a:defRPr>
      </a:pPr>
      <a:endParaRPr lang="en-ZM"/>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098472250872489"/>
          <c:y val="3.0492328569763236E-2"/>
          <c:w val="0.87969838891383412"/>
          <c:h val="0.61219530805528599"/>
        </c:manualLayout>
      </c:layout>
      <c:lineChart>
        <c:grouping val="standard"/>
        <c:varyColors val="0"/>
        <c:ser>
          <c:idx val="1"/>
          <c:order val="0"/>
          <c:tx>
            <c:strRef>
              <c:f>'Interest Rate_new _In use'!$C$1</c:f>
              <c:strCache>
                <c:ptCount val="1"/>
                <c:pt idx="0">
                  <c:v>Lending Rate</c:v>
                </c:pt>
              </c:strCache>
            </c:strRef>
          </c:tx>
          <c:spPr>
            <a:ln w="28575" cap="rnd">
              <a:solidFill>
                <a:schemeClr val="accent2"/>
              </a:solidFill>
              <a:round/>
            </a:ln>
            <a:effectLst/>
          </c:spPr>
          <c:marker>
            <c:symbol val="none"/>
          </c:marker>
          <c:cat>
            <c:numRef>
              <c:f>'Interest Rate_new _In use'!$A$2:$A$199</c:f>
              <c:numCache>
                <c:formatCode>[$-409]mmm\-yy;@</c:formatCode>
                <c:ptCount val="198"/>
                <c:pt idx="0">
                  <c:v>40179</c:v>
                </c:pt>
                <c:pt idx="1">
                  <c:v>40210</c:v>
                </c:pt>
                <c:pt idx="2">
                  <c:v>40238</c:v>
                </c:pt>
                <c:pt idx="3">
                  <c:v>40269</c:v>
                </c:pt>
                <c:pt idx="4">
                  <c:v>40299</c:v>
                </c:pt>
                <c:pt idx="5">
                  <c:v>40330</c:v>
                </c:pt>
                <c:pt idx="6">
                  <c:v>40360</c:v>
                </c:pt>
                <c:pt idx="7">
                  <c:v>40391</c:v>
                </c:pt>
                <c:pt idx="8">
                  <c:v>40422</c:v>
                </c:pt>
                <c:pt idx="9">
                  <c:v>40452</c:v>
                </c:pt>
                <c:pt idx="10">
                  <c:v>40483</c:v>
                </c:pt>
                <c:pt idx="11">
                  <c:v>40513</c:v>
                </c:pt>
                <c:pt idx="12">
                  <c:v>40544</c:v>
                </c:pt>
                <c:pt idx="13">
                  <c:v>40575</c:v>
                </c:pt>
                <c:pt idx="14">
                  <c:v>40603</c:v>
                </c:pt>
                <c:pt idx="15">
                  <c:v>40634</c:v>
                </c:pt>
                <c:pt idx="16">
                  <c:v>40664</c:v>
                </c:pt>
                <c:pt idx="17">
                  <c:v>40695</c:v>
                </c:pt>
                <c:pt idx="18">
                  <c:v>40725</c:v>
                </c:pt>
                <c:pt idx="19">
                  <c:v>40756</c:v>
                </c:pt>
                <c:pt idx="20">
                  <c:v>40787</c:v>
                </c:pt>
                <c:pt idx="21">
                  <c:v>40817</c:v>
                </c:pt>
                <c:pt idx="22">
                  <c:v>40848</c:v>
                </c:pt>
                <c:pt idx="23">
                  <c:v>40878</c:v>
                </c:pt>
                <c:pt idx="24">
                  <c:v>40909</c:v>
                </c:pt>
                <c:pt idx="25">
                  <c:v>40940</c:v>
                </c:pt>
                <c:pt idx="26">
                  <c:v>40969</c:v>
                </c:pt>
                <c:pt idx="27">
                  <c:v>41000</c:v>
                </c:pt>
                <c:pt idx="28">
                  <c:v>41030</c:v>
                </c:pt>
                <c:pt idx="29">
                  <c:v>41061</c:v>
                </c:pt>
                <c:pt idx="30">
                  <c:v>41091</c:v>
                </c:pt>
                <c:pt idx="31">
                  <c:v>41122</c:v>
                </c:pt>
                <c:pt idx="32">
                  <c:v>41153</c:v>
                </c:pt>
                <c:pt idx="33">
                  <c:v>41183</c:v>
                </c:pt>
                <c:pt idx="34">
                  <c:v>41214</c:v>
                </c:pt>
                <c:pt idx="35">
                  <c:v>41244</c:v>
                </c:pt>
                <c:pt idx="36">
                  <c:v>41275</c:v>
                </c:pt>
                <c:pt idx="37">
                  <c:v>41306</c:v>
                </c:pt>
                <c:pt idx="38">
                  <c:v>41334</c:v>
                </c:pt>
                <c:pt idx="39">
                  <c:v>41365</c:v>
                </c:pt>
                <c:pt idx="40">
                  <c:v>41395</c:v>
                </c:pt>
                <c:pt idx="41">
                  <c:v>41426</c:v>
                </c:pt>
                <c:pt idx="42">
                  <c:v>41456</c:v>
                </c:pt>
                <c:pt idx="43">
                  <c:v>41487</c:v>
                </c:pt>
                <c:pt idx="44">
                  <c:v>41518</c:v>
                </c:pt>
                <c:pt idx="45">
                  <c:v>41548</c:v>
                </c:pt>
                <c:pt idx="46">
                  <c:v>41579</c:v>
                </c:pt>
                <c:pt idx="47">
                  <c:v>41609</c:v>
                </c:pt>
                <c:pt idx="48">
                  <c:v>41640</c:v>
                </c:pt>
                <c:pt idx="49">
                  <c:v>41671</c:v>
                </c:pt>
                <c:pt idx="50">
                  <c:v>41699</c:v>
                </c:pt>
                <c:pt idx="51">
                  <c:v>41730</c:v>
                </c:pt>
                <c:pt idx="52">
                  <c:v>41760</c:v>
                </c:pt>
                <c:pt idx="53">
                  <c:v>41791</c:v>
                </c:pt>
                <c:pt idx="54">
                  <c:v>41821</c:v>
                </c:pt>
                <c:pt idx="55">
                  <c:v>41852</c:v>
                </c:pt>
                <c:pt idx="56">
                  <c:v>41883</c:v>
                </c:pt>
                <c:pt idx="57">
                  <c:v>41913</c:v>
                </c:pt>
                <c:pt idx="58">
                  <c:v>41944</c:v>
                </c:pt>
                <c:pt idx="59">
                  <c:v>41974</c:v>
                </c:pt>
                <c:pt idx="60">
                  <c:v>42005</c:v>
                </c:pt>
                <c:pt idx="61">
                  <c:v>42036</c:v>
                </c:pt>
                <c:pt idx="62">
                  <c:v>42064</c:v>
                </c:pt>
                <c:pt idx="63">
                  <c:v>42095</c:v>
                </c:pt>
                <c:pt idx="64">
                  <c:v>42125</c:v>
                </c:pt>
                <c:pt idx="65">
                  <c:v>42156</c:v>
                </c:pt>
                <c:pt idx="66">
                  <c:v>42186</c:v>
                </c:pt>
                <c:pt idx="67">
                  <c:v>42217</c:v>
                </c:pt>
                <c:pt idx="68">
                  <c:v>42248</c:v>
                </c:pt>
                <c:pt idx="69">
                  <c:v>42278</c:v>
                </c:pt>
                <c:pt idx="70">
                  <c:v>42309</c:v>
                </c:pt>
                <c:pt idx="71">
                  <c:v>42339</c:v>
                </c:pt>
                <c:pt idx="72">
                  <c:v>42370</c:v>
                </c:pt>
                <c:pt idx="73">
                  <c:v>42401</c:v>
                </c:pt>
                <c:pt idx="74">
                  <c:v>42430</c:v>
                </c:pt>
                <c:pt idx="75">
                  <c:v>42461</c:v>
                </c:pt>
                <c:pt idx="76">
                  <c:v>42491</c:v>
                </c:pt>
                <c:pt idx="77">
                  <c:v>42522</c:v>
                </c:pt>
                <c:pt idx="78">
                  <c:v>42552</c:v>
                </c:pt>
                <c:pt idx="79">
                  <c:v>42583</c:v>
                </c:pt>
                <c:pt idx="80">
                  <c:v>42614</c:v>
                </c:pt>
                <c:pt idx="81">
                  <c:v>42644</c:v>
                </c:pt>
                <c:pt idx="82">
                  <c:v>42675</c:v>
                </c:pt>
                <c:pt idx="83">
                  <c:v>42705</c:v>
                </c:pt>
                <c:pt idx="84">
                  <c:v>42736</c:v>
                </c:pt>
                <c:pt idx="85">
                  <c:v>42767</c:v>
                </c:pt>
                <c:pt idx="86">
                  <c:v>42795</c:v>
                </c:pt>
                <c:pt idx="87">
                  <c:v>42826</c:v>
                </c:pt>
                <c:pt idx="88">
                  <c:v>42856</c:v>
                </c:pt>
                <c:pt idx="89">
                  <c:v>42887</c:v>
                </c:pt>
                <c:pt idx="90">
                  <c:v>42917</c:v>
                </c:pt>
                <c:pt idx="91">
                  <c:v>42948</c:v>
                </c:pt>
                <c:pt idx="92">
                  <c:v>42979</c:v>
                </c:pt>
                <c:pt idx="93">
                  <c:v>43009</c:v>
                </c:pt>
                <c:pt idx="94">
                  <c:v>43040</c:v>
                </c:pt>
                <c:pt idx="95">
                  <c:v>43070</c:v>
                </c:pt>
                <c:pt idx="96">
                  <c:v>43118</c:v>
                </c:pt>
                <c:pt idx="97">
                  <c:v>43149</c:v>
                </c:pt>
                <c:pt idx="98">
                  <c:v>43177</c:v>
                </c:pt>
                <c:pt idx="99">
                  <c:v>43208</c:v>
                </c:pt>
                <c:pt idx="100">
                  <c:v>43238</c:v>
                </c:pt>
                <c:pt idx="101">
                  <c:v>43269</c:v>
                </c:pt>
                <c:pt idx="102">
                  <c:v>43299</c:v>
                </c:pt>
                <c:pt idx="103">
                  <c:v>43330</c:v>
                </c:pt>
                <c:pt idx="104">
                  <c:v>43361</c:v>
                </c:pt>
                <c:pt idx="105">
                  <c:v>43391</c:v>
                </c:pt>
                <c:pt idx="106">
                  <c:v>43422</c:v>
                </c:pt>
                <c:pt idx="107">
                  <c:v>43452</c:v>
                </c:pt>
                <c:pt idx="108">
                  <c:v>43483</c:v>
                </c:pt>
                <c:pt idx="109">
                  <c:v>43514</c:v>
                </c:pt>
                <c:pt idx="110">
                  <c:v>43542</c:v>
                </c:pt>
                <c:pt idx="111">
                  <c:v>43573</c:v>
                </c:pt>
                <c:pt idx="112">
                  <c:v>43603</c:v>
                </c:pt>
                <c:pt idx="113">
                  <c:v>43634</c:v>
                </c:pt>
                <c:pt idx="114">
                  <c:v>43664</c:v>
                </c:pt>
                <c:pt idx="115">
                  <c:v>43695</c:v>
                </c:pt>
                <c:pt idx="116">
                  <c:v>43726</c:v>
                </c:pt>
                <c:pt idx="117">
                  <c:v>43756</c:v>
                </c:pt>
                <c:pt idx="118">
                  <c:v>43787</c:v>
                </c:pt>
                <c:pt idx="119">
                  <c:v>43817</c:v>
                </c:pt>
                <c:pt idx="120">
                  <c:v>43848</c:v>
                </c:pt>
                <c:pt idx="121">
                  <c:v>43879</c:v>
                </c:pt>
                <c:pt idx="122">
                  <c:v>43908</c:v>
                </c:pt>
                <c:pt idx="123">
                  <c:v>43939</c:v>
                </c:pt>
                <c:pt idx="124">
                  <c:v>43969</c:v>
                </c:pt>
                <c:pt idx="125">
                  <c:v>44000</c:v>
                </c:pt>
                <c:pt idx="126">
                  <c:v>44030</c:v>
                </c:pt>
                <c:pt idx="127">
                  <c:v>44061</c:v>
                </c:pt>
                <c:pt idx="128">
                  <c:v>44092</c:v>
                </c:pt>
                <c:pt idx="129">
                  <c:v>44122</c:v>
                </c:pt>
                <c:pt idx="130">
                  <c:v>44153</c:v>
                </c:pt>
                <c:pt idx="131">
                  <c:v>44183</c:v>
                </c:pt>
                <c:pt idx="132">
                  <c:v>44214</c:v>
                </c:pt>
                <c:pt idx="133">
                  <c:v>44245</c:v>
                </c:pt>
                <c:pt idx="134">
                  <c:v>44273</c:v>
                </c:pt>
                <c:pt idx="135">
                  <c:v>44304</c:v>
                </c:pt>
                <c:pt idx="136">
                  <c:v>44334</c:v>
                </c:pt>
                <c:pt idx="137">
                  <c:v>44365</c:v>
                </c:pt>
                <c:pt idx="138">
                  <c:v>44395</c:v>
                </c:pt>
                <c:pt idx="139">
                  <c:v>44426</c:v>
                </c:pt>
                <c:pt idx="140">
                  <c:v>44457</c:v>
                </c:pt>
                <c:pt idx="141">
                  <c:v>44487</c:v>
                </c:pt>
                <c:pt idx="142">
                  <c:v>44518</c:v>
                </c:pt>
                <c:pt idx="143">
                  <c:v>44548</c:v>
                </c:pt>
                <c:pt idx="144">
                  <c:v>44579</c:v>
                </c:pt>
                <c:pt idx="145">
                  <c:v>44610</c:v>
                </c:pt>
                <c:pt idx="146">
                  <c:v>44638</c:v>
                </c:pt>
                <c:pt idx="147">
                  <c:v>44669</c:v>
                </c:pt>
                <c:pt idx="148">
                  <c:v>44699</c:v>
                </c:pt>
                <c:pt idx="149">
                  <c:v>44730</c:v>
                </c:pt>
                <c:pt idx="150">
                  <c:v>44760</c:v>
                </c:pt>
                <c:pt idx="151">
                  <c:v>44791</c:v>
                </c:pt>
                <c:pt idx="152">
                  <c:v>44822</c:v>
                </c:pt>
                <c:pt idx="153">
                  <c:v>44853</c:v>
                </c:pt>
                <c:pt idx="154">
                  <c:v>44885</c:v>
                </c:pt>
                <c:pt idx="155">
                  <c:v>44916</c:v>
                </c:pt>
                <c:pt idx="156">
                  <c:v>44948</c:v>
                </c:pt>
                <c:pt idx="157">
                  <c:v>44980</c:v>
                </c:pt>
                <c:pt idx="158">
                  <c:v>45009</c:v>
                </c:pt>
                <c:pt idx="159">
                  <c:v>45041</c:v>
                </c:pt>
                <c:pt idx="160">
                  <c:v>45072</c:v>
                </c:pt>
                <c:pt idx="161">
                  <c:v>45104</c:v>
                </c:pt>
                <c:pt idx="162">
                  <c:v>45135</c:v>
                </c:pt>
                <c:pt idx="163">
                  <c:v>45167</c:v>
                </c:pt>
                <c:pt idx="164">
                  <c:v>45199</c:v>
                </c:pt>
                <c:pt idx="165">
                  <c:v>45200</c:v>
                </c:pt>
                <c:pt idx="166">
                  <c:v>45232</c:v>
                </c:pt>
                <c:pt idx="167">
                  <c:v>45263</c:v>
                </c:pt>
                <c:pt idx="168">
                  <c:v>45295</c:v>
                </c:pt>
                <c:pt idx="169">
                  <c:v>45327</c:v>
                </c:pt>
                <c:pt idx="170">
                  <c:v>45357</c:v>
                </c:pt>
                <c:pt idx="171">
                  <c:v>45389</c:v>
                </c:pt>
                <c:pt idx="172">
                  <c:v>45442</c:v>
                </c:pt>
                <c:pt idx="173">
                  <c:v>45473</c:v>
                </c:pt>
                <c:pt idx="174">
                  <c:v>45503</c:v>
                </c:pt>
                <c:pt idx="175">
                  <c:v>45534</c:v>
                </c:pt>
                <c:pt idx="176">
                  <c:v>45565</c:v>
                </c:pt>
                <c:pt idx="177">
                  <c:v>45595</c:v>
                </c:pt>
                <c:pt idx="178">
                  <c:v>45626</c:v>
                </c:pt>
                <c:pt idx="179">
                  <c:v>45656</c:v>
                </c:pt>
                <c:pt idx="180">
                  <c:v>45687</c:v>
                </c:pt>
                <c:pt idx="181">
                  <c:v>45716</c:v>
                </c:pt>
                <c:pt idx="182">
                  <c:v>45745</c:v>
                </c:pt>
                <c:pt idx="183">
                  <c:v>45774</c:v>
                </c:pt>
                <c:pt idx="184">
                  <c:v>45803</c:v>
                </c:pt>
                <c:pt idx="185">
                  <c:v>45832</c:v>
                </c:pt>
                <c:pt idx="186">
                  <c:v>45861</c:v>
                </c:pt>
                <c:pt idx="187">
                  <c:v>45890</c:v>
                </c:pt>
                <c:pt idx="188">
                  <c:v>45919</c:v>
                </c:pt>
                <c:pt idx="189">
                  <c:v>45948</c:v>
                </c:pt>
                <c:pt idx="190">
                  <c:v>45977</c:v>
                </c:pt>
                <c:pt idx="191">
                  <c:v>46008</c:v>
                </c:pt>
                <c:pt idx="192">
                  <c:v>46038</c:v>
                </c:pt>
                <c:pt idx="193">
                  <c:v>46070</c:v>
                </c:pt>
                <c:pt idx="194">
                  <c:v>46099</c:v>
                </c:pt>
                <c:pt idx="195">
                  <c:v>46131</c:v>
                </c:pt>
                <c:pt idx="196">
                  <c:v>46162</c:v>
                </c:pt>
                <c:pt idx="197">
                  <c:v>46203</c:v>
                </c:pt>
              </c:numCache>
            </c:numRef>
          </c:cat>
          <c:val>
            <c:numRef>
              <c:f>'Interest Rate_new _In use'!$C$2:$C$199</c:f>
            </c:numRef>
          </c:val>
          <c:smooth val="0"/>
          <c:extLst>
            <c:ext xmlns:c16="http://schemas.microsoft.com/office/drawing/2014/chart" uri="{C3380CC4-5D6E-409C-BE32-E72D297353CC}">
              <c16:uniqueId val="{00000000-F183-4DCB-80D5-A8FD38F501A9}"/>
            </c:ext>
          </c:extLst>
        </c:ser>
        <c:ser>
          <c:idx val="3"/>
          <c:order val="1"/>
          <c:tx>
            <c:strRef>
              <c:f>'Interest Rate_new _In use'!$E$1</c:f>
              <c:strCache>
                <c:ptCount val="1"/>
                <c:pt idx="0">
                  <c:v>1-Month Deposit Rate</c:v>
                </c:pt>
              </c:strCache>
            </c:strRef>
          </c:tx>
          <c:spPr>
            <a:ln w="28575" cap="rnd">
              <a:solidFill>
                <a:schemeClr val="accent4"/>
              </a:solidFill>
              <a:round/>
            </a:ln>
            <a:effectLst/>
          </c:spPr>
          <c:marker>
            <c:symbol val="none"/>
          </c:marker>
          <c:cat>
            <c:numRef>
              <c:f>'Interest Rate_new _In use'!$A$2:$A$199</c:f>
              <c:numCache>
                <c:formatCode>[$-409]mmm\-yy;@</c:formatCode>
                <c:ptCount val="198"/>
                <c:pt idx="0">
                  <c:v>40179</c:v>
                </c:pt>
                <c:pt idx="1">
                  <c:v>40210</c:v>
                </c:pt>
                <c:pt idx="2">
                  <c:v>40238</c:v>
                </c:pt>
                <c:pt idx="3">
                  <c:v>40269</c:v>
                </c:pt>
                <c:pt idx="4">
                  <c:v>40299</c:v>
                </c:pt>
                <c:pt idx="5">
                  <c:v>40330</c:v>
                </c:pt>
                <c:pt idx="6">
                  <c:v>40360</c:v>
                </c:pt>
                <c:pt idx="7">
                  <c:v>40391</c:v>
                </c:pt>
                <c:pt idx="8">
                  <c:v>40422</c:v>
                </c:pt>
                <c:pt idx="9">
                  <c:v>40452</c:v>
                </c:pt>
                <c:pt idx="10">
                  <c:v>40483</c:v>
                </c:pt>
                <c:pt idx="11">
                  <c:v>40513</c:v>
                </c:pt>
                <c:pt idx="12">
                  <c:v>40544</c:v>
                </c:pt>
                <c:pt idx="13">
                  <c:v>40575</c:v>
                </c:pt>
                <c:pt idx="14">
                  <c:v>40603</c:v>
                </c:pt>
                <c:pt idx="15">
                  <c:v>40634</c:v>
                </c:pt>
                <c:pt idx="16">
                  <c:v>40664</c:v>
                </c:pt>
                <c:pt idx="17">
                  <c:v>40695</c:v>
                </c:pt>
                <c:pt idx="18">
                  <c:v>40725</c:v>
                </c:pt>
                <c:pt idx="19">
                  <c:v>40756</c:v>
                </c:pt>
                <c:pt idx="20">
                  <c:v>40787</c:v>
                </c:pt>
                <c:pt idx="21">
                  <c:v>40817</c:v>
                </c:pt>
                <c:pt idx="22">
                  <c:v>40848</c:v>
                </c:pt>
                <c:pt idx="23">
                  <c:v>40878</c:v>
                </c:pt>
                <c:pt idx="24">
                  <c:v>40909</c:v>
                </c:pt>
                <c:pt idx="25">
                  <c:v>40940</c:v>
                </c:pt>
                <c:pt idx="26">
                  <c:v>40969</c:v>
                </c:pt>
                <c:pt idx="27">
                  <c:v>41000</c:v>
                </c:pt>
                <c:pt idx="28">
                  <c:v>41030</c:v>
                </c:pt>
                <c:pt idx="29">
                  <c:v>41061</c:v>
                </c:pt>
                <c:pt idx="30">
                  <c:v>41091</c:v>
                </c:pt>
                <c:pt idx="31">
                  <c:v>41122</c:v>
                </c:pt>
                <c:pt idx="32">
                  <c:v>41153</c:v>
                </c:pt>
                <c:pt idx="33">
                  <c:v>41183</c:v>
                </c:pt>
                <c:pt idx="34">
                  <c:v>41214</c:v>
                </c:pt>
                <c:pt idx="35">
                  <c:v>41244</c:v>
                </c:pt>
                <c:pt idx="36">
                  <c:v>41275</c:v>
                </c:pt>
                <c:pt idx="37">
                  <c:v>41306</c:v>
                </c:pt>
                <c:pt idx="38">
                  <c:v>41334</c:v>
                </c:pt>
                <c:pt idx="39">
                  <c:v>41365</c:v>
                </c:pt>
                <c:pt idx="40">
                  <c:v>41395</c:v>
                </c:pt>
                <c:pt idx="41">
                  <c:v>41426</c:v>
                </c:pt>
                <c:pt idx="42">
                  <c:v>41456</c:v>
                </c:pt>
                <c:pt idx="43">
                  <c:v>41487</c:v>
                </c:pt>
                <c:pt idx="44">
                  <c:v>41518</c:v>
                </c:pt>
                <c:pt idx="45">
                  <c:v>41548</c:v>
                </c:pt>
                <c:pt idx="46">
                  <c:v>41579</c:v>
                </c:pt>
                <c:pt idx="47">
                  <c:v>41609</c:v>
                </c:pt>
                <c:pt idx="48">
                  <c:v>41640</c:v>
                </c:pt>
                <c:pt idx="49">
                  <c:v>41671</c:v>
                </c:pt>
                <c:pt idx="50">
                  <c:v>41699</c:v>
                </c:pt>
                <c:pt idx="51">
                  <c:v>41730</c:v>
                </c:pt>
                <c:pt idx="52">
                  <c:v>41760</c:v>
                </c:pt>
                <c:pt idx="53">
                  <c:v>41791</c:v>
                </c:pt>
                <c:pt idx="54">
                  <c:v>41821</c:v>
                </c:pt>
                <c:pt idx="55">
                  <c:v>41852</c:v>
                </c:pt>
                <c:pt idx="56">
                  <c:v>41883</c:v>
                </c:pt>
                <c:pt idx="57">
                  <c:v>41913</c:v>
                </c:pt>
                <c:pt idx="58">
                  <c:v>41944</c:v>
                </c:pt>
                <c:pt idx="59">
                  <c:v>41974</c:v>
                </c:pt>
                <c:pt idx="60">
                  <c:v>42005</c:v>
                </c:pt>
                <c:pt idx="61">
                  <c:v>42036</c:v>
                </c:pt>
                <c:pt idx="62">
                  <c:v>42064</c:v>
                </c:pt>
                <c:pt idx="63">
                  <c:v>42095</c:v>
                </c:pt>
                <c:pt idx="64">
                  <c:v>42125</c:v>
                </c:pt>
                <c:pt idx="65">
                  <c:v>42156</c:v>
                </c:pt>
                <c:pt idx="66">
                  <c:v>42186</c:v>
                </c:pt>
                <c:pt idx="67">
                  <c:v>42217</c:v>
                </c:pt>
                <c:pt idx="68">
                  <c:v>42248</c:v>
                </c:pt>
                <c:pt idx="69">
                  <c:v>42278</c:v>
                </c:pt>
                <c:pt idx="70">
                  <c:v>42309</c:v>
                </c:pt>
                <c:pt idx="71">
                  <c:v>42339</c:v>
                </c:pt>
                <c:pt idx="72">
                  <c:v>42370</c:v>
                </c:pt>
                <c:pt idx="73">
                  <c:v>42401</c:v>
                </c:pt>
                <c:pt idx="74">
                  <c:v>42430</c:v>
                </c:pt>
                <c:pt idx="75">
                  <c:v>42461</c:v>
                </c:pt>
                <c:pt idx="76">
                  <c:v>42491</c:v>
                </c:pt>
                <c:pt idx="77">
                  <c:v>42522</c:v>
                </c:pt>
                <c:pt idx="78">
                  <c:v>42552</c:v>
                </c:pt>
                <c:pt idx="79">
                  <c:v>42583</c:v>
                </c:pt>
                <c:pt idx="80">
                  <c:v>42614</c:v>
                </c:pt>
                <c:pt idx="81">
                  <c:v>42644</c:v>
                </c:pt>
                <c:pt idx="82">
                  <c:v>42675</c:v>
                </c:pt>
                <c:pt idx="83">
                  <c:v>42705</c:v>
                </c:pt>
                <c:pt idx="84">
                  <c:v>42736</c:v>
                </c:pt>
                <c:pt idx="85">
                  <c:v>42767</c:v>
                </c:pt>
                <c:pt idx="86">
                  <c:v>42795</c:v>
                </c:pt>
                <c:pt idx="87">
                  <c:v>42826</c:v>
                </c:pt>
                <c:pt idx="88">
                  <c:v>42856</c:v>
                </c:pt>
                <c:pt idx="89">
                  <c:v>42887</c:v>
                </c:pt>
                <c:pt idx="90">
                  <c:v>42917</c:v>
                </c:pt>
                <c:pt idx="91">
                  <c:v>42948</c:v>
                </c:pt>
                <c:pt idx="92">
                  <c:v>42979</c:v>
                </c:pt>
                <c:pt idx="93">
                  <c:v>43009</c:v>
                </c:pt>
                <c:pt idx="94">
                  <c:v>43040</c:v>
                </c:pt>
                <c:pt idx="95">
                  <c:v>43070</c:v>
                </c:pt>
                <c:pt idx="96">
                  <c:v>43118</c:v>
                </c:pt>
                <c:pt idx="97">
                  <c:v>43149</c:v>
                </c:pt>
                <c:pt idx="98">
                  <c:v>43177</c:v>
                </c:pt>
                <c:pt idx="99">
                  <c:v>43208</c:v>
                </c:pt>
                <c:pt idx="100">
                  <c:v>43238</c:v>
                </c:pt>
                <c:pt idx="101">
                  <c:v>43269</c:v>
                </c:pt>
                <c:pt idx="102">
                  <c:v>43299</c:v>
                </c:pt>
                <c:pt idx="103">
                  <c:v>43330</c:v>
                </c:pt>
                <c:pt idx="104">
                  <c:v>43361</c:v>
                </c:pt>
                <c:pt idx="105">
                  <c:v>43391</c:v>
                </c:pt>
                <c:pt idx="106">
                  <c:v>43422</c:v>
                </c:pt>
                <c:pt idx="107">
                  <c:v>43452</c:v>
                </c:pt>
                <c:pt idx="108">
                  <c:v>43483</c:v>
                </c:pt>
                <c:pt idx="109">
                  <c:v>43514</c:v>
                </c:pt>
                <c:pt idx="110">
                  <c:v>43542</c:v>
                </c:pt>
                <c:pt idx="111">
                  <c:v>43573</c:v>
                </c:pt>
                <c:pt idx="112">
                  <c:v>43603</c:v>
                </c:pt>
                <c:pt idx="113">
                  <c:v>43634</c:v>
                </c:pt>
                <c:pt idx="114">
                  <c:v>43664</c:v>
                </c:pt>
                <c:pt idx="115">
                  <c:v>43695</c:v>
                </c:pt>
                <c:pt idx="116">
                  <c:v>43726</c:v>
                </c:pt>
                <c:pt idx="117">
                  <c:v>43756</c:v>
                </c:pt>
                <c:pt idx="118">
                  <c:v>43787</c:v>
                </c:pt>
                <c:pt idx="119">
                  <c:v>43817</c:v>
                </c:pt>
                <c:pt idx="120">
                  <c:v>43848</c:v>
                </c:pt>
                <c:pt idx="121">
                  <c:v>43879</c:v>
                </c:pt>
                <c:pt idx="122">
                  <c:v>43908</c:v>
                </c:pt>
                <c:pt idx="123">
                  <c:v>43939</c:v>
                </c:pt>
                <c:pt idx="124">
                  <c:v>43969</c:v>
                </c:pt>
                <c:pt idx="125">
                  <c:v>44000</c:v>
                </c:pt>
                <c:pt idx="126">
                  <c:v>44030</c:v>
                </c:pt>
                <c:pt idx="127">
                  <c:v>44061</c:v>
                </c:pt>
                <c:pt idx="128">
                  <c:v>44092</c:v>
                </c:pt>
                <c:pt idx="129">
                  <c:v>44122</c:v>
                </c:pt>
                <c:pt idx="130">
                  <c:v>44153</c:v>
                </c:pt>
                <c:pt idx="131">
                  <c:v>44183</c:v>
                </c:pt>
                <c:pt idx="132">
                  <c:v>44214</c:v>
                </c:pt>
                <c:pt idx="133">
                  <c:v>44245</c:v>
                </c:pt>
                <c:pt idx="134">
                  <c:v>44273</c:v>
                </c:pt>
                <c:pt idx="135">
                  <c:v>44304</c:v>
                </c:pt>
                <c:pt idx="136">
                  <c:v>44334</c:v>
                </c:pt>
                <c:pt idx="137">
                  <c:v>44365</c:v>
                </c:pt>
                <c:pt idx="138">
                  <c:v>44395</c:v>
                </c:pt>
                <c:pt idx="139">
                  <c:v>44426</c:v>
                </c:pt>
                <c:pt idx="140">
                  <c:v>44457</c:v>
                </c:pt>
                <c:pt idx="141">
                  <c:v>44487</c:v>
                </c:pt>
                <c:pt idx="142">
                  <c:v>44518</c:v>
                </c:pt>
                <c:pt idx="143">
                  <c:v>44548</c:v>
                </c:pt>
                <c:pt idx="144">
                  <c:v>44579</c:v>
                </c:pt>
                <c:pt idx="145">
                  <c:v>44610</c:v>
                </c:pt>
                <c:pt idx="146">
                  <c:v>44638</c:v>
                </c:pt>
                <c:pt idx="147">
                  <c:v>44669</c:v>
                </c:pt>
                <c:pt idx="148">
                  <c:v>44699</c:v>
                </c:pt>
                <c:pt idx="149">
                  <c:v>44730</c:v>
                </c:pt>
                <c:pt idx="150">
                  <c:v>44760</c:v>
                </c:pt>
                <c:pt idx="151">
                  <c:v>44791</c:v>
                </c:pt>
                <c:pt idx="152">
                  <c:v>44822</c:v>
                </c:pt>
                <c:pt idx="153">
                  <c:v>44853</c:v>
                </c:pt>
                <c:pt idx="154">
                  <c:v>44885</c:v>
                </c:pt>
                <c:pt idx="155">
                  <c:v>44916</c:v>
                </c:pt>
                <c:pt idx="156">
                  <c:v>44948</c:v>
                </c:pt>
                <c:pt idx="157">
                  <c:v>44980</c:v>
                </c:pt>
                <c:pt idx="158">
                  <c:v>45009</c:v>
                </c:pt>
                <c:pt idx="159">
                  <c:v>45041</c:v>
                </c:pt>
                <c:pt idx="160">
                  <c:v>45072</c:v>
                </c:pt>
                <c:pt idx="161">
                  <c:v>45104</c:v>
                </c:pt>
                <c:pt idx="162">
                  <c:v>45135</c:v>
                </c:pt>
                <c:pt idx="163">
                  <c:v>45167</c:v>
                </c:pt>
                <c:pt idx="164">
                  <c:v>45199</c:v>
                </c:pt>
                <c:pt idx="165">
                  <c:v>45200</c:v>
                </c:pt>
                <c:pt idx="166">
                  <c:v>45232</c:v>
                </c:pt>
                <c:pt idx="167">
                  <c:v>45263</c:v>
                </c:pt>
                <c:pt idx="168">
                  <c:v>45295</c:v>
                </c:pt>
                <c:pt idx="169">
                  <c:v>45327</c:v>
                </c:pt>
                <c:pt idx="170">
                  <c:v>45357</c:v>
                </c:pt>
                <c:pt idx="171">
                  <c:v>45389</c:v>
                </c:pt>
                <c:pt idx="172">
                  <c:v>45442</c:v>
                </c:pt>
                <c:pt idx="173">
                  <c:v>45473</c:v>
                </c:pt>
                <c:pt idx="174">
                  <c:v>45503</c:v>
                </c:pt>
                <c:pt idx="175">
                  <c:v>45534</c:v>
                </c:pt>
                <c:pt idx="176">
                  <c:v>45565</c:v>
                </c:pt>
                <c:pt idx="177">
                  <c:v>45595</c:v>
                </c:pt>
                <c:pt idx="178">
                  <c:v>45626</c:v>
                </c:pt>
                <c:pt idx="179">
                  <c:v>45656</c:v>
                </c:pt>
                <c:pt idx="180">
                  <c:v>45687</c:v>
                </c:pt>
                <c:pt idx="181">
                  <c:v>45716</c:v>
                </c:pt>
                <c:pt idx="182">
                  <c:v>45745</c:v>
                </c:pt>
                <c:pt idx="183">
                  <c:v>45774</c:v>
                </c:pt>
                <c:pt idx="184">
                  <c:v>45803</c:v>
                </c:pt>
                <c:pt idx="185">
                  <c:v>45832</c:v>
                </c:pt>
                <c:pt idx="186">
                  <c:v>45861</c:v>
                </c:pt>
                <c:pt idx="187">
                  <c:v>45890</c:v>
                </c:pt>
                <c:pt idx="188">
                  <c:v>45919</c:v>
                </c:pt>
                <c:pt idx="189">
                  <c:v>45948</c:v>
                </c:pt>
                <c:pt idx="190">
                  <c:v>45977</c:v>
                </c:pt>
                <c:pt idx="191">
                  <c:v>46008</c:v>
                </c:pt>
                <c:pt idx="192">
                  <c:v>46038</c:v>
                </c:pt>
                <c:pt idx="193">
                  <c:v>46070</c:v>
                </c:pt>
                <c:pt idx="194">
                  <c:v>46099</c:v>
                </c:pt>
                <c:pt idx="195">
                  <c:v>46131</c:v>
                </c:pt>
                <c:pt idx="196">
                  <c:v>46162</c:v>
                </c:pt>
                <c:pt idx="197">
                  <c:v>46203</c:v>
                </c:pt>
              </c:numCache>
            </c:numRef>
          </c:cat>
          <c:val>
            <c:numRef>
              <c:f>'Interest Rate_new _In use'!$E$2:$E$199</c:f>
            </c:numRef>
          </c:val>
          <c:smooth val="0"/>
          <c:extLst>
            <c:ext xmlns:c16="http://schemas.microsoft.com/office/drawing/2014/chart" uri="{C3380CC4-5D6E-409C-BE32-E72D297353CC}">
              <c16:uniqueId val="{00000001-F183-4DCB-80D5-A8FD38F501A9}"/>
            </c:ext>
          </c:extLst>
        </c:ser>
        <c:ser>
          <c:idx val="4"/>
          <c:order val="2"/>
          <c:tx>
            <c:strRef>
              <c:f>'Interest Rate_new _In use'!$F$1</c:f>
              <c:strCache>
                <c:ptCount val="1"/>
                <c:pt idx="0">
                  <c:v>3-Month Deposit Rate</c:v>
                </c:pt>
              </c:strCache>
            </c:strRef>
          </c:tx>
          <c:spPr>
            <a:ln w="28575" cap="rnd">
              <a:solidFill>
                <a:schemeClr val="accent5"/>
              </a:solidFill>
              <a:round/>
            </a:ln>
            <a:effectLst/>
          </c:spPr>
          <c:marker>
            <c:symbol val="none"/>
          </c:marker>
          <c:cat>
            <c:numRef>
              <c:f>'Interest Rate_new _In use'!$A$2:$A$199</c:f>
              <c:numCache>
                <c:formatCode>[$-409]mmm\-yy;@</c:formatCode>
                <c:ptCount val="198"/>
                <c:pt idx="0">
                  <c:v>40179</c:v>
                </c:pt>
                <c:pt idx="1">
                  <c:v>40210</c:v>
                </c:pt>
                <c:pt idx="2">
                  <c:v>40238</c:v>
                </c:pt>
                <c:pt idx="3">
                  <c:v>40269</c:v>
                </c:pt>
                <c:pt idx="4">
                  <c:v>40299</c:v>
                </c:pt>
                <c:pt idx="5">
                  <c:v>40330</c:v>
                </c:pt>
                <c:pt idx="6">
                  <c:v>40360</c:v>
                </c:pt>
                <c:pt idx="7">
                  <c:v>40391</c:v>
                </c:pt>
                <c:pt idx="8">
                  <c:v>40422</c:v>
                </c:pt>
                <c:pt idx="9">
                  <c:v>40452</c:v>
                </c:pt>
                <c:pt idx="10">
                  <c:v>40483</c:v>
                </c:pt>
                <c:pt idx="11">
                  <c:v>40513</c:v>
                </c:pt>
                <c:pt idx="12">
                  <c:v>40544</c:v>
                </c:pt>
                <c:pt idx="13">
                  <c:v>40575</c:v>
                </c:pt>
                <c:pt idx="14">
                  <c:v>40603</c:v>
                </c:pt>
                <c:pt idx="15">
                  <c:v>40634</c:v>
                </c:pt>
                <c:pt idx="16">
                  <c:v>40664</c:v>
                </c:pt>
                <c:pt idx="17">
                  <c:v>40695</c:v>
                </c:pt>
                <c:pt idx="18">
                  <c:v>40725</c:v>
                </c:pt>
                <c:pt idx="19">
                  <c:v>40756</c:v>
                </c:pt>
                <c:pt idx="20">
                  <c:v>40787</c:v>
                </c:pt>
                <c:pt idx="21">
                  <c:v>40817</c:v>
                </c:pt>
                <c:pt idx="22">
                  <c:v>40848</c:v>
                </c:pt>
                <c:pt idx="23">
                  <c:v>40878</c:v>
                </c:pt>
                <c:pt idx="24">
                  <c:v>40909</c:v>
                </c:pt>
                <c:pt idx="25">
                  <c:v>40940</c:v>
                </c:pt>
                <c:pt idx="26">
                  <c:v>40969</c:v>
                </c:pt>
                <c:pt idx="27">
                  <c:v>41000</c:v>
                </c:pt>
                <c:pt idx="28">
                  <c:v>41030</c:v>
                </c:pt>
                <c:pt idx="29">
                  <c:v>41061</c:v>
                </c:pt>
                <c:pt idx="30">
                  <c:v>41091</c:v>
                </c:pt>
                <c:pt idx="31">
                  <c:v>41122</c:v>
                </c:pt>
                <c:pt idx="32">
                  <c:v>41153</c:v>
                </c:pt>
                <c:pt idx="33">
                  <c:v>41183</c:v>
                </c:pt>
                <c:pt idx="34">
                  <c:v>41214</c:v>
                </c:pt>
                <c:pt idx="35">
                  <c:v>41244</c:v>
                </c:pt>
                <c:pt idx="36">
                  <c:v>41275</c:v>
                </c:pt>
                <c:pt idx="37">
                  <c:v>41306</c:v>
                </c:pt>
                <c:pt idx="38">
                  <c:v>41334</c:v>
                </c:pt>
                <c:pt idx="39">
                  <c:v>41365</c:v>
                </c:pt>
                <c:pt idx="40">
                  <c:v>41395</c:v>
                </c:pt>
                <c:pt idx="41">
                  <c:v>41426</c:v>
                </c:pt>
                <c:pt idx="42">
                  <c:v>41456</c:v>
                </c:pt>
                <c:pt idx="43">
                  <c:v>41487</c:v>
                </c:pt>
                <c:pt idx="44">
                  <c:v>41518</c:v>
                </c:pt>
                <c:pt idx="45">
                  <c:v>41548</c:v>
                </c:pt>
                <c:pt idx="46">
                  <c:v>41579</c:v>
                </c:pt>
                <c:pt idx="47">
                  <c:v>41609</c:v>
                </c:pt>
                <c:pt idx="48">
                  <c:v>41640</c:v>
                </c:pt>
                <c:pt idx="49">
                  <c:v>41671</c:v>
                </c:pt>
                <c:pt idx="50">
                  <c:v>41699</c:v>
                </c:pt>
                <c:pt idx="51">
                  <c:v>41730</c:v>
                </c:pt>
                <c:pt idx="52">
                  <c:v>41760</c:v>
                </c:pt>
                <c:pt idx="53">
                  <c:v>41791</c:v>
                </c:pt>
                <c:pt idx="54">
                  <c:v>41821</c:v>
                </c:pt>
                <c:pt idx="55">
                  <c:v>41852</c:v>
                </c:pt>
                <c:pt idx="56">
                  <c:v>41883</c:v>
                </c:pt>
                <c:pt idx="57">
                  <c:v>41913</c:v>
                </c:pt>
                <c:pt idx="58">
                  <c:v>41944</c:v>
                </c:pt>
                <c:pt idx="59">
                  <c:v>41974</c:v>
                </c:pt>
                <c:pt idx="60">
                  <c:v>42005</c:v>
                </c:pt>
                <c:pt idx="61">
                  <c:v>42036</c:v>
                </c:pt>
                <c:pt idx="62">
                  <c:v>42064</c:v>
                </c:pt>
                <c:pt idx="63">
                  <c:v>42095</c:v>
                </c:pt>
                <c:pt idx="64">
                  <c:v>42125</c:v>
                </c:pt>
                <c:pt idx="65">
                  <c:v>42156</c:v>
                </c:pt>
                <c:pt idx="66">
                  <c:v>42186</c:v>
                </c:pt>
                <c:pt idx="67">
                  <c:v>42217</c:v>
                </c:pt>
                <c:pt idx="68">
                  <c:v>42248</c:v>
                </c:pt>
                <c:pt idx="69">
                  <c:v>42278</c:v>
                </c:pt>
                <c:pt idx="70">
                  <c:v>42309</c:v>
                </c:pt>
                <c:pt idx="71">
                  <c:v>42339</c:v>
                </c:pt>
                <c:pt idx="72">
                  <c:v>42370</c:v>
                </c:pt>
                <c:pt idx="73">
                  <c:v>42401</c:v>
                </c:pt>
                <c:pt idx="74">
                  <c:v>42430</c:v>
                </c:pt>
                <c:pt idx="75">
                  <c:v>42461</c:v>
                </c:pt>
                <c:pt idx="76">
                  <c:v>42491</c:v>
                </c:pt>
                <c:pt idx="77">
                  <c:v>42522</c:v>
                </c:pt>
                <c:pt idx="78">
                  <c:v>42552</c:v>
                </c:pt>
                <c:pt idx="79">
                  <c:v>42583</c:v>
                </c:pt>
                <c:pt idx="80">
                  <c:v>42614</c:v>
                </c:pt>
                <c:pt idx="81">
                  <c:v>42644</c:v>
                </c:pt>
                <c:pt idx="82">
                  <c:v>42675</c:v>
                </c:pt>
                <c:pt idx="83">
                  <c:v>42705</c:v>
                </c:pt>
                <c:pt idx="84">
                  <c:v>42736</c:v>
                </c:pt>
                <c:pt idx="85">
                  <c:v>42767</c:v>
                </c:pt>
                <c:pt idx="86">
                  <c:v>42795</c:v>
                </c:pt>
                <c:pt idx="87">
                  <c:v>42826</c:v>
                </c:pt>
                <c:pt idx="88">
                  <c:v>42856</c:v>
                </c:pt>
                <c:pt idx="89">
                  <c:v>42887</c:v>
                </c:pt>
                <c:pt idx="90">
                  <c:v>42917</c:v>
                </c:pt>
                <c:pt idx="91">
                  <c:v>42948</c:v>
                </c:pt>
                <c:pt idx="92">
                  <c:v>42979</c:v>
                </c:pt>
                <c:pt idx="93">
                  <c:v>43009</c:v>
                </c:pt>
                <c:pt idx="94">
                  <c:v>43040</c:v>
                </c:pt>
                <c:pt idx="95">
                  <c:v>43070</c:v>
                </c:pt>
                <c:pt idx="96">
                  <c:v>43118</c:v>
                </c:pt>
                <c:pt idx="97">
                  <c:v>43149</c:v>
                </c:pt>
                <c:pt idx="98">
                  <c:v>43177</c:v>
                </c:pt>
                <c:pt idx="99">
                  <c:v>43208</c:v>
                </c:pt>
                <c:pt idx="100">
                  <c:v>43238</c:v>
                </c:pt>
                <c:pt idx="101">
                  <c:v>43269</c:v>
                </c:pt>
                <c:pt idx="102">
                  <c:v>43299</c:v>
                </c:pt>
                <c:pt idx="103">
                  <c:v>43330</c:v>
                </c:pt>
                <c:pt idx="104">
                  <c:v>43361</c:v>
                </c:pt>
                <c:pt idx="105">
                  <c:v>43391</c:v>
                </c:pt>
                <c:pt idx="106">
                  <c:v>43422</c:v>
                </c:pt>
                <c:pt idx="107">
                  <c:v>43452</c:v>
                </c:pt>
                <c:pt idx="108">
                  <c:v>43483</c:v>
                </c:pt>
                <c:pt idx="109">
                  <c:v>43514</c:v>
                </c:pt>
                <c:pt idx="110">
                  <c:v>43542</c:v>
                </c:pt>
                <c:pt idx="111">
                  <c:v>43573</c:v>
                </c:pt>
                <c:pt idx="112">
                  <c:v>43603</c:v>
                </c:pt>
                <c:pt idx="113">
                  <c:v>43634</c:v>
                </c:pt>
                <c:pt idx="114">
                  <c:v>43664</c:v>
                </c:pt>
                <c:pt idx="115">
                  <c:v>43695</c:v>
                </c:pt>
                <c:pt idx="116">
                  <c:v>43726</c:v>
                </c:pt>
                <c:pt idx="117">
                  <c:v>43756</c:v>
                </c:pt>
                <c:pt idx="118">
                  <c:v>43787</c:v>
                </c:pt>
                <c:pt idx="119">
                  <c:v>43817</c:v>
                </c:pt>
                <c:pt idx="120">
                  <c:v>43848</c:v>
                </c:pt>
                <c:pt idx="121">
                  <c:v>43879</c:v>
                </c:pt>
                <c:pt idx="122">
                  <c:v>43908</c:v>
                </c:pt>
                <c:pt idx="123">
                  <c:v>43939</c:v>
                </c:pt>
                <c:pt idx="124">
                  <c:v>43969</c:v>
                </c:pt>
                <c:pt idx="125">
                  <c:v>44000</c:v>
                </c:pt>
                <c:pt idx="126">
                  <c:v>44030</c:v>
                </c:pt>
                <c:pt idx="127">
                  <c:v>44061</c:v>
                </c:pt>
                <c:pt idx="128">
                  <c:v>44092</c:v>
                </c:pt>
                <c:pt idx="129">
                  <c:v>44122</c:v>
                </c:pt>
                <c:pt idx="130">
                  <c:v>44153</c:v>
                </c:pt>
                <c:pt idx="131">
                  <c:v>44183</c:v>
                </c:pt>
                <c:pt idx="132">
                  <c:v>44214</c:v>
                </c:pt>
                <c:pt idx="133">
                  <c:v>44245</c:v>
                </c:pt>
                <c:pt idx="134">
                  <c:v>44273</c:v>
                </c:pt>
                <c:pt idx="135">
                  <c:v>44304</c:v>
                </c:pt>
                <c:pt idx="136">
                  <c:v>44334</c:v>
                </c:pt>
                <c:pt idx="137">
                  <c:v>44365</c:v>
                </c:pt>
                <c:pt idx="138">
                  <c:v>44395</c:v>
                </c:pt>
                <c:pt idx="139">
                  <c:v>44426</c:v>
                </c:pt>
                <c:pt idx="140">
                  <c:v>44457</c:v>
                </c:pt>
                <c:pt idx="141">
                  <c:v>44487</c:v>
                </c:pt>
                <c:pt idx="142">
                  <c:v>44518</c:v>
                </c:pt>
                <c:pt idx="143">
                  <c:v>44548</c:v>
                </c:pt>
                <c:pt idx="144">
                  <c:v>44579</c:v>
                </c:pt>
                <c:pt idx="145">
                  <c:v>44610</c:v>
                </c:pt>
                <c:pt idx="146">
                  <c:v>44638</c:v>
                </c:pt>
                <c:pt idx="147">
                  <c:v>44669</c:v>
                </c:pt>
                <c:pt idx="148">
                  <c:v>44699</c:v>
                </c:pt>
                <c:pt idx="149">
                  <c:v>44730</c:v>
                </c:pt>
                <c:pt idx="150">
                  <c:v>44760</c:v>
                </c:pt>
                <c:pt idx="151">
                  <c:v>44791</c:v>
                </c:pt>
                <c:pt idx="152">
                  <c:v>44822</c:v>
                </c:pt>
                <c:pt idx="153">
                  <c:v>44853</c:v>
                </c:pt>
                <c:pt idx="154">
                  <c:v>44885</c:v>
                </c:pt>
                <c:pt idx="155">
                  <c:v>44916</c:v>
                </c:pt>
                <c:pt idx="156">
                  <c:v>44948</c:v>
                </c:pt>
                <c:pt idx="157">
                  <c:v>44980</c:v>
                </c:pt>
                <c:pt idx="158">
                  <c:v>45009</c:v>
                </c:pt>
                <c:pt idx="159">
                  <c:v>45041</c:v>
                </c:pt>
                <c:pt idx="160">
                  <c:v>45072</c:v>
                </c:pt>
                <c:pt idx="161">
                  <c:v>45104</c:v>
                </c:pt>
                <c:pt idx="162">
                  <c:v>45135</c:v>
                </c:pt>
                <c:pt idx="163">
                  <c:v>45167</c:v>
                </c:pt>
                <c:pt idx="164">
                  <c:v>45199</c:v>
                </c:pt>
                <c:pt idx="165">
                  <c:v>45200</c:v>
                </c:pt>
                <c:pt idx="166">
                  <c:v>45232</c:v>
                </c:pt>
                <c:pt idx="167">
                  <c:v>45263</c:v>
                </c:pt>
                <c:pt idx="168">
                  <c:v>45295</c:v>
                </c:pt>
                <c:pt idx="169">
                  <c:v>45327</c:v>
                </c:pt>
                <c:pt idx="170">
                  <c:v>45357</c:v>
                </c:pt>
                <c:pt idx="171">
                  <c:v>45389</c:v>
                </c:pt>
                <c:pt idx="172">
                  <c:v>45442</c:v>
                </c:pt>
                <c:pt idx="173">
                  <c:v>45473</c:v>
                </c:pt>
                <c:pt idx="174">
                  <c:v>45503</c:v>
                </c:pt>
                <c:pt idx="175">
                  <c:v>45534</c:v>
                </c:pt>
                <c:pt idx="176">
                  <c:v>45565</c:v>
                </c:pt>
                <c:pt idx="177">
                  <c:v>45595</c:v>
                </c:pt>
                <c:pt idx="178">
                  <c:v>45626</c:v>
                </c:pt>
                <c:pt idx="179">
                  <c:v>45656</c:v>
                </c:pt>
                <c:pt idx="180">
                  <c:v>45687</c:v>
                </c:pt>
                <c:pt idx="181">
                  <c:v>45716</c:v>
                </c:pt>
                <c:pt idx="182">
                  <c:v>45745</c:v>
                </c:pt>
                <c:pt idx="183">
                  <c:v>45774</c:v>
                </c:pt>
                <c:pt idx="184">
                  <c:v>45803</c:v>
                </c:pt>
                <c:pt idx="185">
                  <c:v>45832</c:v>
                </c:pt>
                <c:pt idx="186">
                  <c:v>45861</c:v>
                </c:pt>
                <c:pt idx="187">
                  <c:v>45890</c:v>
                </c:pt>
                <c:pt idx="188">
                  <c:v>45919</c:v>
                </c:pt>
                <c:pt idx="189">
                  <c:v>45948</c:v>
                </c:pt>
                <c:pt idx="190">
                  <c:v>45977</c:v>
                </c:pt>
                <c:pt idx="191">
                  <c:v>46008</c:v>
                </c:pt>
                <c:pt idx="192">
                  <c:v>46038</c:v>
                </c:pt>
                <c:pt idx="193">
                  <c:v>46070</c:v>
                </c:pt>
                <c:pt idx="194">
                  <c:v>46099</c:v>
                </c:pt>
                <c:pt idx="195">
                  <c:v>46131</c:v>
                </c:pt>
                <c:pt idx="196">
                  <c:v>46162</c:v>
                </c:pt>
                <c:pt idx="197">
                  <c:v>46203</c:v>
                </c:pt>
              </c:numCache>
            </c:numRef>
          </c:cat>
          <c:val>
            <c:numRef>
              <c:f>'Interest Rate_new _In use'!$F$2:$F$199</c:f>
            </c:numRef>
          </c:val>
          <c:smooth val="0"/>
          <c:extLst>
            <c:ext xmlns:c16="http://schemas.microsoft.com/office/drawing/2014/chart" uri="{C3380CC4-5D6E-409C-BE32-E72D297353CC}">
              <c16:uniqueId val="{00000002-F183-4DCB-80D5-A8FD38F501A9}"/>
            </c:ext>
          </c:extLst>
        </c:ser>
        <c:ser>
          <c:idx val="6"/>
          <c:order val="3"/>
          <c:tx>
            <c:strRef>
              <c:f>'Interest Rate_new _In use'!$H$1</c:f>
              <c:strCache>
                <c:ptCount val="1"/>
                <c:pt idx="0">
                  <c:v>6-Month Deposit Rate</c:v>
                </c:pt>
              </c:strCache>
            </c:strRef>
          </c:tx>
          <c:spPr>
            <a:ln w="28575" cap="rnd">
              <a:solidFill>
                <a:schemeClr val="accent1">
                  <a:lumMod val="60000"/>
                </a:schemeClr>
              </a:solidFill>
              <a:round/>
            </a:ln>
            <a:effectLst/>
          </c:spPr>
          <c:marker>
            <c:symbol val="none"/>
          </c:marker>
          <c:cat>
            <c:numRef>
              <c:f>'Interest Rate_new _In use'!$A$2:$A$199</c:f>
              <c:numCache>
                <c:formatCode>[$-409]mmm\-yy;@</c:formatCode>
                <c:ptCount val="198"/>
                <c:pt idx="0">
                  <c:v>40179</c:v>
                </c:pt>
                <c:pt idx="1">
                  <c:v>40210</c:v>
                </c:pt>
                <c:pt idx="2">
                  <c:v>40238</c:v>
                </c:pt>
                <c:pt idx="3">
                  <c:v>40269</c:v>
                </c:pt>
                <c:pt idx="4">
                  <c:v>40299</c:v>
                </c:pt>
                <c:pt idx="5">
                  <c:v>40330</c:v>
                </c:pt>
                <c:pt idx="6">
                  <c:v>40360</c:v>
                </c:pt>
                <c:pt idx="7">
                  <c:v>40391</c:v>
                </c:pt>
                <c:pt idx="8">
                  <c:v>40422</c:v>
                </c:pt>
                <c:pt idx="9">
                  <c:v>40452</c:v>
                </c:pt>
                <c:pt idx="10">
                  <c:v>40483</c:v>
                </c:pt>
                <c:pt idx="11">
                  <c:v>40513</c:v>
                </c:pt>
                <c:pt idx="12">
                  <c:v>40544</c:v>
                </c:pt>
                <c:pt idx="13">
                  <c:v>40575</c:v>
                </c:pt>
                <c:pt idx="14">
                  <c:v>40603</c:v>
                </c:pt>
                <c:pt idx="15">
                  <c:v>40634</c:v>
                </c:pt>
                <c:pt idx="16">
                  <c:v>40664</c:v>
                </c:pt>
                <c:pt idx="17">
                  <c:v>40695</c:v>
                </c:pt>
                <c:pt idx="18">
                  <c:v>40725</c:v>
                </c:pt>
                <c:pt idx="19">
                  <c:v>40756</c:v>
                </c:pt>
                <c:pt idx="20">
                  <c:v>40787</c:v>
                </c:pt>
                <c:pt idx="21">
                  <c:v>40817</c:v>
                </c:pt>
                <c:pt idx="22">
                  <c:v>40848</c:v>
                </c:pt>
                <c:pt idx="23">
                  <c:v>40878</c:v>
                </c:pt>
                <c:pt idx="24">
                  <c:v>40909</c:v>
                </c:pt>
                <c:pt idx="25">
                  <c:v>40940</c:v>
                </c:pt>
                <c:pt idx="26">
                  <c:v>40969</c:v>
                </c:pt>
                <c:pt idx="27">
                  <c:v>41000</c:v>
                </c:pt>
                <c:pt idx="28">
                  <c:v>41030</c:v>
                </c:pt>
                <c:pt idx="29">
                  <c:v>41061</c:v>
                </c:pt>
                <c:pt idx="30">
                  <c:v>41091</c:v>
                </c:pt>
                <c:pt idx="31">
                  <c:v>41122</c:v>
                </c:pt>
                <c:pt idx="32">
                  <c:v>41153</c:v>
                </c:pt>
                <c:pt idx="33">
                  <c:v>41183</c:v>
                </c:pt>
                <c:pt idx="34">
                  <c:v>41214</c:v>
                </c:pt>
                <c:pt idx="35">
                  <c:v>41244</c:v>
                </c:pt>
                <c:pt idx="36">
                  <c:v>41275</c:v>
                </c:pt>
                <c:pt idx="37">
                  <c:v>41306</c:v>
                </c:pt>
                <c:pt idx="38">
                  <c:v>41334</c:v>
                </c:pt>
                <c:pt idx="39">
                  <c:v>41365</c:v>
                </c:pt>
                <c:pt idx="40">
                  <c:v>41395</c:v>
                </c:pt>
                <c:pt idx="41">
                  <c:v>41426</c:v>
                </c:pt>
                <c:pt idx="42">
                  <c:v>41456</c:v>
                </c:pt>
                <c:pt idx="43">
                  <c:v>41487</c:v>
                </c:pt>
                <c:pt idx="44">
                  <c:v>41518</c:v>
                </c:pt>
                <c:pt idx="45">
                  <c:v>41548</c:v>
                </c:pt>
                <c:pt idx="46">
                  <c:v>41579</c:v>
                </c:pt>
                <c:pt idx="47">
                  <c:v>41609</c:v>
                </c:pt>
                <c:pt idx="48">
                  <c:v>41640</c:v>
                </c:pt>
                <c:pt idx="49">
                  <c:v>41671</c:v>
                </c:pt>
                <c:pt idx="50">
                  <c:v>41699</c:v>
                </c:pt>
                <c:pt idx="51">
                  <c:v>41730</c:v>
                </c:pt>
                <c:pt idx="52">
                  <c:v>41760</c:v>
                </c:pt>
                <c:pt idx="53">
                  <c:v>41791</c:v>
                </c:pt>
                <c:pt idx="54">
                  <c:v>41821</c:v>
                </c:pt>
                <c:pt idx="55">
                  <c:v>41852</c:v>
                </c:pt>
                <c:pt idx="56">
                  <c:v>41883</c:v>
                </c:pt>
                <c:pt idx="57">
                  <c:v>41913</c:v>
                </c:pt>
                <c:pt idx="58">
                  <c:v>41944</c:v>
                </c:pt>
                <c:pt idx="59">
                  <c:v>41974</c:v>
                </c:pt>
                <c:pt idx="60">
                  <c:v>42005</c:v>
                </c:pt>
                <c:pt idx="61">
                  <c:v>42036</c:v>
                </c:pt>
                <c:pt idx="62">
                  <c:v>42064</c:v>
                </c:pt>
                <c:pt idx="63">
                  <c:v>42095</c:v>
                </c:pt>
                <c:pt idx="64">
                  <c:v>42125</c:v>
                </c:pt>
                <c:pt idx="65">
                  <c:v>42156</c:v>
                </c:pt>
                <c:pt idx="66">
                  <c:v>42186</c:v>
                </c:pt>
                <c:pt idx="67">
                  <c:v>42217</c:v>
                </c:pt>
                <c:pt idx="68">
                  <c:v>42248</c:v>
                </c:pt>
                <c:pt idx="69">
                  <c:v>42278</c:v>
                </c:pt>
                <c:pt idx="70">
                  <c:v>42309</c:v>
                </c:pt>
                <c:pt idx="71">
                  <c:v>42339</c:v>
                </c:pt>
                <c:pt idx="72">
                  <c:v>42370</c:v>
                </c:pt>
                <c:pt idx="73">
                  <c:v>42401</c:v>
                </c:pt>
                <c:pt idx="74">
                  <c:v>42430</c:v>
                </c:pt>
                <c:pt idx="75">
                  <c:v>42461</c:v>
                </c:pt>
                <c:pt idx="76">
                  <c:v>42491</c:v>
                </c:pt>
                <c:pt idx="77">
                  <c:v>42522</c:v>
                </c:pt>
                <c:pt idx="78">
                  <c:v>42552</c:v>
                </c:pt>
                <c:pt idx="79">
                  <c:v>42583</c:v>
                </c:pt>
                <c:pt idx="80">
                  <c:v>42614</c:v>
                </c:pt>
                <c:pt idx="81">
                  <c:v>42644</c:v>
                </c:pt>
                <c:pt idx="82">
                  <c:v>42675</c:v>
                </c:pt>
                <c:pt idx="83">
                  <c:v>42705</c:v>
                </c:pt>
                <c:pt idx="84">
                  <c:v>42736</c:v>
                </c:pt>
                <c:pt idx="85">
                  <c:v>42767</c:v>
                </c:pt>
                <c:pt idx="86">
                  <c:v>42795</c:v>
                </c:pt>
                <c:pt idx="87">
                  <c:v>42826</c:v>
                </c:pt>
                <c:pt idx="88">
                  <c:v>42856</c:v>
                </c:pt>
                <c:pt idx="89">
                  <c:v>42887</c:v>
                </c:pt>
                <c:pt idx="90">
                  <c:v>42917</c:v>
                </c:pt>
                <c:pt idx="91">
                  <c:v>42948</c:v>
                </c:pt>
                <c:pt idx="92">
                  <c:v>42979</c:v>
                </c:pt>
                <c:pt idx="93">
                  <c:v>43009</c:v>
                </c:pt>
                <c:pt idx="94">
                  <c:v>43040</c:v>
                </c:pt>
                <c:pt idx="95">
                  <c:v>43070</c:v>
                </c:pt>
                <c:pt idx="96">
                  <c:v>43118</c:v>
                </c:pt>
                <c:pt idx="97">
                  <c:v>43149</c:v>
                </c:pt>
                <c:pt idx="98">
                  <c:v>43177</c:v>
                </c:pt>
                <c:pt idx="99">
                  <c:v>43208</c:v>
                </c:pt>
                <c:pt idx="100">
                  <c:v>43238</c:v>
                </c:pt>
                <c:pt idx="101">
                  <c:v>43269</c:v>
                </c:pt>
                <c:pt idx="102">
                  <c:v>43299</c:v>
                </c:pt>
                <c:pt idx="103">
                  <c:v>43330</c:v>
                </c:pt>
                <c:pt idx="104">
                  <c:v>43361</c:v>
                </c:pt>
                <c:pt idx="105">
                  <c:v>43391</c:v>
                </c:pt>
                <c:pt idx="106">
                  <c:v>43422</c:v>
                </c:pt>
                <c:pt idx="107">
                  <c:v>43452</c:v>
                </c:pt>
                <c:pt idx="108">
                  <c:v>43483</c:v>
                </c:pt>
                <c:pt idx="109">
                  <c:v>43514</c:v>
                </c:pt>
                <c:pt idx="110">
                  <c:v>43542</c:v>
                </c:pt>
                <c:pt idx="111">
                  <c:v>43573</c:v>
                </c:pt>
                <c:pt idx="112">
                  <c:v>43603</c:v>
                </c:pt>
                <c:pt idx="113">
                  <c:v>43634</c:v>
                </c:pt>
                <c:pt idx="114">
                  <c:v>43664</c:v>
                </c:pt>
                <c:pt idx="115">
                  <c:v>43695</c:v>
                </c:pt>
                <c:pt idx="116">
                  <c:v>43726</c:v>
                </c:pt>
                <c:pt idx="117">
                  <c:v>43756</c:v>
                </c:pt>
                <c:pt idx="118">
                  <c:v>43787</c:v>
                </c:pt>
                <c:pt idx="119">
                  <c:v>43817</c:v>
                </c:pt>
                <c:pt idx="120">
                  <c:v>43848</c:v>
                </c:pt>
                <c:pt idx="121">
                  <c:v>43879</c:v>
                </c:pt>
                <c:pt idx="122">
                  <c:v>43908</c:v>
                </c:pt>
                <c:pt idx="123">
                  <c:v>43939</c:v>
                </c:pt>
                <c:pt idx="124">
                  <c:v>43969</c:v>
                </c:pt>
                <c:pt idx="125">
                  <c:v>44000</c:v>
                </c:pt>
                <c:pt idx="126">
                  <c:v>44030</c:v>
                </c:pt>
                <c:pt idx="127">
                  <c:v>44061</c:v>
                </c:pt>
                <c:pt idx="128">
                  <c:v>44092</c:v>
                </c:pt>
                <c:pt idx="129">
                  <c:v>44122</c:v>
                </c:pt>
                <c:pt idx="130">
                  <c:v>44153</c:v>
                </c:pt>
                <c:pt idx="131">
                  <c:v>44183</c:v>
                </c:pt>
                <c:pt idx="132">
                  <c:v>44214</c:v>
                </c:pt>
                <c:pt idx="133">
                  <c:v>44245</c:v>
                </c:pt>
                <c:pt idx="134">
                  <c:v>44273</c:v>
                </c:pt>
                <c:pt idx="135">
                  <c:v>44304</c:v>
                </c:pt>
                <c:pt idx="136">
                  <c:v>44334</c:v>
                </c:pt>
                <c:pt idx="137">
                  <c:v>44365</c:v>
                </c:pt>
                <c:pt idx="138">
                  <c:v>44395</c:v>
                </c:pt>
                <c:pt idx="139">
                  <c:v>44426</c:v>
                </c:pt>
                <c:pt idx="140">
                  <c:v>44457</c:v>
                </c:pt>
                <c:pt idx="141">
                  <c:v>44487</c:v>
                </c:pt>
                <c:pt idx="142">
                  <c:v>44518</c:v>
                </c:pt>
                <c:pt idx="143">
                  <c:v>44548</c:v>
                </c:pt>
                <c:pt idx="144">
                  <c:v>44579</c:v>
                </c:pt>
                <c:pt idx="145">
                  <c:v>44610</c:v>
                </c:pt>
                <c:pt idx="146">
                  <c:v>44638</c:v>
                </c:pt>
                <c:pt idx="147">
                  <c:v>44669</c:v>
                </c:pt>
                <c:pt idx="148">
                  <c:v>44699</c:v>
                </c:pt>
                <c:pt idx="149">
                  <c:v>44730</c:v>
                </c:pt>
                <c:pt idx="150">
                  <c:v>44760</c:v>
                </c:pt>
                <c:pt idx="151">
                  <c:v>44791</c:v>
                </c:pt>
                <c:pt idx="152">
                  <c:v>44822</c:v>
                </c:pt>
                <c:pt idx="153">
                  <c:v>44853</c:v>
                </c:pt>
                <c:pt idx="154">
                  <c:v>44885</c:v>
                </c:pt>
                <c:pt idx="155">
                  <c:v>44916</c:v>
                </c:pt>
                <c:pt idx="156">
                  <c:v>44948</c:v>
                </c:pt>
                <c:pt idx="157">
                  <c:v>44980</c:v>
                </c:pt>
                <c:pt idx="158">
                  <c:v>45009</c:v>
                </c:pt>
                <c:pt idx="159">
                  <c:v>45041</c:v>
                </c:pt>
                <c:pt idx="160">
                  <c:v>45072</c:v>
                </c:pt>
                <c:pt idx="161">
                  <c:v>45104</c:v>
                </c:pt>
                <c:pt idx="162">
                  <c:v>45135</c:v>
                </c:pt>
                <c:pt idx="163">
                  <c:v>45167</c:v>
                </c:pt>
                <c:pt idx="164">
                  <c:v>45199</c:v>
                </c:pt>
                <c:pt idx="165">
                  <c:v>45200</c:v>
                </c:pt>
                <c:pt idx="166">
                  <c:v>45232</c:v>
                </c:pt>
                <c:pt idx="167">
                  <c:v>45263</c:v>
                </c:pt>
                <c:pt idx="168">
                  <c:v>45295</c:v>
                </c:pt>
                <c:pt idx="169">
                  <c:v>45327</c:v>
                </c:pt>
                <c:pt idx="170">
                  <c:v>45357</c:v>
                </c:pt>
                <c:pt idx="171">
                  <c:v>45389</c:v>
                </c:pt>
                <c:pt idx="172">
                  <c:v>45442</c:v>
                </c:pt>
                <c:pt idx="173">
                  <c:v>45473</c:v>
                </c:pt>
                <c:pt idx="174">
                  <c:v>45503</c:v>
                </c:pt>
                <c:pt idx="175">
                  <c:v>45534</c:v>
                </c:pt>
                <c:pt idx="176">
                  <c:v>45565</c:v>
                </c:pt>
                <c:pt idx="177">
                  <c:v>45595</c:v>
                </c:pt>
                <c:pt idx="178">
                  <c:v>45626</c:v>
                </c:pt>
                <c:pt idx="179">
                  <c:v>45656</c:v>
                </c:pt>
                <c:pt idx="180">
                  <c:v>45687</c:v>
                </c:pt>
                <c:pt idx="181">
                  <c:v>45716</c:v>
                </c:pt>
                <c:pt idx="182">
                  <c:v>45745</c:v>
                </c:pt>
                <c:pt idx="183">
                  <c:v>45774</c:v>
                </c:pt>
                <c:pt idx="184">
                  <c:v>45803</c:v>
                </c:pt>
                <c:pt idx="185">
                  <c:v>45832</c:v>
                </c:pt>
                <c:pt idx="186">
                  <c:v>45861</c:v>
                </c:pt>
                <c:pt idx="187">
                  <c:v>45890</c:v>
                </c:pt>
                <c:pt idx="188">
                  <c:v>45919</c:v>
                </c:pt>
                <c:pt idx="189">
                  <c:v>45948</c:v>
                </c:pt>
                <c:pt idx="190">
                  <c:v>45977</c:v>
                </c:pt>
                <c:pt idx="191">
                  <c:v>46008</c:v>
                </c:pt>
                <c:pt idx="192">
                  <c:v>46038</c:v>
                </c:pt>
                <c:pt idx="193">
                  <c:v>46070</c:v>
                </c:pt>
                <c:pt idx="194">
                  <c:v>46099</c:v>
                </c:pt>
                <c:pt idx="195">
                  <c:v>46131</c:v>
                </c:pt>
                <c:pt idx="196">
                  <c:v>46162</c:v>
                </c:pt>
                <c:pt idx="197">
                  <c:v>46203</c:v>
                </c:pt>
              </c:numCache>
            </c:numRef>
          </c:cat>
          <c:val>
            <c:numRef>
              <c:f>'Interest Rate_new _In use'!$H$2:$H$199</c:f>
            </c:numRef>
          </c:val>
          <c:smooth val="0"/>
          <c:extLst>
            <c:ext xmlns:c16="http://schemas.microsoft.com/office/drawing/2014/chart" uri="{C3380CC4-5D6E-409C-BE32-E72D297353CC}">
              <c16:uniqueId val="{00000003-F183-4DCB-80D5-A8FD38F501A9}"/>
            </c:ext>
          </c:extLst>
        </c:ser>
        <c:ser>
          <c:idx val="7"/>
          <c:order val="4"/>
          <c:tx>
            <c:strRef>
              <c:f>'Interest Rate_new _In use'!$I$1</c:f>
              <c:strCache>
                <c:ptCount val="1"/>
                <c:pt idx="0">
                  <c:v>9-Month Deposit Rate</c:v>
                </c:pt>
              </c:strCache>
            </c:strRef>
          </c:tx>
          <c:spPr>
            <a:ln w="28575" cap="rnd">
              <a:solidFill>
                <a:schemeClr val="accent2">
                  <a:lumMod val="60000"/>
                </a:schemeClr>
              </a:solidFill>
              <a:round/>
            </a:ln>
            <a:effectLst/>
          </c:spPr>
          <c:marker>
            <c:symbol val="none"/>
          </c:marker>
          <c:cat>
            <c:numRef>
              <c:f>'Interest Rate_new _In use'!$A$2:$A$199</c:f>
              <c:numCache>
                <c:formatCode>[$-409]mmm\-yy;@</c:formatCode>
                <c:ptCount val="198"/>
                <c:pt idx="0">
                  <c:v>40179</c:v>
                </c:pt>
                <c:pt idx="1">
                  <c:v>40210</c:v>
                </c:pt>
                <c:pt idx="2">
                  <c:v>40238</c:v>
                </c:pt>
                <c:pt idx="3">
                  <c:v>40269</c:v>
                </c:pt>
                <c:pt idx="4">
                  <c:v>40299</c:v>
                </c:pt>
                <c:pt idx="5">
                  <c:v>40330</c:v>
                </c:pt>
                <c:pt idx="6">
                  <c:v>40360</c:v>
                </c:pt>
                <c:pt idx="7">
                  <c:v>40391</c:v>
                </c:pt>
                <c:pt idx="8">
                  <c:v>40422</c:v>
                </c:pt>
                <c:pt idx="9">
                  <c:v>40452</c:v>
                </c:pt>
                <c:pt idx="10">
                  <c:v>40483</c:v>
                </c:pt>
                <c:pt idx="11">
                  <c:v>40513</c:v>
                </c:pt>
                <c:pt idx="12">
                  <c:v>40544</c:v>
                </c:pt>
                <c:pt idx="13">
                  <c:v>40575</c:v>
                </c:pt>
                <c:pt idx="14">
                  <c:v>40603</c:v>
                </c:pt>
                <c:pt idx="15">
                  <c:v>40634</c:v>
                </c:pt>
                <c:pt idx="16">
                  <c:v>40664</c:v>
                </c:pt>
                <c:pt idx="17">
                  <c:v>40695</c:v>
                </c:pt>
                <c:pt idx="18">
                  <c:v>40725</c:v>
                </c:pt>
                <c:pt idx="19">
                  <c:v>40756</c:v>
                </c:pt>
                <c:pt idx="20">
                  <c:v>40787</c:v>
                </c:pt>
                <c:pt idx="21">
                  <c:v>40817</c:v>
                </c:pt>
                <c:pt idx="22">
                  <c:v>40848</c:v>
                </c:pt>
                <c:pt idx="23">
                  <c:v>40878</c:v>
                </c:pt>
                <c:pt idx="24">
                  <c:v>40909</c:v>
                </c:pt>
                <c:pt idx="25">
                  <c:v>40940</c:v>
                </c:pt>
                <c:pt idx="26">
                  <c:v>40969</c:v>
                </c:pt>
                <c:pt idx="27">
                  <c:v>41000</c:v>
                </c:pt>
                <c:pt idx="28">
                  <c:v>41030</c:v>
                </c:pt>
                <c:pt idx="29">
                  <c:v>41061</c:v>
                </c:pt>
                <c:pt idx="30">
                  <c:v>41091</c:v>
                </c:pt>
                <c:pt idx="31">
                  <c:v>41122</c:v>
                </c:pt>
                <c:pt idx="32">
                  <c:v>41153</c:v>
                </c:pt>
                <c:pt idx="33">
                  <c:v>41183</c:v>
                </c:pt>
                <c:pt idx="34">
                  <c:v>41214</c:v>
                </c:pt>
                <c:pt idx="35">
                  <c:v>41244</c:v>
                </c:pt>
                <c:pt idx="36">
                  <c:v>41275</c:v>
                </c:pt>
                <c:pt idx="37">
                  <c:v>41306</c:v>
                </c:pt>
                <c:pt idx="38">
                  <c:v>41334</c:v>
                </c:pt>
                <c:pt idx="39">
                  <c:v>41365</c:v>
                </c:pt>
                <c:pt idx="40">
                  <c:v>41395</c:v>
                </c:pt>
                <c:pt idx="41">
                  <c:v>41426</c:v>
                </c:pt>
                <c:pt idx="42">
                  <c:v>41456</c:v>
                </c:pt>
                <c:pt idx="43">
                  <c:v>41487</c:v>
                </c:pt>
                <c:pt idx="44">
                  <c:v>41518</c:v>
                </c:pt>
                <c:pt idx="45">
                  <c:v>41548</c:v>
                </c:pt>
                <c:pt idx="46">
                  <c:v>41579</c:v>
                </c:pt>
                <c:pt idx="47">
                  <c:v>41609</c:v>
                </c:pt>
                <c:pt idx="48">
                  <c:v>41640</c:v>
                </c:pt>
                <c:pt idx="49">
                  <c:v>41671</c:v>
                </c:pt>
                <c:pt idx="50">
                  <c:v>41699</c:v>
                </c:pt>
                <c:pt idx="51">
                  <c:v>41730</c:v>
                </c:pt>
                <c:pt idx="52">
                  <c:v>41760</c:v>
                </c:pt>
                <c:pt idx="53">
                  <c:v>41791</c:v>
                </c:pt>
                <c:pt idx="54">
                  <c:v>41821</c:v>
                </c:pt>
                <c:pt idx="55">
                  <c:v>41852</c:v>
                </c:pt>
                <c:pt idx="56">
                  <c:v>41883</c:v>
                </c:pt>
                <c:pt idx="57">
                  <c:v>41913</c:v>
                </c:pt>
                <c:pt idx="58">
                  <c:v>41944</c:v>
                </c:pt>
                <c:pt idx="59">
                  <c:v>41974</c:v>
                </c:pt>
                <c:pt idx="60">
                  <c:v>42005</c:v>
                </c:pt>
                <c:pt idx="61">
                  <c:v>42036</c:v>
                </c:pt>
                <c:pt idx="62">
                  <c:v>42064</c:v>
                </c:pt>
                <c:pt idx="63">
                  <c:v>42095</c:v>
                </c:pt>
                <c:pt idx="64">
                  <c:v>42125</c:v>
                </c:pt>
                <c:pt idx="65">
                  <c:v>42156</c:v>
                </c:pt>
                <c:pt idx="66">
                  <c:v>42186</c:v>
                </c:pt>
                <c:pt idx="67">
                  <c:v>42217</c:v>
                </c:pt>
                <c:pt idx="68">
                  <c:v>42248</c:v>
                </c:pt>
                <c:pt idx="69">
                  <c:v>42278</c:v>
                </c:pt>
                <c:pt idx="70">
                  <c:v>42309</c:v>
                </c:pt>
                <c:pt idx="71">
                  <c:v>42339</c:v>
                </c:pt>
                <c:pt idx="72">
                  <c:v>42370</c:v>
                </c:pt>
                <c:pt idx="73">
                  <c:v>42401</c:v>
                </c:pt>
                <c:pt idx="74">
                  <c:v>42430</c:v>
                </c:pt>
                <c:pt idx="75">
                  <c:v>42461</c:v>
                </c:pt>
                <c:pt idx="76">
                  <c:v>42491</c:v>
                </c:pt>
                <c:pt idx="77">
                  <c:v>42522</c:v>
                </c:pt>
                <c:pt idx="78">
                  <c:v>42552</c:v>
                </c:pt>
                <c:pt idx="79">
                  <c:v>42583</c:v>
                </c:pt>
                <c:pt idx="80">
                  <c:v>42614</c:v>
                </c:pt>
                <c:pt idx="81">
                  <c:v>42644</c:v>
                </c:pt>
                <c:pt idx="82">
                  <c:v>42675</c:v>
                </c:pt>
                <c:pt idx="83">
                  <c:v>42705</c:v>
                </c:pt>
                <c:pt idx="84">
                  <c:v>42736</c:v>
                </c:pt>
                <c:pt idx="85">
                  <c:v>42767</c:v>
                </c:pt>
                <c:pt idx="86">
                  <c:v>42795</c:v>
                </c:pt>
                <c:pt idx="87">
                  <c:v>42826</c:v>
                </c:pt>
                <c:pt idx="88">
                  <c:v>42856</c:v>
                </c:pt>
                <c:pt idx="89">
                  <c:v>42887</c:v>
                </c:pt>
                <c:pt idx="90">
                  <c:v>42917</c:v>
                </c:pt>
                <c:pt idx="91">
                  <c:v>42948</c:v>
                </c:pt>
                <c:pt idx="92">
                  <c:v>42979</c:v>
                </c:pt>
                <c:pt idx="93">
                  <c:v>43009</c:v>
                </c:pt>
                <c:pt idx="94">
                  <c:v>43040</c:v>
                </c:pt>
                <c:pt idx="95">
                  <c:v>43070</c:v>
                </c:pt>
                <c:pt idx="96">
                  <c:v>43118</c:v>
                </c:pt>
                <c:pt idx="97">
                  <c:v>43149</c:v>
                </c:pt>
                <c:pt idx="98">
                  <c:v>43177</c:v>
                </c:pt>
                <c:pt idx="99">
                  <c:v>43208</c:v>
                </c:pt>
                <c:pt idx="100">
                  <c:v>43238</c:v>
                </c:pt>
                <c:pt idx="101">
                  <c:v>43269</c:v>
                </c:pt>
                <c:pt idx="102">
                  <c:v>43299</c:v>
                </c:pt>
                <c:pt idx="103">
                  <c:v>43330</c:v>
                </c:pt>
                <c:pt idx="104">
                  <c:v>43361</c:v>
                </c:pt>
                <c:pt idx="105">
                  <c:v>43391</c:v>
                </c:pt>
                <c:pt idx="106">
                  <c:v>43422</c:v>
                </c:pt>
                <c:pt idx="107">
                  <c:v>43452</c:v>
                </c:pt>
                <c:pt idx="108">
                  <c:v>43483</c:v>
                </c:pt>
                <c:pt idx="109">
                  <c:v>43514</c:v>
                </c:pt>
                <c:pt idx="110">
                  <c:v>43542</c:v>
                </c:pt>
                <c:pt idx="111">
                  <c:v>43573</c:v>
                </c:pt>
                <c:pt idx="112">
                  <c:v>43603</c:v>
                </c:pt>
                <c:pt idx="113">
                  <c:v>43634</c:v>
                </c:pt>
                <c:pt idx="114">
                  <c:v>43664</c:v>
                </c:pt>
                <c:pt idx="115">
                  <c:v>43695</c:v>
                </c:pt>
                <c:pt idx="116">
                  <c:v>43726</c:v>
                </c:pt>
                <c:pt idx="117">
                  <c:v>43756</c:v>
                </c:pt>
                <c:pt idx="118">
                  <c:v>43787</c:v>
                </c:pt>
                <c:pt idx="119">
                  <c:v>43817</c:v>
                </c:pt>
                <c:pt idx="120">
                  <c:v>43848</c:v>
                </c:pt>
                <c:pt idx="121">
                  <c:v>43879</c:v>
                </c:pt>
                <c:pt idx="122">
                  <c:v>43908</c:v>
                </c:pt>
                <c:pt idx="123">
                  <c:v>43939</c:v>
                </c:pt>
                <c:pt idx="124">
                  <c:v>43969</c:v>
                </c:pt>
                <c:pt idx="125">
                  <c:v>44000</c:v>
                </c:pt>
                <c:pt idx="126">
                  <c:v>44030</c:v>
                </c:pt>
                <c:pt idx="127">
                  <c:v>44061</c:v>
                </c:pt>
                <c:pt idx="128">
                  <c:v>44092</c:v>
                </c:pt>
                <c:pt idx="129">
                  <c:v>44122</c:v>
                </c:pt>
                <c:pt idx="130">
                  <c:v>44153</c:v>
                </c:pt>
                <c:pt idx="131">
                  <c:v>44183</c:v>
                </c:pt>
                <c:pt idx="132">
                  <c:v>44214</c:v>
                </c:pt>
                <c:pt idx="133">
                  <c:v>44245</c:v>
                </c:pt>
                <c:pt idx="134">
                  <c:v>44273</c:v>
                </c:pt>
                <c:pt idx="135">
                  <c:v>44304</c:v>
                </c:pt>
                <c:pt idx="136">
                  <c:v>44334</c:v>
                </c:pt>
                <c:pt idx="137">
                  <c:v>44365</c:v>
                </c:pt>
                <c:pt idx="138">
                  <c:v>44395</c:v>
                </c:pt>
                <c:pt idx="139">
                  <c:v>44426</c:v>
                </c:pt>
                <c:pt idx="140">
                  <c:v>44457</c:v>
                </c:pt>
                <c:pt idx="141">
                  <c:v>44487</c:v>
                </c:pt>
                <c:pt idx="142">
                  <c:v>44518</c:v>
                </c:pt>
                <c:pt idx="143">
                  <c:v>44548</c:v>
                </c:pt>
                <c:pt idx="144">
                  <c:v>44579</c:v>
                </c:pt>
                <c:pt idx="145">
                  <c:v>44610</c:v>
                </c:pt>
                <c:pt idx="146">
                  <c:v>44638</c:v>
                </c:pt>
                <c:pt idx="147">
                  <c:v>44669</c:v>
                </c:pt>
                <c:pt idx="148">
                  <c:v>44699</c:v>
                </c:pt>
                <c:pt idx="149">
                  <c:v>44730</c:v>
                </c:pt>
                <c:pt idx="150">
                  <c:v>44760</c:v>
                </c:pt>
                <c:pt idx="151">
                  <c:v>44791</c:v>
                </c:pt>
                <c:pt idx="152">
                  <c:v>44822</c:v>
                </c:pt>
                <c:pt idx="153">
                  <c:v>44853</c:v>
                </c:pt>
                <c:pt idx="154">
                  <c:v>44885</c:v>
                </c:pt>
                <c:pt idx="155">
                  <c:v>44916</c:v>
                </c:pt>
                <c:pt idx="156">
                  <c:v>44948</c:v>
                </c:pt>
                <c:pt idx="157">
                  <c:v>44980</c:v>
                </c:pt>
                <c:pt idx="158">
                  <c:v>45009</c:v>
                </c:pt>
                <c:pt idx="159">
                  <c:v>45041</c:v>
                </c:pt>
                <c:pt idx="160">
                  <c:v>45072</c:v>
                </c:pt>
                <c:pt idx="161">
                  <c:v>45104</c:v>
                </c:pt>
                <c:pt idx="162">
                  <c:v>45135</c:v>
                </c:pt>
                <c:pt idx="163">
                  <c:v>45167</c:v>
                </c:pt>
                <c:pt idx="164">
                  <c:v>45199</c:v>
                </c:pt>
                <c:pt idx="165">
                  <c:v>45200</c:v>
                </c:pt>
                <c:pt idx="166">
                  <c:v>45232</c:v>
                </c:pt>
                <c:pt idx="167">
                  <c:v>45263</c:v>
                </c:pt>
                <c:pt idx="168">
                  <c:v>45295</c:v>
                </c:pt>
                <c:pt idx="169">
                  <c:v>45327</c:v>
                </c:pt>
                <c:pt idx="170">
                  <c:v>45357</c:v>
                </c:pt>
                <c:pt idx="171">
                  <c:v>45389</c:v>
                </c:pt>
                <c:pt idx="172">
                  <c:v>45442</c:v>
                </c:pt>
                <c:pt idx="173">
                  <c:v>45473</c:v>
                </c:pt>
                <c:pt idx="174">
                  <c:v>45503</c:v>
                </c:pt>
                <c:pt idx="175">
                  <c:v>45534</c:v>
                </c:pt>
                <c:pt idx="176">
                  <c:v>45565</c:v>
                </c:pt>
                <c:pt idx="177">
                  <c:v>45595</c:v>
                </c:pt>
                <c:pt idx="178">
                  <c:v>45626</c:v>
                </c:pt>
                <c:pt idx="179">
                  <c:v>45656</c:v>
                </c:pt>
                <c:pt idx="180">
                  <c:v>45687</c:v>
                </c:pt>
                <c:pt idx="181">
                  <c:v>45716</c:v>
                </c:pt>
                <c:pt idx="182">
                  <c:v>45745</c:v>
                </c:pt>
                <c:pt idx="183">
                  <c:v>45774</c:v>
                </c:pt>
                <c:pt idx="184">
                  <c:v>45803</c:v>
                </c:pt>
                <c:pt idx="185">
                  <c:v>45832</c:v>
                </c:pt>
                <c:pt idx="186">
                  <c:v>45861</c:v>
                </c:pt>
                <c:pt idx="187">
                  <c:v>45890</c:v>
                </c:pt>
                <c:pt idx="188">
                  <c:v>45919</c:v>
                </c:pt>
                <c:pt idx="189">
                  <c:v>45948</c:v>
                </c:pt>
                <c:pt idx="190">
                  <c:v>45977</c:v>
                </c:pt>
                <c:pt idx="191">
                  <c:v>46008</c:v>
                </c:pt>
                <c:pt idx="192">
                  <c:v>46038</c:v>
                </c:pt>
                <c:pt idx="193">
                  <c:v>46070</c:v>
                </c:pt>
                <c:pt idx="194">
                  <c:v>46099</c:v>
                </c:pt>
                <c:pt idx="195">
                  <c:v>46131</c:v>
                </c:pt>
                <c:pt idx="196">
                  <c:v>46162</c:v>
                </c:pt>
                <c:pt idx="197">
                  <c:v>46203</c:v>
                </c:pt>
              </c:numCache>
            </c:numRef>
          </c:cat>
          <c:val>
            <c:numRef>
              <c:f>'Interest Rate_new _In use'!$I$2:$I$199</c:f>
            </c:numRef>
          </c:val>
          <c:smooth val="0"/>
          <c:extLst>
            <c:ext xmlns:c16="http://schemas.microsoft.com/office/drawing/2014/chart" uri="{C3380CC4-5D6E-409C-BE32-E72D297353CC}">
              <c16:uniqueId val="{00000004-F183-4DCB-80D5-A8FD38F501A9}"/>
            </c:ext>
          </c:extLst>
        </c:ser>
        <c:ser>
          <c:idx val="8"/>
          <c:order val="5"/>
          <c:tx>
            <c:strRef>
              <c:f>'Interest Rate_new _In use'!$J$1</c:f>
              <c:strCache>
                <c:ptCount val="1"/>
                <c:pt idx="0">
                  <c:v>12-Month Deposit Rate</c:v>
                </c:pt>
              </c:strCache>
            </c:strRef>
          </c:tx>
          <c:spPr>
            <a:ln w="28575" cap="rnd">
              <a:solidFill>
                <a:schemeClr val="accent3">
                  <a:lumMod val="60000"/>
                </a:schemeClr>
              </a:solidFill>
              <a:round/>
            </a:ln>
            <a:effectLst/>
          </c:spPr>
          <c:marker>
            <c:symbol val="none"/>
          </c:marker>
          <c:cat>
            <c:numRef>
              <c:f>'Interest Rate_new _In use'!$A$2:$A$199</c:f>
              <c:numCache>
                <c:formatCode>[$-409]mmm\-yy;@</c:formatCode>
                <c:ptCount val="198"/>
                <c:pt idx="0">
                  <c:v>40179</c:v>
                </c:pt>
                <c:pt idx="1">
                  <c:v>40210</c:v>
                </c:pt>
                <c:pt idx="2">
                  <c:v>40238</c:v>
                </c:pt>
                <c:pt idx="3">
                  <c:v>40269</c:v>
                </c:pt>
                <c:pt idx="4">
                  <c:v>40299</c:v>
                </c:pt>
                <c:pt idx="5">
                  <c:v>40330</c:v>
                </c:pt>
                <c:pt idx="6">
                  <c:v>40360</c:v>
                </c:pt>
                <c:pt idx="7">
                  <c:v>40391</c:v>
                </c:pt>
                <c:pt idx="8">
                  <c:v>40422</c:v>
                </c:pt>
                <c:pt idx="9">
                  <c:v>40452</c:v>
                </c:pt>
                <c:pt idx="10">
                  <c:v>40483</c:v>
                </c:pt>
                <c:pt idx="11">
                  <c:v>40513</c:v>
                </c:pt>
                <c:pt idx="12">
                  <c:v>40544</c:v>
                </c:pt>
                <c:pt idx="13">
                  <c:v>40575</c:v>
                </c:pt>
                <c:pt idx="14">
                  <c:v>40603</c:v>
                </c:pt>
                <c:pt idx="15">
                  <c:v>40634</c:v>
                </c:pt>
                <c:pt idx="16">
                  <c:v>40664</c:v>
                </c:pt>
                <c:pt idx="17">
                  <c:v>40695</c:v>
                </c:pt>
                <c:pt idx="18">
                  <c:v>40725</c:v>
                </c:pt>
                <c:pt idx="19">
                  <c:v>40756</c:v>
                </c:pt>
                <c:pt idx="20">
                  <c:v>40787</c:v>
                </c:pt>
                <c:pt idx="21">
                  <c:v>40817</c:v>
                </c:pt>
                <c:pt idx="22">
                  <c:v>40848</c:v>
                </c:pt>
                <c:pt idx="23">
                  <c:v>40878</c:v>
                </c:pt>
                <c:pt idx="24">
                  <c:v>40909</c:v>
                </c:pt>
                <c:pt idx="25">
                  <c:v>40940</c:v>
                </c:pt>
                <c:pt idx="26">
                  <c:v>40969</c:v>
                </c:pt>
                <c:pt idx="27">
                  <c:v>41000</c:v>
                </c:pt>
                <c:pt idx="28">
                  <c:v>41030</c:v>
                </c:pt>
                <c:pt idx="29">
                  <c:v>41061</c:v>
                </c:pt>
                <c:pt idx="30">
                  <c:v>41091</c:v>
                </c:pt>
                <c:pt idx="31">
                  <c:v>41122</c:v>
                </c:pt>
                <c:pt idx="32">
                  <c:v>41153</c:v>
                </c:pt>
                <c:pt idx="33">
                  <c:v>41183</c:v>
                </c:pt>
                <c:pt idx="34">
                  <c:v>41214</c:v>
                </c:pt>
                <c:pt idx="35">
                  <c:v>41244</c:v>
                </c:pt>
                <c:pt idx="36">
                  <c:v>41275</c:v>
                </c:pt>
                <c:pt idx="37">
                  <c:v>41306</c:v>
                </c:pt>
                <c:pt idx="38">
                  <c:v>41334</c:v>
                </c:pt>
                <c:pt idx="39">
                  <c:v>41365</c:v>
                </c:pt>
                <c:pt idx="40">
                  <c:v>41395</c:v>
                </c:pt>
                <c:pt idx="41">
                  <c:v>41426</c:v>
                </c:pt>
                <c:pt idx="42">
                  <c:v>41456</c:v>
                </c:pt>
                <c:pt idx="43">
                  <c:v>41487</c:v>
                </c:pt>
                <c:pt idx="44">
                  <c:v>41518</c:v>
                </c:pt>
                <c:pt idx="45">
                  <c:v>41548</c:v>
                </c:pt>
                <c:pt idx="46">
                  <c:v>41579</c:v>
                </c:pt>
                <c:pt idx="47">
                  <c:v>41609</c:v>
                </c:pt>
                <c:pt idx="48">
                  <c:v>41640</c:v>
                </c:pt>
                <c:pt idx="49">
                  <c:v>41671</c:v>
                </c:pt>
                <c:pt idx="50">
                  <c:v>41699</c:v>
                </c:pt>
                <c:pt idx="51">
                  <c:v>41730</c:v>
                </c:pt>
                <c:pt idx="52">
                  <c:v>41760</c:v>
                </c:pt>
                <c:pt idx="53">
                  <c:v>41791</c:v>
                </c:pt>
                <c:pt idx="54">
                  <c:v>41821</c:v>
                </c:pt>
                <c:pt idx="55">
                  <c:v>41852</c:v>
                </c:pt>
                <c:pt idx="56">
                  <c:v>41883</c:v>
                </c:pt>
                <c:pt idx="57">
                  <c:v>41913</c:v>
                </c:pt>
                <c:pt idx="58">
                  <c:v>41944</c:v>
                </c:pt>
                <c:pt idx="59">
                  <c:v>41974</c:v>
                </c:pt>
                <c:pt idx="60">
                  <c:v>42005</c:v>
                </c:pt>
                <c:pt idx="61">
                  <c:v>42036</c:v>
                </c:pt>
                <c:pt idx="62">
                  <c:v>42064</c:v>
                </c:pt>
                <c:pt idx="63">
                  <c:v>42095</c:v>
                </c:pt>
                <c:pt idx="64">
                  <c:v>42125</c:v>
                </c:pt>
                <c:pt idx="65">
                  <c:v>42156</c:v>
                </c:pt>
                <c:pt idx="66">
                  <c:v>42186</c:v>
                </c:pt>
                <c:pt idx="67">
                  <c:v>42217</c:v>
                </c:pt>
                <c:pt idx="68">
                  <c:v>42248</c:v>
                </c:pt>
                <c:pt idx="69">
                  <c:v>42278</c:v>
                </c:pt>
                <c:pt idx="70">
                  <c:v>42309</c:v>
                </c:pt>
                <c:pt idx="71">
                  <c:v>42339</c:v>
                </c:pt>
                <c:pt idx="72">
                  <c:v>42370</c:v>
                </c:pt>
                <c:pt idx="73">
                  <c:v>42401</c:v>
                </c:pt>
                <c:pt idx="74">
                  <c:v>42430</c:v>
                </c:pt>
                <c:pt idx="75">
                  <c:v>42461</c:v>
                </c:pt>
                <c:pt idx="76">
                  <c:v>42491</c:v>
                </c:pt>
                <c:pt idx="77">
                  <c:v>42522</c:v>
                </c:pt>
                <c:pt idx="78">
                  <c:v>42552</c:v>
                </c:pt>
                <c:pt idx="79">
                  <c:v>42583</c:v>
                </c:pt>
                <c:pt idx="80">
                  <c:v>42614</c:v>
                </c:pt>
                <c:pt idx="81">
                  <c:v>42644</c:v>
                </c:pt>
                <c:pt idx="82">
                  <c:v>42675</c:v>
                </c:pt>
                <c:pt idx="83">
                  <c:v>42705</c:v>
                </c:pt>
                <c:pt idx="84">
                  <c:v>42736</c:v>
                </c:pt>
                <c:pt idx="85">
                  <c:v>42767</c:v>
                </c:pt>
                <c:pt idx="86">
                  <c:v>42795</c:v>
                </c:pt>
                <c:pt idx="87">
                  <c:v>42826</c:v>
                </c:pt>
                <c:pt idx="88">
                  <c:v>42856</c:v>
                </c:pt>
                <c:pt idx="89">
                  <c:v>42887</c:v>
                </c:pt>
                <c:pt idx="90">
                  <c:v>42917</c:v>
                </c:pt>
                <c:pt idx="91">
                  <c:v>42948</c:v>
                </c:pt>
                <c:pt idx="92">
                  <c:v>42979</c:v>
                </c:pt>
                <c:pt idx="93">
                  <c:v>43009</c:v>
                </c:pt>
                <c:pt idx="94">
                  <c:v>43040</c:v>
                </c:pt>
                <c:pt idx="95">
                  <c:v>43070</c:v>
                </c:pt>
                <c:pt idx="96">
                  <c:v>43118</c:v>
                </c:pt>
                <c:pt idx="97">
                  <c:v>43149</c:v>
                </c:pt>
                <c:pt idx="98">
                  <c:v>43177</c:v>
                </c:pt>
                <c:pt idx="99">
                  <c:v>43208</c:v>
                </c:pt>
                <c:pt idx="100">
                  <c:v>43238</c:v>
                </c:pt>
                <c:pt idx="101">
                  <c:v>43269</c:v>
                </c:pt>
                <c:pt idx="102">
                  <c:v>43299</c:v>
                </c:pt>
                <c:pt idx="103">
                  <c:v>43330</c:v>
                </c:pt>
                <c:pt idx="104">
                  <c:v>43361</c:v>
                </c:pt>
                <c:pt idx="105">
                  <c:v>43391</c:v>
                </c:pt>
                <c:pt idx="106">
                  <c:v>43422</c:v>
                </c:pt>
                <c:pt idx="107">
                  <c:v>43452</c:v>
                </c:pt>
                <c:pt idx="108">
                  <c:v>43483</c:v>
                </c:pt>
                <c:pt idx="109">
                  <c:v>43514</c:v>
                </c:pt>
                <c:pt idx="110">
                  <c:v>43542</c:v>
                </c:pt>
                <c:pt idx="111">
                  <c:v>43573</c:v>
                </c:pt>
                <c:pt idx="112">
                  <c:v>43603</c:v>
                </c:pt>
                <c:pt idx="113">
                  <c:v>43634</c:v>
                </c:pt>
                <c:pt idx="114">
                  <c:v>43664</c:v>
                </c:pt>
                <c:pt idx="115">
                  <c:v>43695</c:v>
                </c:pt>
                <c:pt idx="116">
                  <c:v>43726</c:v>
                </c:pt>
                <c:pt idx="117">
                  <c:v>43756</c:v>
                </c:pt>
                <c:pt idx="118">
                  <c:v>43787</c:v>
                </c:pt>
                <c:pt idx="119">
                  <c:v>43817</c:v>
                </c:pt>
                <c:pt idx="120">
                  <c:v>43848</c:v>
                </c:pt>
                <c:pt idx="121">
                  <c:v>43879</c:v>
                </c:pt>
                <c:pt idx="122">
                  <c:v>43908</c:v>
                </c:pt>
                <c:pt idx="123">
                  <c:v>43939</c:v>
                </c:pt>
                <c:pt idx="124">
                  <c:v>43969</c:v>
                </c:pt>
                <c:pt idx="125">
                  <c:v>44000</c:v>
                </c:pt>
                <c:pt idx="126">
                  <c:v>44030</c:v>
                </c:pt>
                <c:pt idx="127">
                  <c:v>44061</c:v>
                </c:pt>
                <c:pt idx="128">
                  <c:v>44092</c:v>
                </c:pt>
                <c:pt idx="129">
                  <c:v>44122</c:v>
                </c:pt>
                <c:pt idx="130">
                  <c:v>44153</c:v>
                </c:pt>
                <c:pt idx="131">
                  <c:v>44183</c:v>
                </c:pt>
                <c:pt idx="132">
                  <c:v>44214</c:v>
                </c:pt>
                <c:pt idx="133">
                  <c:v>44245</c:v>
                </c:pt>
                <c:pt idx="134">
                  <c:v>44273</c:v>
                </c:pt>
                <c:pt idx="135">
                  <c:v>44304</c:v>
                </c:pt>
                <c:pt idx="136">
                  <c:v>44334</c:v>
                </c:pt>
                <c:pt idx="137">
                  <c:v>44365</c:v>
                </c:pt>
                <c:pt idx="138">
                  <c:v>44395</c:v>
                </c:pt>
                <c:pt idx="139">
                  <c:v>44426</c:v>
                </c:pt>
                <c:pt idx="140">
                  <c:v>44457</c:v>
                </c:pt>
                <c:pt idx="141">
                  <c:v>44487</c:v>
                </c:pt>
                <c:pt idx="142">
                  <c:v>44518</c:v>
                </c:pt>
                <c:pt idx="143">
                  <c:v>44548</c:v>
                </c:pt>
                <c:pt idx="144">
                  <c:v>44579</c:v>
                </c:pt>
                <c:pt idx="145">
                  <c:v>44610</c:v>
                </c:pt>
                <c:pt idx="146">
                  <c:v>44638</c:v>
                </c:pt>
                <c:pt idx="147">
                  <c:v>44669</c:v>
                </c:pt>
                <c:pt idx="148">
                  <c:v>44699</c:v>
                </c:pt>
                <c:pt idx="149">
                  <c:v>44730</c:v>
                </c:pt>
                <c:pt idx="150">
                  <c:v>44760</c:v>
                </c:pt>
                <c:pt idx="151">
                  <c:v>44791</c:v>
                </c:pt>
                <c:pt idx="152">
                  <c:v>44822</c:v>
                </c:pt>
                <c:pt idx="153">
                  <c:v>44853</c:v>
                </c:pt>
                <c:pt idx="154">
                  <c:v>44885</c:v>
                </c:pt>
                <c:pt idx="155">
                  <c:v>44916</c:v>
                </c:pt>
                <c:pt idx="156">
                  <c:v>44948</c:v>
                </c:pt>
                <c:pt idx="157">
                  <c:v>44980</c:v>
                </c:pt>
                <c:pt idx="158">
                  <c:v>45009</c:v>
                </c:pt>
                <c:pt idx="159">
                  <c:v>45041</c:v>
                </c:pt>
                <c:pt idx="160">
                  <c:v>45072</c:v>
                </c:pt>
                <c:pt idx="161">
                  <c:v>45104</c:v>
                </c:pt>
                <c:pt idx="162">
                  <c:v>45135</c:v>
                </c:pt>
                <c:pt idx="163">
                  <c:v>45167</c:v>
                </c:pt>
                <c:pt idx="164">
                  <c:v>45199</c:v>
                </c:pt>
                <c:pt idx="165">
                  <c:v>45200</c:v>
                </c:pt>
                <c:pt idx="166">
                  <c:v>45232</c:v>
                </c:pt>
                <c:pt idx="167">
                  <c:v>45263</c:v>
                </c:pt>
                <c:pt idx="168">
                  <c:v>45295</c:v>
                </c:pt>
                <c:pt idx="169">
                  <c:v>45327</c:v>
                </c:pt>
                <c:pt idx="170">
                  <c:v>45357</c:v>
                </c:pt>
                <c:pt idx="171">
                  <c:v>45389</c:v>
                </c:pt>
                <c:pt idx="172">
                  <c:v>45442</c:v>
                </c:pt>
                <c:pt idx="173">
                  <c:v>45473</c:v>
                </c:pt>
                <c:pt idx="174">
                  <c:v>45503</c:v>
                </c:pt>
                <c:pt idx="175">
                  <c:v>45534</c:v>
                </c:pt>
                <c:pt idx="176">
                  <c:v>45565</c:v>
                </c:pt>
                <c:pt idx="177">
                  <c:v>45595</c:v>
                </c:pt>
                <c:pt idx="178">
                  <c:v>45626</c:v>
                </c:pt>
                <c:pt idx="179">
                  <c:v>45656</c:v>
                </c:pt>
                <c:pt idx="180">
                  <c:v>45687</c:v>
                </c:pt>
                <c:pt idx="181">
                  <c:v>45716</c:v>
                </c:pt>
                <c:pt idx="182">
                  <c:v>45745</c:v>
                </c:pt>
                <c:pt idx="183">
                  <c:v>45774</c:v>
                </c:pt>
                <c:pt idx="184">
                  <c:v>45803</c:v>
                </c:pt>
                <c:pt idx="185">
                  <c:v>45832</c:v>
                </c:pt>
                <c:pt idx="186">
                  <c:v>45861</c:v>
                </c:pt>
                <c:pt idx="187">
                  <c:v>45890</c:v>
                </c:pt>
                <c:pt idx="188">
                  <c:v>45919</c:v>
                </c:pt>
                <c:pt idx="189">
                  <c:v>45948</c:v>
                </c:pt>
                <c:pt idx="190">
                  <c:v>45977</c:v>
                </c:pt>
                <c:pt idx="191">
                  <c:v>46008</c:v>
                </c:pt>
                <c:pt idx="192">
                  <c:v>46038</c:v>
                </c:pt>
                <c:pt idx="193">
                  <c:v>46070</c:v>
                </c:pt>
                <c:pt idx="194">
                  <c:v>46099</c:v>
                </c:pt>
                <c:pt idx="195">
                  <c:v>46131</c:v>
                </c:pt>
                <c:pt idx="196">
                  <c:v>46162</c:v>
                </c:pt>
                <c:pt idx="197">
                  <c:v>46203</c:v>
                </c:pt>
              </c:numCache>
            </c:numRef>
          </c:cat>
          <c:val>
            <c:numRef>
              <c:f>'Interest Rate_new _In use'!$J$2:$J$199</c:f>
            </c:numRef>
          </c:val>
          <c:smooth val="0"/>
          <c:extLst>
            <c:ext xmlns:c16="http://schemas.microsoft.com/office/drawing/2014/chart" uri="{C3380CC4-5D6E-409C-BE32-E72D297353CC}">
              <c16:uniqueId val="{00000005-F183-4DCB-80D5-A8FD38F501A9}"/>
            </c:ext>
          </c:extLst>
        </c:ser>
        <c:ser>
          <c:idx val="9"/>
          <c:order val="6"/>
          <c:tx>
            <c:strRef>
              <c:f>'Interest Rate_new _In use'!$K$1</c:f>
              <c:strCache>
                <c:ptCount val="1"/>
                <c:pt idx="0">
                  <c:v>Weighted Average T-bill Yield Rate</c:v>
                </c:pt>
              </c:strCache>
            </c:strRef>
          </c:tx>
          <c:spPr>
            <a:ln w="25400" cap="rnd">
              <a:solidFill>
                <a:srgbClr val="31287C"/>
              </a:solidFill>
              <a:round/>
            </a:ln>
            <a:effectLst/>
          </c:spPr>
          <c:marker>
            <c:symbol val="none"/>
          </c:marker>
          <c:cat>
            <c:numRef>
              <c:f>'Interest Rate_new _In use'!$A$2:$A$199</c:f>
              <c:numCache>
                <c:formatCode>[$-409]mmm\-yy;@</c:formatCode>
                <c:ptCount val="198"/>
                <c:pt idx="0">
                  <c:v>40179</c:v>
                </c:pt>
                <c:pt idx="1">
                  <c:v>40210</c:v>
                </c:pt>
                <c:pt idx="2">
                  <c:v>40238</c:v>
                </c:pt>
                <c:pt idx="3">
                  <c:v>40269</c:v>
                </c:pt>
                <c:pt idx="4">
                  <c:v>40299</c:v>
                </c:pt>
                <c:pt idx="5">
                  <c:v>40330</c:v>
                </c:pt>
                <c:pt idx="6">
                  <c:v>40360</c:v>
                </c:pt>
                <c:pt idx="7">
                  <c:v>40391</c:v>
                </c:pt>
                <c:pt idx="8">
                  <c:v>40422</c:v>
                </c:pt>
                <c:pt idx="9">
                  <c:v>40452</c:v>
                </c:pt>
                <c:pt idx="10">
                  <c:v>40483</c:v>
                </c:pt>
                <c:pt idx="11">
                  <c:v>40513</c:v>
                </c:pt>
                <c:pt idx="12">
                  <c:v>40544</c:v>
                </c:pt>
                <c:pt idx="13">
                  <c:v>40575</c:v>
                </c:pt>
                <c:pt idx="14">
                  <c:v>40603</c:v>
                </c:pt>
                <c:pt idx="15">
                  <c:v>40634</c:v>
                </c:pt>
                <c:pt idx="16">
                  <c:v>40664</c:v>
                </c:pt>
                <c:pt idx="17">
                  <c:v>40695</c:v>
                </c:pt>
                <c:pt idx="18">
                  <c:v>40725</c:v>
                </c:pt>
                <c:pt idx="19">
                  <c:v>40756</c:v>
                </c:pt>
                <c:pt idx="20">
                  <c:v>40787</c:v>
                </c:pt>
                <c:pt idx="21">
                  <c:v>40817</c:v>
                </c:pt>
                <c:pt idx="22">
                  <c:v>40848</c:v>
                </c:pt>
                <c:pt idx="23">
                  <c:v>40878</c:v>
                </c:pt>
                <c:pt idx="24">
                  <c:v>40909</c:v>
                </c:pt>
                <c:pt idx="25">
                  <c:v>40940</c:v>
                </c:pt>
                <c:pt idx="26">
                  <c:v>40969</c:v>
                </c:pt>
                <c:pt idx="27">
                  <c:v>41000</c:v>
                </c:pt>
                <c:pt idx="28">
                  <c:v>41030</c:v>
                </c:pt>
                <c:pt idx="29">
                  <c:v>41061</c:v>
                </c:pt>
                <c:pt idx="30">
                  <c:v>41091</c:v>
                </c:pt>
                <c:pt idx="31">
                  <c:v>41122</c:v>
                </c:pt>
                <c:pt idx="32">
                  <c:v>41153</c:v>
                </c:pt>
                <c:pt idx="33">
                  <c:v>41183</c:v>
                </c:pt>
                <c:pt idx="34">
                  <c:v>41214</c:v>
                </c:pt>
                <c:pt idx="35">
                  <c:v>41244</c:v>
                </c:pt>
                <c:pt idx="36">
                  <c:v>41275</c:v>
                </c:pt>
                <c:pt idx="37">
                  <c:v>41306</c:v>
                </c:pt>
                <c:pt idx="38">
                  <c:v>41334</c:v>
                </c:pt>
                <c:pt idx="39">
                  <c:v>41365</c:v>
                </c:pt>
                <c:pt idx="40">
                  <c:v>41395</c:v>
                </c:pt>
                <c:pt idx="41">
                  <c:v>41426</c:v>
                </c:pt>
                <c:pt idx="42">
                  <c:v>41456</c:v>
                </c:pt>
                <c:pt idx="43">
                  <c:v>41487</c:v>
                </c:pt>
                <c:pt idx="44">
                  <c:v>41518</c:v>
                </c:pt>
                <c:pt idx="45">
                  <c:v>41548</c:v>
                </c:pt>
                <c:pt idx="46">
                  <c:v>41579</c:v>
                </c:pt>
                <c:pt idx="47">
                  <c:v>41609</c:v>
                </c:pt>
                <c:pt idx="48">
                  <c:v>41640</c:v>
                </c:pt>
                <c:pt idx="49">
                  <c:v>41671</c:v>
                </c:pt>
                <c:pt idx="50">
                  <c:v>41699</c:v>
                </c:pt>
                <c:pt idx="51">
                  <c:v>41730</c:v>
                </c:pt>
                <c:pt idx="52">
                  <c:v>41760</c:v>
                </c:pt>
                <c:pt idx="53">
                  <c:v>41791</c:v>
                </c:pt>
                <c:pt idx="54">
                  <c:v>41821</c:v>
                </c:pt>
                <c:pt idx="55">
                  <c:v>41852</c:v>
                </c:pt>
                <c:pt idx="56">
                  <c:v>41883</c:v>
                </c:pt>
                <c:pt idx="57">
                  <c:v>41913</c:v>
                </c:pt>
                <c:pt idx="58">
                  <c:v>41944</c:v>
                </c:pt>
                <c:pt idx="59">
                  <c:v>41974</c:v>
                </c:pt>
                <c:pt idx="60">
                  <c:v>42005</c:v>
                </c:pt>
                <c:pt idx="61">
                  <c:v>42036</c:v>
                </c:pt>
                <c:pt idx="62">
                  <c:v>42064</c:v>
                </c:pt>
                <c:pt idx="63">
                  <c:v>42095</c:v>
                </c:pt>
                <c:pt idx="64">
                  <c:v>42125</c:v>
                </c:pt>
                <c:pt idx="65">
                  <c:v>42156</c:v>
                </c:pt>
                <c:pt idx="66">
                  <c:v>42186</c:v>
                </c:pt>
                <c:pt idx="67">
                  <c:v>42217</c:v>
                </c:pt>
                <c:pt idx="68">
                  <c:v>42248</c:v>
                </c:pt>
                <c:pt idx="69">
                  <c:v>42278</c:v>
                </c:pt>
                <c:pt idx="70">
                  <c:v>42309</c:v>
                </c:pt>
                <c:pt idx="71">
                  <c:v>42339</c:v>
                </c:pt>
                <c:pt idx="72">
                  <c:v>42370</c:v>
                </c:pt>
                <c:pt idx="73">
                  <c:v>42401</c:v>
                </c:pt>
                <c:pt idx="74">
                  <c:v>42430</c:v>
                </c:pt>
                <c:pt idx="75">
                  <c:v>42461</c:v>
                </c:pt>
                <c:pt idx="76">
                  <c:v>42491</c:v>
                </c:pt>
                <c:pt idx="77">
                  <c:v>42522</c:v>
                </c:pt>
                <c:pt idx="78">
                  <c:v>42552</c:v>
                </c:pt>
                <c:pt idx="79">
                  <c:v>42583</c:v>
                </c:pt>
                <c:pt idx="80">
                  <c:v>42614</c:v>
                </c:pt>
                <c:pt idx="81">
                  <c:v>42644</c:v>
                </c:pt>
                <c:pt idx="82">
                  <c:v>42675</c:v>
                </c:pt>
                <c:pt idx="83">
                  <c:v>42705</c:v>
                </c:pt>
                <c:pt idx="84">
                  <c:v>42736</c:v>
                </c:pt>
                <c:pt idx="85">
                  <c:v>42767</c:v>
                </c:pt>
                <c:pt idx="86">
                  <c:v>42795</c:v>
                </c:pt>
                <c:pt idx="87">
                  <c:v>42826</c:v>
                </c:pt>
                <c:pt idx="88">
                  <c:v>42856</c:v>
                </c:pt>
                <c:pt idx="89">
                  <c:v>42887</c:v>
                </c:pt>
                <c:pt idx="90">
                  <c:v>42917</c:v>
                </c:pt>
                <c:pt idx="91">
                  <c:v>42948</c:v>
                </c:pt>
                <c:pt idx="92">
                  <c:v>42979</c:v>
                </c:pt>
                <c:pt idx="93">
                  <c:v>43009</c:v>
                </c:pt>
                <c:pt idx="94">
                  <c:v>43040</c:v>
                </c:pt>
                <c:pt idx="95">
                  <c:v>43070</c:v>
                </c:pt>
                <c:pt idx="96">
                  <c:v>43118</c:v>
                </c:pt>
                <c:pt idx="97">
                  <c:v>43149</c:v>
                </c:pt>
                <c:pt idx="98">
                  <c:v>43177</c:v>
                </c:pt>
                <c:pt idx="99">
                  <c:v>43208</c:v>
                </c:pt>
                <c:pt idx="100">
                  <c:v>43238</c:v>
                </c:pt>
                <c:pt idx="101">
                  <c:v>43269</c:v>
                </c:pt>
                <c:pt idx="102">
                  <c:v>43299</c:v>
                </c:pt>
                <c:pt idx="103">
                  <c:v>43330</c:v>
                </c:pt>
                <c:pt idx="104">
                  <c:v>43361</c:v>
                </c:pt>
                <c:pt idx="105">
                  <c:v>43391</c:v>
                </c:pt>
                <c:pt idx="106">
                  <c:v>43422</c:v>
                </c:pt>
                <c:pt idx="107">
                  <c:v>43452</c:v>
                </c:pt>
                <c:pt idx="108">
                  <c:v>43483</c:v>
                </c:pt>
                <c:pt idx="109">
                  <c:v>43514</c:v>
                </c:pt>
                <c:pt idx="110">
                  <c:v>43542</c:v>
                </c:pt>
                <c:pt idx="111">
                  <c:v>43573</c:v>
                </c:pt>
                <c:pt idx="112">
                  <c:v>43603</c:v>
                </c:pt>
                <c:pt idx="113">
                  <c:v>43634</c:v>
                </c:pt>
                <c:pt idx="114">
                  <c:v>43664</c:v>
                </c:pt>
                <c:pt idx="115">
                  <c:v>43695</c:v>
                </c:pt>
                <c:pt idx="116">
                  <c:v>43726</c:v>
                </c:pt>
                <c:pt idx="117">
                  <c:v>43756</c:v>
                </c:pt>
                <c:pt idx="118">
                  <c:v>43787</c:v>
                </c:pt>
                <c:pt idx="119">
                  <c:v>43817</c:v>
                </c:pt>
                <c:pt idx="120">
                  <c:v>43848</c:v>
                </c:pt>
                <c:pt idx="121">
                  <c:v>43879</c:v>
                </c:pt>
                <c:pt idx="122">
                  <c:v>43908</c:v>
                </c:pt>
                <c:pt idx="123">
                  <c:v>43939</c:v>
                </c:pt>
                <c:pt idx="124">
                  <c:v>43969</c:v>
                </c:pt>
                <c:pt idx="125">
                  <c:v>44000</c:v>
                </c:pt>
                <c:pt idx="126">
                  <c:v>44030</c:v>
                </c:pt>
                <c:pt idx="127">
                  <c:v>44061</c:v>
                </c:pt>
                <c:pt idx="128">
                  <c:v>44092</c:v>
                </c:pt>
                <c:pt idx="129">
                  <c:v>44122</c:v>
                </c:pt>
                <c:pt idx="130">
                  <c:v>44153</c:v>
                </c:pt>
                <c:pt idx="131">
                  <c:v>44183</c:v>
                </c:pt>
                <c:pt idx="132">
                  <c:v>44214</c:v>
                </c:pt>
                <c:pt idx="133">
                  <c:v>44245</c:v>
                </c:pt>
                <c:pt idx="134">
                  <c:v>44273</c:v>
                </c:pt>
                <c:pt idx="135">
                  <c:v>44304</c:v>
                </c:pt>
                <c:pt idx="136">
                  <c:v>44334</c:v>
                </c:pt>
                <c:pt idx="137">
                  <c:v>44365</c:v>
                </c:pt>
                <c:pt idx="138">
                  <c:v>44395</c:v>
                </c:pt>
                <c:pt idx="139">
                  <c:v>44426</c:v>
                </c:pt>
                <c:pt idx="140">
                  <c:v>44457</c:v>
                </c:pt>
                <c:pt idx="141">
                  <c:v>44487</c:v>
                </c:pt>
                <c:pt idx="142">
                  <c:v>44518</c:v>
                </c:pt>
                <c:pt idx="143">
                  <c:v>44548</c:v>
                </c:pt>
                <c:pt idx="144">
                  <c:v>44579</c:v>
                </c:pt>
                <c:pt idx="145">
                  <c:v>44610</c:v>
                </c:pt>
                <c:pt idx="146">
                  <c:v>44638</c:v>
                </c:pt>
                <c:pt idx="147">
                  <c:v>44669</c:v>
                </c:pt>
                <c:pt idx="148">
                  <c:v>44699</c:v>
                </c:pt>
                <c:pt idx="149">
                  <c:v>44730</c:v>
                </c:pt>
                <c:pt idx="150">
                  <c:v>44760</c:v>
                </c:pt>
                <c:pt idx="151">
                  <c:v>44791</c:v>
                </c:pt>
                <c:pt idx="152">
                  <c:v>44822</c:v>
                </c:pt>
                <c:pt idx="153">
                  <c:v>44853</c:v>
                </c:pt>
                <c:pt idx="154">
                  <c:v>44885</c:v>
                </c:pt>
                <c:pt idx="155">
                  <c:v>44916</c:v>
                </c:pt>
                <c:pt idx="156">
                  <c:v>44948</c:v>
                </c:pt>
                <c:pt idx="157">
                  <c:v>44980</c:v>
                </c:pt>
                <c:pt idx="158">
                  <c:v>45009</c:v>
                </c:pt>
                <c:pt idx="159">
                  <c:v>45041</c:v>
                </c:pt>
                <c:pt idx="160">
                  <c:v>45072</c:v>
                </c:pt>
                <c:pt idx="161">
                  <c:v>45104</c:v>
                </c:pt>
                <c:pt idx="162">
                  <c:v>45135</c:v>
                </c:pt>
                <c:pt idx="163">
                  <c:v>45167</c:v>
                </c:pt>
                <c:pt idx="164">
                  <c:v>45199</c:v>
                </c:pt>
                <c:pt idx="165">
                  <c:v>45200</c:v>
                </c:pt>
                <c:pt idx="166">
                  <c:v>45232</c:v>
                </c:pt>
                <c:pt idx="167">
                  <c:v>45263</c:v>
                </c:pt>
                <c:pt idx="168">
                  <c:v>45295</c:v>
                </c:pt>
                <c:pt idx="169">
                  <c:v>45327</c:v>
                </c:pt>
                <c:pt idx="170">
                  <c:v>45357</c:v>
                </c:pt>
                <c:pt idx="171">
                  <c:v>45389</c:v>
                </c:pt>
                <c:pt idx="172">
                  <c:v>45442</c:v>
                </c:pt>
                <c:pt idx="173">
                  <c:v>45473</c:v>
                </c:pt>
                <c:pt idx="174">
                  <c:v>45503</c:v>
                </c:pt>
                <c:pt idx="175">
                  <c:v>45534</c:v>
                </c:pt>
                <c:pt idx="176">
                  <c:v>45565</c:v>
                </c:pt>
                <c:pt idx="177">
                  <c:v>45595</c:v>
                </c:pt>
                <c:pt idx="178">
                  <c:v>45626</c:v>
                </c:pt>
                <c:pt idx="179">
                  <c:v>45656</c:v>
                </c:pt>
                <c:pt idx="180">
                  <c:v>45687</c:v>
                </c:pt>
                <c:pt idx="181">
                  <c:v>45716</c:v>
                </c:pt>
                <c:pt idx="182">
                  <c:v>45745</c:v>
                </c:pt>
                <c:pt idx="183">
                  <c:v>45774</c:v>
                </c:pt>
                <c:pt idx="184">
                  <c:v>45803</c:v>
                </c:pt>
                <c:pt idx="185">
                  <c:v>45832</c:v>
                </c:pt>
                <c:pt idx="186">
                  <c:v>45861</c:v>
                </c:pt>
                <c:pt idx="187">
                  <c:v>45890</c:v>
                </c:pt>
                <c:pt idx="188">
                  <c:v>45919</c:v>
                </c:pt>
                <c:pt idx="189">
                  <c:v>45948</c:v>
                </c:pt>
                <c:pt idx="190">
                  <c:v>45977</c:v>
                </c:pt>
                <c:pt idx="191">
                  <c:v>46008</c:v>
                </c:pt>
                <c:pt idx="192">
                  <c:v>46038</c:v>
                </c:pt>
                <c:pt idx="193">
                  <c:v>46070</c:v>
                </c:pt>
                <c:pt idx="194">
                  <c:v>46099</c:v>
                </c:pt>
                <c:pt idx="195">
                  <c:v>46131</c:v>
                </c:pt>
                <c:pt idx="196">
                  <c:v>46162</c:v>
                </c:pt>
                <c:pt idx="197">
                  <c:v>46203</c:v>
                </c:pt>
              </c:numCache>
            </c:numRef>
          </c:cat>
          <c:val>
            <c:numRef>
              <c:f>'Interest Rate_new _In use'!$K$2:$K$199</c:f>
              <c:numCache>
                <c:formatCode>0.0</c:formatCode>
                <c:ptCount val="198"/>
                <c:pt idx="0">
                  <c:v>9.1389999999999993</c:v>
                </c:pt>
                <c:pt idx="1">
                  <c:v>6.5229999999999997</c:v>
                </c:pt>
                <c:pt idx="2">
                  <c:v>3.7175750000000001</c:v>
                </c:pt>
                <c:pt idx="3">
                  <c:v>3.4782400000000004</c:v>
                </c:pt>
                <c:pt idx="4">
                  <c:v>5.4072250000000004</c:v>
                </c:pt>
                <c:pt idx="5">
                  <c:v>6.0939999999999994</c:v>
                </c:pt>
                <c:pt idx="6">
                  <c:v>6.984119999999999</c:v>
                </c:pt>
                <c:pt idx="7">
                  <c:v>7.6172250000000004</c:v>
                </c:pt>
                <c:pt idx="8">
                  <c:v>7.8694999999999995</c:v>
                </c:pt>
                <c:pt idx="9">
                  <c:v>6.9461750000000011</c:v>
                </c:pt>
                <c:pt idx="10">
                  <c:v>6.8165249999999995</c:v>
                </c:pt>
                <c:pt idx="11">
                  <c:v>8.4436799999999987</c:v>
                </c:pt>
                <c:pt idx="12">
                  <c:v>7.3688249999999993</c:v>
                </c:pt>
                <c:pt idx="13">
                  <c:v>6.8029999999999999</c:v>
                </c:pt>
                <c:pt idx="14">
                  <c:v>9.2952200000000005</c:v>
                </c:pt>
                <c:pt idx="15">
                  <c:v>8.2351749999999999</c:v>
                </c:pt>
                <c:pt idx="16">
                  <c:v>8.5286749999999998</c:v>
                </c:pt>
                <c:pt idx="17">
                  <c:v>10.03614</c:v>
                </c:pt>
                <c:pt idx="18">
                  <c:v>11.8147</c:v>
                </c:pt>
                <c:pt idx="19">
                  <c:v>11.895875</c:v>
                </c:pt>
                <c:pt idx="20">
                  <c:v>13.374099999999999</c:v>
                </c:pt>
                <c:pt idx="21">
                  <c:v>14.499625</c:v>
                </c:pt>
                <c:pt idx="22">
                  <c:v>11.710725</c:v>
                </c:pt>
                <c:pt idx="23">
                  <c:v>11.85572</c:v>
                </c:pt>
                <c:pt idx="24">
                  <c:v>9.6189999999999998</c:v>
                </c:pt>
                <c:pt idx="25">
                  <c:v>9.3874755395591585</c:v>
                </c:pt>
                <c:pt idx="26">
                  <c:v>10.713557879916085</c:v>
                </c:pt>
                <c:pt idx="27">
                  <c:v>11.143002189790737</c:v>
                </c:pt>
                <c:pt idx="28">
                  <c:v>10.539269723519723</c:v>
                </c:pt>
                <c:pt idx="29">
                  <c:v>10.734905471583836</c:v>
                </c:pt>
                <c:pt idx="30">
                  <c:v>11.71039822824987</c:v>
                </c:pt>
                <c:pt idx="31">
                  <c:v>10.27028690101654</c:v>
                </c:pt>
                <c:pt idx="32">
                  <c:v>10.231246621539633</c:v>
                </c:pt>
                <c:pt idx="33">
                  <c:v>10.495379129770946</c:v>
                </c:pt>
                <c:pt idx="34">
                  <c:v>11.165921027999511</c:v>
                </c:pt>
                <c:pt idx="35">
                  <c:v>11.96964621784594</c:v>
                </c:pt>
                <c:pt idx="36">
                  <c:v>9.2662686846456808</c:v>
                </c:pt>
                <c:pt idx="37">
                  <c:v>10.928416751596266</c:v>
                </c:pt>
                <c:pt idx="38">
                  <c:v>11.955850486079267</c:v>
                </c:pt>
                <c:pt idx="39">
                  <c:v>12.500935439789139</c:v>
                </c:pt>
                <c:pt idx="40">
                  <c:v>12.511158845069192</c:v>
                </c:pt>
                <c:pt idx="41">
                  <c:v>12.669499999999999</c:v>
                </c:pt>
                <c:pt idx="42">
                  <c:v>12.796087334953747</c:v>
                </c:pt>
                <c:pt idx="43">
                  <c:v>13.179400000000001</c:v>
                </c:pt>
                <c:pt idx="44">
                  <c:v>13.5031</c:v>
                </c:pt>
                <c:pt idx="45">
                  <c:v>13.574249999999999</c:v>
                </c:pt>
                <c:pt idx="46">
                  <c:v>14.33545</c:v>
                </c:pt>
                <c:pt idx="47">
                  <c:v>15.219900000000001</c:v>
                </c:pt>
                <c:pt idx="48">
                  <c:v>15.28035</c:v>
                </c:pt>
                <c:pt idx="49">
                  <c:v>15.057333333333334</c:v>
                </c:pt>
                <c:pt idx="50">
                  <c:v>14.910199999999998</c:v>
                </c:pt>
                <c:pt idx="51">
                  <c:v>15.996566666666666</c:v>
                </c:pt>
                <c:pt idx="52">
                  <c:v>16.96275</c:v>
                </c:pt>
                <c:pt idx="53">
                  <c:v>18.690066666666667</c:v>
                </c:pt>
                <c:pt idx="54">
                  <c:v>22.129449999999999</c:v>
                </c:pt>
                <c:pt idx="55">
                  <c:v>21.66385</c:v>
                </c:pt>
                <c:pt idx="56">
                  <c:v>18.988100000000003</c:v>
                </c:pt>
                <c:pt idx="57">
                  <c:v>17.469000000000001</c:v>
                </c:pt>
                <c:pt idx="58">
                  <c:v>17.983550000000001</c:v>
                </c:pt>
                <c:pt idx="59">
                  <c:v>18.651</c:v>
                </c:pt>
                <c:pt idx="60">
                  <c:v>18.866933333333332</c:v>
                </c:pt>
                <c:pt idx="61">
                  <c:v>20.103349999999999</c:v>
                </c:pt>
                <c:pt idx="62">
                  <c:v>19.582000000000001</c:v>
                </c:pt>
                <c:pt idx="63">
                  <c:v>21.355449999999998</c:v>
                </c:pt>
                <c:pt idx="64">
                  <c:v>22.5366</c:v>
                </c:pt>
                <c:pt idx="65">
                  <c:v>23.146533333333334</c:v>
                </c:pt>
                <c:pt idx="66">
                  <c:v>21.382649999999998</c:v>
                </c:pt>
                <c:pt idx="67">
                  <c:v>21.627898936029833</c:v>
                </c:pt>
                <c:pt idx="68">
                  <c:v>21.530357210492227</c:v>
                </c:pt>
                <c:pt idx="69">
                  <c:v>22.175677855843006</c:v>
                </c:pt>
                <c:pt idx="70">
                  <c:v>21.145833333333332</c:v>
                </c:pt>
                <c:pt idx="71">
                  <c:v>20.699356967009471</c:v>
                </c:pt>
                <c:pt idx="72">
                  <c:v>26.247350000000001</c:v>
                </c:pt>
                <c:pt idx="73">
                  <c:v>26.940150000000003</c:v>
                </c:pt>
                <c:pt idx="74">
                  <c:v>27.3645</c:v>
                </c:pt>
                <c:pt idx="75">
                  <c:v>26.991300000000003</c:v>
                </c:pt>
                <c:pt idx="76">
                  <c:v>24.624677095661617</c:v>
                </c:pt>
                <c:pt idx="77">
                  <c:v>24.421800000000001</c:v>
                </c:pt>
                <c:pt idx="78">
                  <c:v>24.027899999999999</c:v>
                </c:pt>
                <c:pt idx="79">
                  <c:v>24.631399999999999</c:v>
                </c:pt>
                <c:pt idx="80">
                  <c:v>24.194650000000003</c:v>
                </c:pt>
                <c:pt idx="81">
                  <c:v>24.886500000000002</c:v>
                </c:pt>
                <c:pt idx="82">
                  <c:v>24.310390180886888</c:v>
                </c:pt>
                <c:pt idx="83">
                  <c:v>24.215199999999999</c:v>
                </c:pt>
                <c:pt idx="84">
                  <c:v>23.7469</c:v>
                </c:pt>
                <c:pt idx="85">
                  <c:v>20.321000000000002</c:v>
                </c:pt>
                <c:pt idx="86">
                  <c:v>16.612388441868827</c:v>
                </c:pt>
                <c:pt idx="87">
                  <c:v>16.566199999999998</c:v>
                </c:pt>
                <c:pt idx="88">
                  <c:v>15.558400000000001</c:v>
                </c:pt>
                <c:pt idx="89">
                  <c:v>14.880064867693894</c:v>
                </c:pt>
                <c:pt idx="90">
                  <c:v>16.209898258282518</c:v>
                </c:pt>
                <c:pt idx="91">
                  <c:v>13.280068961353692</c:v>
                </c:pt>
                <c:pt idx="92">
                  <c:v>14.129899999999999</c:v>
                </c:pt>
                <c:pt idx="93">
                  <c:v>14.9101</c:v>
                </c:pt>
                <c:pt idx="94">
                  <c:v>15.4331</c:v>
                </c:pt>
                <c:pt idx="95">
                  <c:v>14.383654168936957</c:v>
                </c:pt>
                <c:pt idx="96">
                  <c:v>16.1784</c:v>
                </c:pt>
                <c:pt idx="97">
                  <c:v>15.68</c:v>
                </c:pt>
                <c:pt idx="98">
                  <c:v>15.94</c:v>
                </c:pt>
                <c:pt idx="99">
                  <c:v>16.52</c:v>
                </c:pt>
                <c:pt idx="100">
                  <c:v>17.170000000000002</c:v>
                </c:pt>
                <c:pt idx="101">
                  <c:v>17.420000000000002</c:v>
                </c:pt>
                <c:pt idx="102">
                  <c:v>18.09</c:v>
                </c:pt>
                <c:pt idx="103">
                  <c:v>17.88</c:v>
                </c:pt>
                <c:pt idx="104">
                  <c:v>19.383400000000002</c:v>
                </c:pt>
                <c:pt idx="105">
                  <c:v>20.781199999999998</c:v>
                </c:pt>
                <c:pt idx="106">
                  <c:v>21.787814484082183</c:v>
                </c:pt>
                <c:pt idx="107">
                  <c:v>21.3</c:v>
                </c:pt>
                <c:pt idx="108">
                  <c:v>22.087688146010251</c:v>
                </c:pt>
                <c:pt idx="109">
                  <c:v>22.868016434687959</c:v>
                </c:pt>
                <c:pt idx="110">
                  <c:v>22.95</c:v>
                </c:pt>
                <c:pt idx="111">
                  <c:v>23.409385521696105</c:v>
                </c:pt>
                <c:pt idx="112">
                  <c:v>24.280943730722157</c:v>
                </c:pt>
                <c:pt idx="113">
                  <c:v>25.797814985749639</c:v>
                </c:pt>
                <c:pt idx="114">
                  <c:v>24.250114105882176</c:v>
                </c:pt>
                <c:pt idx="115">
                  <c:v>25.482604185700431</c:v>
                </c:pt>
                <c:pt idx="116">
                  <c:v>25.767351564893232</c:v>
                </c:pt>
                <c:pt idx="117">
                  <c:v>26.69</c:v>
                </c:pt>
                <c:pt idx="118">
                  <c:v>25.44</c:v>
                </c:pt>
                <c:pt idx="119">
                  <c:v>25.1</c:v>
                </c:pt>
                <c:pt idx="120">
                  <c:v>26.3</c:v>
                </c:pt>
                <c:pt idx="121">
                  <c:v>26.22</c:v>
                </c:pt>
                <c:pt idx="122">
                  <c:v>26.093</c:v>
                </c:pt>
                <c:pt idx="123">
                  <c:v>26.2</c:v>
                </c:pt>
                <c:pt idx="124">
                  <c:v>26.74</c:v>
                </c:pt>
                <c:pt idx="125">
                  <c:v>25.94</c:v>
                </c:pt>
                <c:pt idx="126">
                  <c:v>24.2</c:v>
                </c:pt>
                <c:pt idx="127">
                  <c:v>22.176171128942354</c:v>
                </c:pt>
                <c:pt idx="128">
                  <c:v>21.989871395603117</c:v>
                </c:pt>
                <c:pt idx="129">
                  <c:v>21.6</c:v>
                </c:pt>
                <c:pt idx="130">
                  <c:v>21.821407446137684</c:v>
                </c:pt>
                <c:pt idx="131">
                  <c:v>20.100000000000001</c:v>
                </c:pt>
                <c:pt idx="132">
                  <c:v>23.370326050212299</c:v>
                </c:pt>
                <c:pt idx="133">
                  <c:v>24.644748368647576</c:v>
                </c:pt>
                <c:pt idx="134">
                  <c:v>22.276575729195336</c:v>
                </c:pt>
                <c:pt idx="135">
                  <c:v>22.2</c:v>
                </c:pt>
                <c:pt idx="136">
                  <c:v>22</c:v>
                </c:pt>
                <c:pt idx="137">
                  <c:v>21.9</c:v>
                </c:pt>
                <c:pt idx="138">
                  <c:v>23.3</c:v>
                </c:pt>
                <c:pt idx="139">
                  <c:v>23.5</c:v>
                </c:pt>
                <c:pt idx="140">
                  <c:v>18</c:v>
                </c:pt>
                <c:pt idx="141">
                  <c:v>12.7</c:v>
                </c:pt>
                <c:pt idx="142">
                  <c:v>11.2</c:v>
                </c:pt>
                <c:pt idx="143">
                  <c:v>14.5</c:v>
                </c:pt>
                <c:pt idx="144">
                  <c:v>13.438356988978413</c:v>
                </c:pt>
                <c:pt idx="145">
                  <c:v>13.182439750016718</c:v>
                </c:pt>
                <c:pt idx="146">
                  <c:v>12.7</c:v>
                </c:pt>
                <c:pt idx="147">
                  <c:v>11.9</c:v>
                </c:pt>
                <c:pt idx="148">
                  <c:v>12.31</c:v>
                </c:pt>
                <c:pt idx="149">
                  <c:v>13.1</c:v>
                </c:pt>
                <c:pt idx="150">
                  <c:v>13.78</c:v>
                </c:pt>
                <c:pt idx="151">
                  <c:v>13.521032831705941</c:v>
                </c:pt>
                <c:pt idx="152">
                  <c:v>14.1</c:v>
                </c:pt>
                <c:pt idx="153" formatCode="0.0_)">
                  <c:v>13.9</c:v>
                </c:pt>
                <c:pt idx="154" formatCode="0.0_)">
                  <c:v>13.76</c:v>
                </c:pt>
                <c:pt idx="155" formatCode="0.0_)">
                  <c:v>13.1</c:v>
                </c:pt>
                <c:pt idx="156" formatCode="0.0_)">
                  <c:v>13.7</c:v>
                </c:pt>
                <c:pt idx="157" formatCode="0.0_)">
                  <c:v>14.26</c:v>
                </c:pt>
                <c:pt idx="158" formatCode="0.0_)">
                  <c:v>13.3</c:v>
                </c:pt>
                <c:pt idx="159" formatCode="0.0_)">
                  <c:v>14.9</c:v>
                </c:pt>
                <c:pt idx="160" formatCode="0.0_)">
                  <c:v>15.31</c:v>
                </c:pt>
                <c:pt idx="161" formatCode="0.0_)">
                  <c:v>14.42</c:v>
                </c:pt>
                <c:pt idx="162" formatCode="0.0_)">
                  <c:v>13.57</c:v>
                </c:pt>
                <c:pt idx="163" formatCode="0.0_)">
                  <c:v>13.69</c:v>
                </c:pt>
                <c:pt idx="164" formatCode="0.0_)">
                  <c:v>13.6</c:v>
                </c:pt>
                <c:pt idx="165" formatCode="0.0_)">
                  <c:v>13</c:v>
                </c:pt>
                <c:pt idx="166" formatCode="0.0_)">
                  <c:v>13.21</c:v>
                </c:pt>
                <c:pt idx="167" formatCode="0.0_)">
                  <c:v>12.92</c:v>
                </c:pt>
                <c:pt idx="168" formatCode="0.0_)">
                  <c:v>14.243649999999999</c:v>
                </c:pt>
                <c:pt idx="169" formatCode="0.0_)">
                  <c:v>13.433846084758146</c:v>
                </c:pt>
                <c:pt idx="170" formatCode="0.0_)">
                  <c:v>13.039899999999999</c:v>
                </c:pt>
                <c:pt idx="171" formatCode="0.0_)">
                  <c:v>13.623750000000001</c:v>
                </c:pt>
                <c:pt idx="172" formatCode="0.0_)">
                  <c:v>13.954633333333334</c:v>
                </c:pt>
                <c:pt idx="173" formatCode="0.0_)">
                  <c:v>15.4367</c:v>
                </c:pt>
                <c:pt idx="174" formatCode="0.0_)">
                  <c:v>16.005400000000002</c:v>
                </c:pt>
                <c:pt idx="175" formatCode="0.0_)">
                  <c:v>17.472650000000002</c:v>
                </c:pt>
                <c:pt idx="176" formatCode="0.0_)">
                  <c:v>17.991300000000003</c:v>
                </c:pt>
                <c:pt idx="177" formatCode="0.0_)">
                  <c:v>15.901433333333332</c:v>
                </c:pt>
                <c:pt idx="178" formatCode="0.0_)">
                  <c:v>14.186450000000001</c:v>
                </c:pt>
                <c:pt idx="179" formatCode="0.0_)">
                  <c:v>12.832800000000001</c:v>
                </c:pt>
                <c:pt idx="180" formatCode="0.0_)">
                  <c:v>13.39335</c:v>
                </c:pt>
                <c:pt idx="181" formatCode="0.0_)">
                  <c:v>14.1639</c:v>
                </c:pt>
                <c:pt idx="182" formatCode="0.0_)">
                  <c:v>13.912800000000001</c:v>
                </c:pt>
                <c:pt idx="183" formatCode="0.0_)">
                  <c:v>13.259350000000001</c:v>
                </c:pt>
                <c:pt idx="184" formatCode="0.0_)">
                  <c:v>13.584666666666665</c:v>
                </c:pt>
                <c:pt idx="185" formatCode="0.0_)">
                  <c:v>13.418810000000001</c:v>
                </c:pt>
                <c:pt idx="186" formatCode="0.0_)">
                  <c:v>13.3835</c:v>
                </c:pt>
                <c:pt idx="187" formatCode="0.0_)">
                  <c:v>13.58785</c:v>
                </c:pt>
                <c:pt idx="188" formatCode="0.0_)">
                  <c:v>13.8805</c:v>
                </c:pt>
                <c:pt idx="189" formatCode="0.0_)">
                  <c:v>14.069066666666666</c:v>
                </c:pt>
                <c:pt idx="190" formatCode="0.0_)">
                  <c:v>14.219899999999999</c:v>
                </c:pt>
                <c:pt idx="191" formatCode="0.0_)">
                  <c:v>14.2561</c:v>
                </c:pt>
                <c:pt idx="192" formatCode="0.0_)">
                  <c:v>14.02515</c:v>
                </c:pt>
                <c:pt idx="193" formatCode="0.0_)">
                  <c:v>13.863099999999999</c:v>
                </c:pt>
                <c:pt idx="194" formatCode="0.0_)">
                  <c:v>12.763949999999999</c:v>
                </c:pt>
                <c:pt idx="195" formatCode="0.0_)">
                  <c:v>12.389099999999999</c:v>
                </c:pt>
                <c:pt idx="196" formatCode="0.0_)">
                  <c:v>11.972799999999999</c:v>
                </c:pt>
                <c:pt idx="197" formatCode="0.0_)">
                  <c:v>11.5458</c:v>
                </c:pt>
              </c:numCache>
            </c:numRef>
          </c:val>
          <c:smooth val="0"/>
          <c:extLst>
            <c:ext xmlns:c16="http://schemas.microsoft.com/office/drawing/2014/chart" uri="{C3380CC4-5D6E-409C-BE32-E72D297353CC}">
              <c16:uniqueId val="{00000006-F183-4DCB-80D5-A8FD38F501A9}"/>
            </c:ext>
          </c:extLst>
        </c:ser>
        <c:ser>
          <c:idx val="10"/>
          <c:order val="7"/>
          <c:tx>
            <c:strRef>
              <c:f>'Interest Rate_new _In use'!$L$1</c:f>
              <c:strCache>
                <c:ptCount val="1"/>
                <c:pt idx="0">
                  <c:v>Weighted Average Bond Rate</c:v>
                </c:pt>
              </c:strCache>
            </c:strRef>
          </c:tx>
          <c:spPr>
            <a:ln w="25400" cap="rnd">
              <a:solidFill>
                <a:srgbClr val="E30613"/>
              </a:solidFill>
              <a:round/>
            </a:ln>
            <a:effectLst/>
          </c:spPr>
          <c:marker>
            <c:symbol val="none"/>
          </c:marker>
          <c:cat>
            <c:numRef>
              <c:f>'Interest Rate_new _In use'!$A$2:$A$199</c:f>
              <c:numCache>
                <c:formatCode>[$-409]mmm\-yy;@</c:formatCode>
                <c:ptCount val="198"/>
                <c:pt idx="0">
                  <c:v>40179</c:v>
                </c:pt>
                <c:pt idx="1">
                  <c:v>40210</c:v>
                </c:pt>
                <c:pt idx="2">
                  <c:v>40238</c:v>
                </c:pt>
                <c:pt idx="3">
                  <c:v>40269</c:v>
                </c:pt>
                <c:pt idx="4">
                  <c:v>40299</c:v>
                </c:pt>
                <c:pt idx="5">
                  <c:v>40330</c:v>
                </c:pt>
                <c:pt idx="6">
                  <c:v>40360</c:v>
                </c:pt>
                <c:pt idx="7">
                  <c:v>40391</c:v>
                </c:pt>
                <c:pt idx="8">
                  <c:v>40422</c:v>
                </c:pt>
                <c:pt idx="9">
                  <c:v>40452</c:v>
                </c:pt>
                <c:pt idx="10">
                  <c:v>40483</c:v>
                </c:pt>
                <c:pt idx="11">
                  <c:v>40513</c:v>
                </c:pt>
                <c:pt idx="12">
                  <c:v>40544</c:v>
                </c:pt>
                <c:pt idx="13">
                  <c:v>40575</c:v>
                </c:pt>
                <c:pt idx="14">
                  <c:v>40603</c:v>
                </c:pt>
                <c:pt idx="15">
                  <c:v>40634</c:v>
                </c:pt>
                <c:pt idx="16">
                  <c:v>40664</c:v>
                </c:pt>
                <c:pt idx="17">
                  <c:v>40695</c:v>
                </c:pt>
                <c:pt idx="18">
                  <c:v>40725</c:v>
                </c:pt>
                <c:pt idx="19">
                  <c:v>40756</c:v>
                </c:pt>
                <c:pt idx="20">
                  <c:v>40787</c:v>
                </c:pt>
                <c:pt idx="21">
                  <c:v>40817</c:v>
                </c:pt>
                <c:pt idx="22">
                  <c:v>40848</c:v>
                </c:pt>
                <c:pt idx="23">
                  <c:v>40878</c:v>
                </c:pt>
                <c:pt idx="24">
                  <c:v>40909</c:v>
                </c:pt>
                <c:pt idx="25">
                  <c:v>40940</c:v>
                </c:pt>
                <c:pt idx="26">
                  <c:v>40969</c:v>
                </c:pt>
                <c:pt idx="27">
                  <c:v>41000</c:v>
                </c:pt>
                <c:pt idx="28">
                  <c:v>41030</c:v>
                </c:pt>
                <c:pt idx="29">
                  <c:v>41061</c:v>
                </c:pt>
                <c:pt idx="30">
                  <c:v>41091</c:v>
                </c:pt>
                <c:pt idx="31">
                  <c:v>41122</c:v>
                </c:pt>
                <c:pt idx="32">
                  <c:v>41153</c:v>
                </c:pt>
                <c:pt idx="33">
                  <c:v>41183</c:v>
                </c:pt>
                <c:pt idx="34">
                  <c:v>41214</c:v>
                </c:pt>
                <c:pt idx="35">
                  <c:v>41244</c:v>
                </c:pt>
                <c:pt idx="36">
                  <c:v>41275</c:v>
                </c:pt>
                <c:pt idx="37">
                  <c:v>41306</c:v>
                </c:pt>
                <c:pt idx="38">
                  <c:v>41334</c:v>
                </c:pt>
                <c:pt idx="39">
                  <c:v>41365</c:v>
                </c:pt>
                <c:pt idx="40">
                  <c:v>41395</c:v>
                </c:pt>
                <c:pt idx="41">
                  <c:v>41426</c:v>
                </c:pt>
                <c:pt idx="42">
                  <c:v>41456</c:v>
                </c:pt>
                <c:pt idx="43">
                  <c:v>41487</c:v>
                </c:pt>
                <c:pt idx="44">
                  <c:v>41518</c:v>
                </c:pt>
                <c:pt idx="45">
                  <c:v>41548</c:v>
                </c:pt>
                <c:pt idx="46">
                  <c:v>41579</c:v>
                </c:pt>
                <c:pt idx="47">
                  <c:v>41609</c:v>
                </c:pt>
                <c:pt idx="48">
                  <c:v>41640</c:v>
                </c:pt>
                <c:pt idx="49">
                  <c:v>41671</c:v>
                </c:pt>
                <c:pt idx="50">
                  <c:v>41699</c:v>
                </c:pt>
                <c:pt idx="51">
                  <c:v>41730</c:v>
                </c:pt>
                <c:pt idx="52">
                  <c:v>41760</c:v>
                </c:pt>
                <c:pt idx="53">
                  <c:v>41791</c:v>
                </c:pt>
                <c:pt idx="54">
                  <c:v>41821</c:v>
                </c:pt>
                <c:pt idx="55">
                  <c:v>41852</c:v>
                </c:pt>
                <c:pt idx="56">
                  <c:v>41883</c:v>
                </c:pt>
                <c:pt idx="57">
                  <c:v>41913</c:v>
                </c:pt>
                <c:pt idx="58">
                  <c:v>41944</c:v>
                </c:pt>
                <c:pt idx="59">
                  <c:v>41974</c:v>
                </c:pt>
                <c:pt idx="60">
                  <c:v>42005</c:v>
                </c:pt>
                <c:pt idx="61">
                  <c:v>42036</c:v>
                </c:pt>
                <c:pt idx="62">
                  <c:v>42064</c:v>
                </c:pt>
                <c:pt idx="63">
                  <c:v>42095</c:v>
                </c:pt>
                <c:pt idx="64">
                  <c:v>42125</c:v>
                </c:pt>
                <c:pt idx="65">
                  <c:v>42156</c:v>
                </c:pt>
                <c:pt idx="66">
                  <c:v>42186</c:v>
                </c:pt>
                <c:pt idx="67">
                  <c:v>42217</c:v>
                </c:pt>
                <c:pt idx="68">
                  <c:v>42248</c:v>
                </c:pt>
                <c:pt idx="69">
                  <c:v>42278</c:v>
                </c:pt>
                <c:pt idx="70">
                  <c:v>42309</c:v>
                </c:pt>
                <c:pt idx="71">
                  <c:v>42339</c:v>
                </c:pt>
                <c:pt idx="72">
                  <c:v>42370</c:v>
                </c:pt>
                <c:pt idx="73">
                  <c:v>42401</c:v>
                </c:pt>
                <c:pt idx="74">
                  <c:v>42430</c:v>
                </c:pt>
                <c:pt idx="75">
                  <c:v>42461</c:v>
                </c:pt>
                <c:pt idx="76">
                  <c:v>42491</c:v>
                </c:pt>
                <c:pt idx="77">
                  <c:v>42522</c:v>
                </c:pt>
                <c:pt idx="78">
                  <c:v>42552</c:v>
                </c:pt>
                <c:pt idx="79">
                  <c:v>42583</c:v>
                </c:pt>
                <c:pt idx="80">
                  <c:v>42614</c:v>
                </c:pt>
                <c:pt idx="81">
                  <c:v>42644</c:v>
                </c:pt>
                <c:pt idx="82">
                  <c:v>42675</c:v>
                </c:pt>
                <c:pt idx="83">
                  <c:v>42705</c:v>
                </c:pt>
                <c:pt idx="84">
                  <c:v>42736</c:v>
                </c:pt>
                <c:pt idx="85">
                  <c:v>42767</c:v>
                </c:pt>
                <c:pt idx="86">
                  <c:v>42795</c:v>
                </c:pt>
                <c:pt idx="87">
                  <c:v>42826</c:v>
                </c:pt>
                <c:pt idx="88">
                  <c:v>42856</c:v>
                </c:pt>
                <c:pt idx="89">
                  <c:v>42887</c:v>
                </c:pt>
                <c:pt idx="90">
                  <c:v>42917</c:v>
                </c:pt>
                <c:pt idx="91">
                  <c:v>42948</c:v>
                </c:pt>
                <c:pt idx="92">
                  <c:v>42979</c:v>
                </c:pt>
                <c:pt idx="93">
                  <c:v>43009</c:v>
                </c:pt>
                <c:pt idx="94">
                  <c:v>43040</c:v>
                </c:pt>
                <c:pt idx="95">
                  <c:v>43070</c:v>
                </c:pt>
                <c:pt idx="96">
                  <c:v>43118</c:v>
                </c:pt>
                <c:pt idx="97">
                  <c:v>43149</c:v>
                </c:pt>
                <c:pt idx="98">
                  <c:v>43177</c:v>
                </c:pt>
                <c:pt idx="99">
                  <c:v>43208</c:v>
                </c:pt>
                <c:pt idx="100">
                  <c:v>43238</c:v>
                </c:pt>
                <c:pt idx="101">
                  <c:v>43269</c:v>
                </c:pt>
                <c:pt idx="102">
                  <c:v>43299</c:v>
                </c:pt>
                <c:pt idx="103">
                  <c:v>43330</c:v>
                </c:pt>
                <c:pt idx="104">
                  <c:v>43361</c:v>
                </c:pt>
                <c:pt idx="105">
                  <c:v>43391</c:v>
                </c:pt>
                <c:pt idx="106">
                  <c:v>43422</c:v>
                </c:pt>
                <c:pt idx="107">
                  <c:v>43452</c:v>
                </c:pt>
                <c:pt idx="108">
                  <c:v>43483</c:v>
                </c:pt>
                <c:pt idx="109">
                  <c:v>43514</c:v>
                </c:pt>
                <c:pt idx="110">
                  <c:v>43542</c:v>
                </c:pt>
                <c:pt idx="111">
                  <c:v>43573</c:v>
                </c:pt>
                <c:pt idx="112">
                  <c:v>43603</c:v>
                </c:pt>
                <c:pt idx="113">
                  <c:v>43634</c:v>
                </c:pt>
                <c:pt idx="114">
                  <c:v>43664</c:v>
                </c:pt>
                <c:pt idx="115">
                  <c:v>43695</c:v>
                </c:pt>
                <c:pt idx="116">
                  <c:v>43726</c:v>
                </c:pt>
                <c:pt idx="117">
                  <c:v>43756</c:v>
                </c:pt>
                <c:pt idx="118">
                  <c:v>43787</c:v>
                </c:pt>
                <c:pt idx="119">
                  <c:v>43817</c:v>
                </c:pt>
                <c:pt idx="120">
                  <c:v>43848</c:v>
                </c:pt>
                <c:pt idx="121">
                  <c:v>43879</c:v>
                </c:pt>
                <c:pt idx="122">
                  <c:v>43908</c:v>
                </c:pt>
                <c:pt idx="123">
                  <c:v>43939</c:v>
                </c:pt>
                <c:pt idx="124">
                  <c:v>43969</c:v>
                </c:pt>
                <c:pt idx="125">
                  <c:v>44000</c:v>
                </c:pt>
                <c:pt idx="126">
                  <c:v>44030</c:v>
                </c:pt>
                <c:pt idx="127">
                  <c:v>44061</c:v>
                </c:pt>
                <c:pt idx="128">
                  <c:v>44092</c:v>
                </c:pt>
                <c:pt idx="129">
                  <c:v>44122</c:v>
                </c:pt>
                <c:pt idx="130">
                  <c:v>44153</c:v>
                </c:pt>
                <c:pt idx="131">
                  <c:v>44183</c:v>
                </c:pt>
                <c:pt idx="132">
                  <c:v>44214</c:v>
                </c:pt>
                <c:pt idx="133">
                  <c:v>44245</c:v>
                </c:pt>
                <c:pt idx="134">
                  <c:v>44273</c:v>
                </c:pt>
                <c:pt idx="135">
                  <c:v>44304</c:v>
                </c:pt>
                <c:pt idx="136">
                  <c:v>44334</c:v>
                </c:pt>
                <c:pt idx="137">
                  <c:v>44365</c:v>
                </c:pt>
                <c:pt idx="138">
                  <c:v>44395</c:v>
                </c:pt>
                <c:pt idx="139">
                  <c:v>44426</c:v>
                </c:pt>
                <c:pt idx="140">
                  <c:v>44457</c:v>
                </c:pt>
                <c:pt idx="141">
                  <c:v>44487</c:v>
                </c:pt>
                <c:pt idx="142">
                  <c:v>44518</c:v>
                </c:pt>
                <c:pt idx="143">
                  <c:v>44548</c:v>
                </c:pt>
                <c:pt idx="144">
                  <c:v>44579</c:v>
                </c:pt>
                <c:pt idx="145">
                  <c:v>44610</c:v>
                </c:pt>
                <c:pt idx="146">
                  <c:v>44638</c:v>
                </c:pt>
                <c:pt idx="147">
                  <c:v>44669</c:v>
                </c:pt>
                <c:pt idx="148">
                  <c:v>44699</c:v>
                </c:pt>
                <c:pt idx="149">
                  <c:v>44730</c:v>
                </c:pt>
                <c:pt idx="150">
                  <c:v>44760</c:v>
                </c:pt>
                <c:pt idx="151">
                  <c:v>44791</c:v>
                </c:pt>
                <c:pt idx="152">
                  <c:v>44822</c:v>
                </c:pt>
                <c:pt idx="153">
                  <c:v>44853</c:v>
                </c:pt>
                <c:pt idx="154">
                  <c:v>44885</c:v>
                </c:pt>
                <c:pt idx="155">
                  <c:v>44916</c:v>
                </c:pt>
                <c:pt idx="156">
                  <c:v>44948</c:v>
                </c:pt>
                <c:pt idx="157">
                  <c:v>44980</c:v>
                </c:pt>
                <c:pt idx="158">
                  <c:v>45009</c:v>
                </c:pt>
                <c:pt idx="159">
                  <c:v>45041</c:v>
                </c:pt>
                <c:pt idx="160">
                  <c:v>45072</c:v>
                </c:pt>
                <c:pt idx="161">
                  <c:v>45104</c:v>
                </c:pt>
                <c:pt idx="162">
                  <c:v>45135</c:v>
                </c:pt>
                <c:pt idx="163">
                  <c:v>45167</c:v>
                </c:pt>
                <c:pt idx="164">
                  <c:v>45199</c:v>
                </c:pt>
                <c:pt idx="165">
                  <c:v>45200</c:v>
                </c:pt>
                <c:pt idx="166">
                  <c:v>45232</c:v>
                </c:pt>
                <c:pt idx="167">
                  <c:v>45263</c:v>
                </c:pt>
                <c:pt idx="168">
                  <c:v>45295</c:v>
                </c:pt>
                <c:pt idx="169">
                  <c:v>45327</c:v>
                </c:pt>
                <c:pt idx="170">
                  <c:v>45357</c:v>
                </c:pt>
                <c:pt idx="171">
                  <c:v>45389</c:v>
                </c:pt>
                <c:pt idx="172">
                  <c:v>45442</c:v>
                </c:pt>
                <c:pt idx="173">
                  <c:v>45473</c:v>
                </c:pt>
                <c:pt idx="174">
                  <c:v>45503</c:v>
                </c:pt>
                <c:pt idx="175">
                  <c:v>45534</c:v>
                </c:pt>
                <c:pt idx="176">
                  <c:v>45565</c:v>
                </c:pt>
                <c:pt idx="177">
                  <c:v>45595</c:v>
                </c:pt>
                <c:pt idx="178">
                  <c:v>45626</c:v>
                </c:pt>
                <c:pt idx="179">
                  <c:v>45656</c:v>
                </c:pt>
                <c:pt idx="180">
                  <c:v>45687</c:v>
                </c:pt>
                <c:pt idx="181">
                  <c:v>45716</c:v>
                </c:pt>
                <c:pt idx="182">
                  <c:v>45745</c:v>
                </c:pt>
                <c:pt idx="183">
                  <c:v>45774</c:v>
                </c:pt>
                <c:pt idx="184">
                  <c:v>45803</c:v>
                </c:pt>
                <c:pt idx="185">
                  <c:v>45832</c:v>
                </c:pt>
                <c:pt idx="186">
                  <c:v>45861</c:v>
                </c:pt>
                <c:pt idx="187">
                  <c:v>45890</c:v>
                </c:pt>
                <c:pt idx="188">
                  <c:v>45919</c:v>
                </c:pt>
                <c:pt idx="189">
                  <c:v>45948</c:v>
                </c:pt>
                <c:pt idx="190">
                  <c:v>45977</c:v>
                </c:pt>
                <c:pt idx="191">
                  <c:v>46008</c:v>
                </c:pt>
                <c:pt idx="192">
                  <c:v>46038</c:v>
                </c:pt>
                <c:pt idx="193">
                  <c:v>46070</c:v>
                </c:pt>
                <c:pt idx="194">
                  <c:v>46099</c:v>
                </c:pt>
                <c:pt idx="195">
                  <c:v>46131</c:v>
                </c:pt>
                <c:pt idx="196">
                  <c:v>46162</c:v>
                </c:pt>
                <c:pt idx="197">
                  <c:v>46203</c:v>
                </c:pt>
              </c:numCache>
            </c:numRef>
          </c:cat>
          <c:val>
            <c:numRef>
              <c:f>'Interest Rate_new _In use'!$L$2:$L$199</c:f>
              <c:numCache>
                <c:formatCode>0.0</c:formatCode>
                <c:ptCount val="198"/>
                <c:pt idx="0">
                  <c:v>15.334300000000001</c:v>
                </c:pt>
                <c:pt idx="1">
                  <c:v>15.302</c:v>
                </c:pt>
                <c:pt idx="2">
                  <c:v>10.3133</c:v>
                </c:pt>
                <c:pt idx="3">
                  <c:v>8.2565000000000008</c:v>
                </c:pt>
                <c:pt idx="4">
                  <c:v>13.3421</c:v>
                </c:pt>
                <c:pt idx="5">
                  <c:v>9.5269999999999992</c:v>
                </c:pt>
                <c:pt idx="6">
                  <c:v>11.167899999999999</c:v>
                </c:pt>
                <c:pt idx="7">
                  <c:v>12.0512</c:v>
                </c:pt>
                <c:pt idx="8">
                  <c:v>11.1776</c:v>
                </c:pt>
                <c:pt idx="9">
                  <c:v>10.3256</c:v>
                </c:pt>
                <c:pt idx="10">
                  <c:v>10.8124</c:v>
                </c:pt>
                <c:pt idx="11">
                  <c:v>11.2576</c:v>
                </c:pt>
                <c:pt idx="12">
                  <c:v>11.206799999999999</c:v>
                </c:pt>
                <c:pt idx="13">
                  <c:v>13.1296</c:v>
                </c:pt>
                <c:pt idx="14">
                  <c:v>11.9665</c:v>
                </c:pt>
                <c:pt idx="15">
                  <c:v>13.658300000000001</c:v>
                </c:pt>
                <c:pt idx="16">
                  <c:v>16.161999999999999</c:v>
                </c:pt>
                <c:pt idx="17">
                  <c:v>15.671900000000001</c:v>
                </c:pt>
                <c:pt idx="18">
                  <c:v>16.924499999999998</c:v>
                </c:pt>
                <c:pt idx="19">
                  <c:v>15.9552</c:v>
                </c:pt>
                <c:pt idx="20">
                  <c:v>15.0715</c:v>
                </c:pt>
                <c:pt idx="21">
                  <c:v>16.234400000000001</c:v>
                </c:pt>
                <c:pt idx="22">
                  <c:v>14.2943</c:v>
                </c:pt>
                <c:pt idx="23">
                  <c:v>15.019600000000001</c:v>
                </c:pt>
                <c:pt idx="24">
                  <c:v>13.5</c:v>
                </c:pt>
                <c:pt idx="25">
                  <c:v>13.3</c:v>
                </c:pt>
                <c:pt idx="26">
                  <c:v>13.3</c:v>
                </c:pt>
                <c:pt idx="27">
                  <c:v>13.3</c:v>
                </c:pt>
                <c:pt idx="28">
                  <c:v>12.89</c:v>
                </c:pt>
                <c:pt idx="29">
                  <c:v>12.89</c:v>
                </c:pt>
                <c:pt idx="30">
                  <c:v>12.89</c:v>
                </c:pt>
                <c:pt idx="31">
                  <c:v>12.14</c:v>
                </c:pt>
                <c:pt idx="32">
                  <c:v>12.14</c:v>
                </c:pt>
                <c:pt idx="33">
                  <c:v>12.14</c:v>
                </c:pt>
                <c:pt idx="34">
                  <c:v>13.47</c:v>
                </c:pt>
                <c:pt idx="35">
                  <c:v>13.47</c:v>
                </c:pt>
                <c:pt idx="36">
                  <c:v>13.47</c:v>
                </c:pt>
                <c:pt idx="37">
                  <c:v>14.37</c:v>
                </c:pt>
                <c:pt idx="38">
                  <c:v>14.37</c:v>
                </c:pt>
                <c:pt idx="39">
                  <c:v>14.37</c:v>
                </c:pt>
                <c:pt idx="40">
                  <c:v>15.22</c:v>
                </c:pt>
                <c:pt idx="41">
                  <c:v>15.22</c:v>
                </c:pt>
                <c:pt idx="42">
                  <c:v>15.22</c:v>
                </c:pt>
                <c:pt idx="43">
                  <c:v>15.82</c:v>
                </c:pt>
                <c:pt idx="44">
                  <c:v>15.82</c:v>
                </c:pt>
                <c:pt idx="45">
                  <c:v>15.82</c:v>
                </c:pt>
                <c:pt idx="46">
                  <c:v>16.28</c:v>
                </c:pt>
                <c:pt idx="47">
                  <c:v>16.28</c:v>
                </c:pt>
                <c:pt idx="48">
                  <c:v>16.28</c:v>
                </c:pt>
                <c:pt idx="49">
                  <c:v>16</c:v>
                </c:pt>
                <c:pt idx="50">
                  <c:v>16</c:v>
                </c:pt>
                <c:pt idx="51">
                  <c:v>16</c:v>
                </c:pt>
                <c:pt idx="52">
                  <c:v>18.079999999999998</c:v>
                </c:pt>
                <c:pt idx="53">
                  <c:v>18.079999999999998</c:v>
                </c:pt>
                <c:pt idx="54">
                  <c:v>18.079999999999998</c:v>
                </c:pt>
                <c:pt idx="55">
                  <c:v>18.89</c:v>
                </c:pt>
                <c:pt idx="56">
                  <c:v>18.89</c:v>
                </c:pt>
                <c:pt idx="57">
                  <c:v>18.89</c:v>
                </c:pt>
                <c:pt idx="58">
                  <c:v>21.02</c:v>
                </c:pt>
                <c:pt idx="59">
                  <c:v>21.02</c:v>
                </c:pt>
                <c:pt idx="60">
                  <c:v>21.02</c:v>
                </c:pt>
                <c:pt idx="61">
                  <c:v>21.14</c:v>
                </c:pt>
                <c:pt idx="62">
                  <c:v>21.14</c:v>
                </c:pt>
                <c:pt idx="63">
                  <c:v>21.14</c:v>
                </c:pt>
                <c:pt idx="64">
                  <c:v>23.82</c:v>
                </c:pt>
                <c:pt idx="65">
                  <c:v>23.82</c:v>
                </c:pt>
                <c:pt idx="66">
                  <c:v>23.82</c:v>
                </c:pt>
                <c:pt idx="67">
                  <c:v>18.89</c:v>
                </c:pt>
                <c:pt idx="68">
                  <c:v>18.89</c:v>
                </c:pt>
                <c:pt idx="69">
                  <c:v>18.89</c:v>
                </c:pt>
                <c:pt idx="70">
                  <c:v>25.9</c:v>
                </c:pt>
                <c:pt idx="71">
                  <c:v>25.9</c:v>
                </c:pt>
                <c:pt idx="72">
                  <c:v>25.9</c:v>
                </c:pt>
                <c:pt idx="73">
                  <c:v>27.43</c:v>
                </c:pt>
                <c:pt idx="74">
                  <c:v>27.43</c:v>
                </c:pt>
                <c:pt idx="75">
                  <c:v>27.43</c:v>
                </c:pt>
                <c:pt idx="76">
                  <c:v>26.892538338147844</c:v>
                </c:pt>
                <c:pt idx="77">
                  <c:v>26.892499999999998</c:v>
                </c:pt>
                <c:pt idx="78">
                  <c:v>26.892499999999998</c:v>
                </c:pt>
                <c:pt idx="79">
                  <c:v>25.209800000000001</c:v>
                </c:pt>
                <c:pt idx="80">
                  <c:v>25.209800000000001</c:v>
                </c:pt>
                <c:pt idx="81">
                  <c:v>25.209800000000001</c:v>
                </c:pt>
                <c:pt idx="82">
                  <c:v>24.419</c:v>
                </c:pt>
                <c:pt idx="83">
                  <c:v>24.987100000000002</c:v>
                </c:pt>
                <c:pt idx="84">
                  <c:v>20.39</c:v>
                </c:pt>
                <c:pt idx="85">
                  <c:v>20.39</c:v>
                </c:pt>
                <c:pt idx="86">
                  <c:v>20.39</c:v>
                </c:pt>
                <c:pt idx="87">
                  <c:v>20.4222</c:v>
                </c:pt>
                <c:pt idx="88">
                  <c:v>20.4222</c:v>
                </c:pt>
                <c:pt idx="89">
                  <c:v>18.136199999999999</c:v>
                </c:pt>
                <c:pt idx="90">
                  <c:v>18.136199999999999</c:v>
                </c:pt>
                <c:pt idx="91">
                  <c:v>18.13621870982681</c:v>
                </c:pt>
                <c:pt idx="92">
                  <c:v>17.244399999999999</c:v>
                </c:pt>
                <c:pt idx="93">
                  <c:v>18.55</c:v>
                </c:pt>
                <c:pt idx="94">
                  <c:v>18.55</c:v>
                </c:pt>
                <c:pt idx="95">
                  <c:v>18.569187599427298</c:v>
                </c:pt>
                <c:pt idx="96">
                  <c:v>18.569187599427298</c:v>
                </c:pt>
                <c:pt idx="97">
                  <c:v>18.64</c:v>
                </c:pt>
                <c:pt idx="98">
                  <c:v>18.64</c:v>
                </c:pt>
                <c:pt idx="99">
                  <c:v>18.48</c:v>
                </c:pt>
                <c:pt idx="100">
                  <c:v>18.48</c:v>
                </c:pt>
                <c:pt idx="101">
                  <c:v>17.660499999999999</c:v>
                </c:pt>
                <c:pt idx="102">
                  <c:v>17.660499999999999</c:v>
                </c:pt>
                <c:pt idx="103">
                  <c:v>19.64</c:v>
                </c:pt>
                <c:pt idx="104">
                  <c:v>19.64</c:v>
                </c:pt>
                <c:pt idx="105">
                  <c:v>19.499406633457848</c:v>
                </c:pt>
                <c:pt idx="106">
                  <c:v>19.499406633457848</c:v>
                </c:pt>
                <c:pt idx="107">
                  <c:v>20.75</c:v>
                </c:pt>
                <c:pt idx="108">
                  <c:v>20.75</c:v>
                </c:pt>
                <c:pt idx="109">
                  <c:v>24.89</c:v>
                </c:pt>
                <c:pt idx="110">
                  <c:v>24.89</c:v>
                </c:pt>
                <c:pt idx="111">
                  <c:v>29.843502148152588</c:v>
                </c:pt>
                <c:pt idx="112">
                  <c:v>29.843502148152588</c:v>
                </c:pt>
                <c:pt idx="113">
                  <c:v>29.580356123303407</c:v>
                </c:pt>
                <c:pt idx="114">
                  <c:v>29.580356123303407</c:v>
                </c:pt>
                <c:pt idx="115">
                  <c:v>30.939316077482246</c:v>
                </c:pt>
                <c:pt idx="116">
                  <c:v>30.939316077482246</c:v>
                </c:pt>
                <c:pt idx="117">
                  <c:v>30.83</c:v>
                </c:pt>
                <c:pt idx="118">
                  <c:v>31.51</c:v>
                </c:pt>
                <c:pt idx="119">
                  <c:v>31.020399999999999</c:v>
                </c:pt>
                <c:pt idx="120">
                  <c:v>30.8</c:v>
                </c:pt>
                <c:pt idx="121">
                  <c:v>30.79</c:v>
                </c:pt>
                <c:pt idx="122">
                  <c:v>30.9497</c:v>
                </c:pt>
                <c:pt idx="123">
                  <c:v>31.3</c:v>
                </c:pt>
                <c:pt idx="124">
                  <c:v>31.9</c:v>
                </c:pt>
                <c:pt idx="125">
                  <c:v>32.4</c:v>
                </c:pt>
                <c:pt idx="126">
                  <c:v>32.200000000000003</c:v>
                </c:pt>
                <c:pt idx="127">
                  <c:v>32.081823503492537</c:v>
                </c:pt>
                <c:pt idx="128">
                  <c:v>32.550800000000002</c:v>
                </c:pt>
                <c:pt idx="129">
                  <c:v>32.5</c:v>
                </c:pt>
                <c:pt idx="130">
                  <c:v>32.4</c:v>
                </c:pt>
                <c:pt idx="131">
                  <c:v>33.352195984268114</c:v>
                </c:pt>
                <c:pt idx="132">
                  <c:v>32.871697850882917</c:v>
                </c:pt>
                <c:pt idx="133">
                  <c:v>33.840732998825537</c:v>
                </c:pt>
                <c:pt idx="134">
                  <c:v>33.700000000000003</c:v>
                </c:pt>
                <c:pt idx="135">
                  <c:v>33.5</c:v>
                </c:pt>
                <c:pt idx="136">
                  <c:v>32.9</c:v>
                </c:pt>
                <c:pt idx="137">
                  <c:v>31.6</c:v>
                </c:pt>
                <c:pt idx="138">
                  <c:v>31.3</c:v>
                </c:pt>
                <c:pt idx="139">
                  <c:v>30.2</c:v>
                </c:pt>
                <c:pt idx="140">
                  <c:v>24.8</c:v>
                </c:pt>
                <c:pt idx="141">
                  <c:v>23.7</c:v>
                </c:pt>
                <c:pt idx="142">
                  <c:v>23</c:v>
                </c:pt>
                <c:pt idx="143">
                  <c:v>21.9</c:v>
                </c:pt>
                <c:pt idx="144">
                  <c:v>22.261429596509682</c:v>
                </c:pt>
                <c:pt idx="145">
                  <c:v>22.864295432602255</c:v>
                </c:pt>
                <c:pt idx="146">
                  <c:v>21.7</c:v>
                </c:pt>
                <c:pt idx="147">
                  <c:v>21.8</c:v>
                </c:pt>
                <c:pt idx="148">
                  <c:v>20.5</c:v>
                </c:pt>
                <c:pt idx="149">
                  <c:v>22.1</c:v>
                </c:pt>
                <c:pt idx="150">
                  <c:v>22.12</c:v>
                </c:pt>
                <c:pt idx="151">
                  <c:v>23.910625096085152</c:v>
                </c:pt>
                <c:pt idx="152">
                  <c:v>24.053843954721014</c:v>
                </c:pt>
                <c:pt idx="153">
                  <c:v>23.041976056742634</c:v>
                </c:pt>
                <c:pt idx="154">
                  <c:v>22.8</c:v>
                </c:pt>
                <c:pt idx="155">
                  <c:v>22.22</c:v>
                </c:pt>
                <c:pt idx="156">
                  <c:v>24.27</c:v>
                </c:pt>
                <c:pt idx="157">
                  <c:v>22.55</c:v>
                </c:pt>
                <c:pt idx="158">
                  <c:v>24.2</c:v>
                </c:pt>
                <c:pt idx="159">
                  <c:v>25.86</c:v>
                </c:pt>
                <c:pt idx="160">
                  <c:v>25.63</c:v>
                </c:pt>
                <c:pt idx="161">
                  <c:v>26.4</c:v>
                </c:pt>
                <c:pt idx="162">
                  <c:v>25.5</c:v>
                </c:pt>
                <c:pt idx="163" formatCode="0.0_)">
                  <c:v>26.24</c:v>
                </c:pt>
                <c:pt idx="164" formatCode="0.0_)">
                  <c:v>24.21</c:v>
                </c:pt>
                <c:pt idx="165">
                  <c:v>23.6</c:v>
                </c:pt>
                <c:pt idx="166">
                  <c:v>25.14</c:v>
                </c:pt>
                <c:pt idx="167">
                  <c:v>23.5</c:v>
                </c:pt>
                <c:pt idx="168">
                  <c:v>22.649699999999999</c:v>
                </c:pt>
                <c:pt idx="169" formatCode="0.0_)">
                  <c:v>23.846399999999999</c:v>
                </c:pt>
                <c:pt idx="170" formatCode="0.0_)">
                  <c:v>24.442900000000002</c:v>
                </c:pt>
                <c:pt idx="171" formatCode="0.0_)">
                  <c:v>24.450500000000002</c:v>
                </c:pt>
                <c:pt idx="172" formatCode="0.0_)">
                  <c:v>23.8598</c:v>
                </c:pt>
                <c:pt idx="173" formatCode="0.0_)">
                  <c:v>23.347100000000001</c:v>
                </c:pt>
                <c:pt idx="174" formatCode="0.0_)">
                  <c:v>23.272500000000001</c:v>
                </c:pt>
                <c:pt idx="175">
                  <c:v>25.313500000000001</c:v>
                </c:pt>
                <c:pt idx="176">
                  <c:v>24.827000000000002</c:v>
                </c:pt>
                <c:pt idx="177">
                  <c:v>20.6753</c:v>
                </c:pt>
                <c:pt idx="178">
                  <c:v>21.379100000000001</c:v>
                </c:pt>
                <c:pt idx="179" formatCode="0.0_)">
                  <c:v>21.277200000000001</c:v>
                </c:pt>
                <c:pt idx="180" formatCode="0.0_)">
                  <c:v>21.103100000000001</c:v>
                </c:pt>
                <c:pt idx="181" formatCode="0.0_)">
                  <c:v>20.119900000000001</c:v>
                </c:pt>
                <c:pt idx="182" formatCode="0.0_)">
                  <c:v>19.759699999999999</c:v>
                </c:pt>
                <c:pt idx="183" formatCode="0.0_)">
                  <c:v>17.748999999999999</c:v>
                </c:pt>
                <c:pt idx="184" formatCode="0.0_)">
                  <c:v>18.680700000000002</c:v>
                </c:pt>
                <c:pt idx="185" formatCode="0.0_)">
                  <c:v>18.415500000000002</c:v>
                </c:pt>
                <c:pt idx="186" formatCode="0.0_)">
                  <c:v>18.6539</c:v>
                </c:pt>
                <c:pt idx="187" formatCode="0.0_)">
                  <c:v>18.154199999999999</c:v>
                </c:pt>
                <c:pt idx="188" formatCode="0.0_)">
                  <c:v>17.970700000000001</c:v>
                </c:pt>
                <c:pt idx="189" formatCode="0.0_)">
                  <c:v>17.7044</c:v>
                </c:pt>
                <c:pt idx="190" formatCode="0.0_)">
                  <c:v>17.3809</c:v>
                </c:pt>
                <c:pt idx="191" formatCode="0.0_)">
                  <c:v>17.04</c:v>
                </c:pt>
                <c:pt idx="192" formatCode="0.0_)">
                  <c:v>16.578399999999998</c:v>
                </c:pt>
                <c:pt idx="193" formatCode="0.0_)">
                  <c:v>16.827000000000002</c:v>
                </c:pt>
                <c:pt idx="194" formatCode="0.0_)">
                  <c:v>15.643800000000001</c:v>
                </c:pt>
                <c:pt idx="195" formatCode="0.0_)">
                  <c:v>15.1</c:v>
                </c:pt>
                <c:pt idx="196" formatCode="0.0_)">
                  <c:v>15.1</c:v>
                </c:pt>
                <c:pt idx="197" formatCode="0.0_)">
                  <c:v>16.026800000000001</c:v>
                </c:pt>
              </c:numCache>
            </c:numRef>
          </c:val>
          <c:smooth val="0"/>
          <c:extLst>
            <c:ext xmlns:c16="http://schemas.microsoft.com/office/drawing/2014/chart" uri="{C3380CC4-5D6E-409C-BE32-E72D297353CC}">
              <c16:uniqueId val="{00000007-F183-4DCB-80D5-A8FD38F501A9}"/>
            </c:ext>
          </c:extLst>
        </c:ser>
        <c:dLbls>
          <c:showLegendKey val="0"/>
          <c:showVal val="0"/>
          <c:showCatName val="0"/>
          <c:showSerName val="0"/>
          <c:showPercent val="0"/>
          <c:showBubbleSize val="0"/>
        </c:dLbls>
        <c:smooth val="0"/>
        <c:axId val="976742896"/>
        <c:axId val="902176064"/>
      </c:lineChart>
      <c:dateAx>
        <c:axId val="976742896"/>
        <c:scaling>
          <c:orientation val="minMax"/>
          <c:max val="46201"/>
          <c:min val="44713"/>
        </c:scaling>
        <c:delete val="0"/>
        <c:axPos val="b"/>
        <c:numFmt formatCode="[$-409]mmm\-yy;@" sourceLinked="1"/>
        <c:majorTickMark val="out"/>
        <c:minorTickMark val="none"/>
        <c:tickLblPos val="nextTo"/>
        <c:spPr>
          <a:noFill/>
          <a:ln w="9525" cap="flat" cmpd="sng" algn="ctr">
            <a:noFill/>
            <a:round/>
          </a:ln>
          <a:effectLst/>
        </c:spPr>
        <c:txPr>
          <a:bodyPr rot="-5400000" spcFirstLastPara="1" vertOverflow="ellipsis" wrap="square" anchor="ctr" anchorCtr="1"/>
          <a:lstStyle/>
          <a:p>
            <a:pPr>
              <a:defRPr sz="10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902176064"/>
        <c:crosses val="autoZero"/>
        <c:auto val="1"/>
        <c:lblOffset val="100"/>
        <c:baseTimeUnit val="days"/>
        <c:majorUnit val="3"/>
        <c:majorTimeUnit val="months"/>
      </c:dateAx>
      <c:valAx>
        <c:axId val="902176064"/>
        <c:scaling>
          <c:orientation val="minMax"/>
          <c:max val="30"/>
        </c:scaling>
        <c:delete val="0"/>
        <c:axPos val="l"/>
        <c:title>
          <c:tx>
            <c:rich>
              <a:bodyPr rot="-5400000" spcFirstLastPara="1" vertOverflow="ellipsis" vert="horz" wrap="square" anchor="ctr" anchorCtr="1"/>
              <a:lstStyle/>
              <a:p>
                <a:pPr>
                  <a:defRPr sz="1100" b="0" i="0" u="none" strike="noStrike" kern="1200" baseline="0">
                    <a:solidFill>
                      <a:sysClr val="windowText" lastClr="000000"/>
                    </a:solidFill>
                    <a:latin typeface="Cambria" panose="02040503050406030204" pitchFamily="18" charset="0"/>
                    <a:ea typeface="Cambria" panose="02040503050406030204" pitchFamily="18" charset="0"/>
                    <a:cs typeface="+mn-cs"/>
                  </a:defRPr>
                </a:pPr>
                <a:r>
                  <a:rPr lang="en-US" sz="1100"/>
                  <a:t>percent</a:t>
                </a:r>
              </a:p>
            </c:rich>
          </c:tx>
          <c:overlay val="0"/>
          <c:spPr>
            <a:noFill/>
            <a:ln>
              <a:noFill/>
            </a:ln>
            <a:effectLst/>
          </c:spPr>
          <c:txPr>
            <a:bodyPr rot="-5400000" spcFirstLastPara="1" vertOverflow="ellipsis" vert="horz" wrap="square" anchor="ctr" anchorCtr="1"/>
            <a:lstStyle/>
            <a:p>
              <a:pPr>
                <a:defRPr sz="1100" b="0" i="0" u="none" strike="noStrike" kern="1200" baseline="0">
                  <a:solidFill>
                    <a:sysClr val="windowText" lastClr="000000"/>
                  </a:solidFill>
                  <a:latin typeface="Cambria" panose="02040503050406030204" pitchFamily="18" charset="0"/>
                  <a:ea typeface="Cambria" panose="02040503050406030204" pitchFamily="18" charset="0"/>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Cambria" panose="02040503050406030204" pitchFamily="18" charset="0"/>
                <a:ea typeface="Cambria" panose="02040503050406030204" pitchFamily="18" charset="0"/>
                <a:cs typeface="+mn-cs"/>
              </a:defRPr>
            </a:pPr>
            <a:endParaRPr lang="en-US"/>
          </a:p>
        </c:txPr>
        <c:crossAx val="976742896"/>
        <c:crosses val="autoZero"/>
        <c:crossBetween val="between"/>
      </c:valAx>
      <c:spPr>
        <a:noFill/>
        <a:ln w="25400">
          <a:noFill/>
        </a:ln>
        <a:effectLst/>
      </c:spPr>
    </c:plotArea>
    <c:legend>
      <c:legendPos val="b"/>
      <c:layout>
        <c:manualLayout>
          <c:xMode val="edge"/>
          <c:yMode val="edge"/>
          <c:x val="5.9360778651084663E-3"/>
          <c:y val="0.83912444366064565"/>
          <c:w val="0.99406386701662297"/>
          <c:h val="0.15998870134179038"/>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900">
          <a:solidFill>
            <a:sysClr val="windowText" lastClr="000000"/>
          </a:solidFill>
          <a:latin typeface="Cambria" panose="02040503050406030204" pitchFamily="18" charset="0"/>
          <a:ea typeface="Cambria" panose="02040503050406030204" pitchFamily="18" charset="0"/>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0234470811791253E-2"/>
          <c:y val="4.4991279250717386E-2"/>
          <c:w val="0.92190513127726259"/>
          <c:h val="0.68535392751151503"/>
        </c:manualLayout>
      </c:layout>
      <c:lineChart>
        <c:grouping val="standard"/>
        <c:varyColors val="0"/>
        <c:ser>
          <c:idx val="1"/>
          <c:order val="1"/>
          <c:tx>
            <c:strRef>
              <c:f>'[Chart in Microsoft PowerPoint]Forecast'!$D$1</c:f>
              <c:strCache>
                <c:ptCount val="1"/>
                <c:pt idx="0">
                  <c:v> Real GDP</c:v>
                </c:pt>
              </c:strCache>
            </c:strRef>
          </c:tx>
          <c:spPr>
            <a:ln w="19050" cap="rnd">
              <a:solidFill>
                <a:srgbClr val="B87231"/>
              </a:solidFill>
              <a:prstDash val="solid"/>
              <a:round/>
            </a:ln>
            <a:effectLst/>
          </c:spPr>
          <c:marker>
            <c:symbol val="none"/>
          </c:marker>
          <c:cat>
            <c:strRef>
              <c:f>'[Chart in Microsoft PowerPoint]Forecast'!$B$47:$B$67</c:f>
              <c:strCache>
                <c:ptCount val="20"/>
                <c:pt idx="0">
                  <c:v>2021 Q3</c:v>
                </c:pt>
                <c:pt idx="1">
                  <c:v>2021 Q4</c:v>
                </c:pt>
                <c:pt idx="2">
                  <c:v>2022 Q1</c:v>
                </c:pt>
                <c:pt idx="3">
                  <c:v>2022 Q2</c:v>
                </c:pt>
                <c:pt idx="4">
                  <c:v>2022 Q3</c:v>
                </c:pt>
                <c:pt idx="5">
                  <c:v>2022 Q4</c:v>
                </c:pt>
                <c:pt idx="6">
                  <c:v>2023 Q1</c:v>
                </c:pt>
                <c:pt idx="7">
                  <c:v>2023 Q2</c:v>
                </c:pt>
                <c:pt idx="8">
                  <c:v>2023 Q3</c:v>
                </c:pt>
                <c:pt idx="9">
                  <c:v>2023 Q4</c:v>
                </c:pt>
                <c:pt idx="10">
                  <c:v>2024 Q1</c:v>
                </c:pt>
                <c:pt idx="11">
                  <c:v>2024 Q2</c:v>
                </c:pt>
                <c:pt idx="12">
                  <c:v>2024 Q3</c:v>
                </c:pt>
                <c:pt idx="13">
                  <c:v>2024 Q4</c:v>
                </c:pt>
                <c:pt idx="14">
                  <c:v>2025Q1</c:v>
                </c:pt>
                <c:pt idx="15">
                  <c:v>2025Q2</c:v>
                </c:pt>
                <c:pt idx="16">
                  <c:v>2025Q3</c:v>
                </c:pt>
                <c:pt idx="17">
                  <c:v>2025Q4</c:v>
                </c:pt>
                <c:pt idx="18">
                  <c:v>2026Q1</c:v>
                </c:pt>
                <c:pt idx="19">
                  <c:v>2026Q2</c:v>
                </c:pt>
              </c:strCache>
              <c:extLst/>
            </c:strRef>
          </c:cat>
          <c:val>
            <c:numRef>
              <c:f>'[Chart in Microsoft PowerPoint]Forecast'!$D$47:$D$67</c:f>
              <c:numCache>
                <c:formatCode>0.0</c:formatCode>
                <c:ptCount val="20"/>
                <c:pt idx="0">
                  <c:v>4.7959919636290094</c:v>
                </c:pt>
                <c:pt idx="1">
                  <c:v>8.9733986711539657</c:v>
                </c:pt>
                <c:pt idx="2">
                  <c:v>3.965249440275298</c:v>
                </c:pt>
                <c:pt idx="3">
                  <c:v>6.3465621987188525</c:v>
                </c:pt>
                <c:pt idx="4">
                  <c:v>7.2728226374535465</c:v>
                </c:pt>
                <c:pt idx="5">
                  <c:v>3.4169186808364893</c:v>
                </c:pt>
                <c:pt idx="6">
                  <c:v>3.0913624969287623</c:v>
                </c:pt>
                <c:pt idx="7">
                  <c:v>4.9298727382216523</c:v>
                </c:pt>
                <c:pt idx="8">
                  <c:v>5.1810583603506988</c:v>
                </c:pt>
                <c:pt idx="9">
                  <c:v>7.8758119323725007</c:v>
                </c:pt>
                <c:pt idx="10">
                  <c:v>2.2483435185261857</c:v>
                </c:pt>
                <c:pt idx="11">
                  <c:v>1.8952101407652133</c:v>
                </c:pt>
                <c:pt idx="12">
                  <c:v>3.0194814535579484</c:v>
                </c:pt>
                <c:pt idx="13">
                  <c:v>8.6067219369501125</c:v>
                </c:pt>
                <c:pt idx="14">
                  <c:v>9.8000000000000007</c:v>
                </c:pt>
                <c:pt idx="15">
                  <c:v>7.9</c:v>
                </c:pt>
                <c:pt idx="16">
                  <c:v>3.9</c:v>
                </c:pt>
                <c:pt idx="17">
                  <c:v>0.9</c:v>
                </c:pt>
                <c:pt idx="18" formatCode="General">
                  <c:v>7.6</c:v>
                </c:pt>
                <c:pt idx="19" formatCode="General">
                  <c:v>7.2</c:v>
                </c:pt>
              </c:numCache>
              <c:extLst/>
            </c:numRef>
          </c:val>
          <c:smooth val="0"/>
          <c:extLst>
            <c:ext xmlns:c16="http://schemas.microsoft.com/office/drawing/2014/chart" uri="{C3380CC4-5D6E-409C-BE32-E72D297353CC}">
              <c16:uniqueId val="{00000000-B1FD-46D6-A8AA-DF4B9D6E8992}"/>
            </c:ext>
          </c:extLst>
        </c:ser>
        <c:dLbls>
          <c:showLegendKey val="0"/>
          <c:showVal val="0"/>
          <c:showCatName val="0"/>
          <c:showSerName val="0"/>
          <c:showPercent val="0"/>
          <c:showBubbleSize val="0"/>
        </c:dLbls>
        <c:smooth val="0"/>
        <c:axId val="58691040"/>
        <c:axId val="58705440"/>
        <c:extLst>
          <c:ext xmlns:c15="http://schemas.microsoft.com/office/drawing/2012/chart" uri="{02D57815-91ED-43cb-92C2-25804820EDAC}">
            <c15:filteredLineSeries>
              <c15:ser>
                <c:idx val="0"/>
                <c:order val="0"/>
                <c:tx>
                  <c:strRef>
                    <c:extLst>
                      <c:ext uri="{02D57815-91ED-43cb-92C2-25804820EDAC}">
                        <c15:formulaRef>
                          <c15:sqref>'[Chart in Microsoft PowerPoint]Forecast'!$C$1</c15:sqref>
                        </c15:formulaRef>
                      </c:ext>
                    </c:extLst>
                    <c:strCache>
                      <c:ptCount val="1"/>
                      <c:pt idx="0">
                        <c:v> Seasonally adjusted Actual Real GDP</c:v>
                      </c:pt>
                    </c:strCache>
                  </c:strRef>
                </c:tx>
                <c:spPr>
                  <a:ln w="19050" cap="rnd">
                    <a:solidFill>
                      <a:srgbClr val="31287C"/>
                    </a:solidFill>
                    <a:prstDash val="sysDot"/>
                    <a:round/>
                  </a:ln>
                  <a:effectLst/>
                </c:spPr>
                <c:marker>
                  <c:symbol val="none"/>
                </c:marker>
                <c:cat>
                  <c:strRef>
                    <c:extLst>
                      <c:ext uri="{02D57815-91ED-43cb-92C2-25804820EDAC}">
                        <c15:formulaRef>
                          <c15:sqref>'[Chart in Microsoft PowerPoint]Forecast'!$B$47:$B$67</c15:sqref>
                        </c15:formulaRef>
                      </c:ext>
                    </c:extLst>
                    <c:strCache>
                      <c:ptCount val="20"/>
                      <c:pt idx="0">
                        <c:v>2021 Q3</c:v>
                      </c:pt>
                      <c:pt idx="1">
                        <c:v>2021 Q4</c:v>
                      </c:pt>
                      <c:pt idx="2">
                        <c:v>2022 Q1</c:v>
                      </c:pt>
                      <c:pt idx="3">
                        <c:v>2022 Q2</c:v>
                      </c:pt>
                      <c:pt idx="4">
                        <c:v>2022 Q3</c:v>
                      </c:pt>
                      <c:pt idx="5">
                        <c:v>2022 Q4</c:v>
                      </c:pt>
                      <c:pt idx="6">
                        <c:v>2023 Q1</c:v>
                      </c:pt>
                      <c:pt idx="7">
                        <c:v>2023 Q2</c:v>
                      </c:pt>
                      <c:pt idx="8">
                        <c:v>2023 Q3</c:v>
                      </c:pt>
                      <c:pt idx="9">
                        <c:v>2023 Q4</c:v>
                      </c:pt>
                      <c:pt idx="10">
                        <c:v>2024 Q1</c:v>
                      </c:pt>
                      <c:pt idx="11">
                        <c:v>2024 Q2</c:v>
                      </c:pt>
                      <c:pt idx="12">
                        <c:v>2024 Q3</c:v>
                      </c:pt>
                      <c:pt idx="13">
                        <c:v>2024 Q4</c:v>
                      </c:pt>
                      <c:pt idx="14">
                        <c:v>2025Q1</c:v>
                      </c:pt>
                      <c:pt idx="15">
                        <c:v>2025Q2</c:v>
                      </c:pt>
                      <c:pt idx="16">
                        <c:v>2025Q3</c:v>
                      </c:pt>
                      <c:pt idx="17">
                        <c:v>2025Q4</c:v>
                      </c:pt>
                      <c:pt idx="18">
                        <c:v>2026Q1</c:v>
                      </c:pt>
                      <c:pt idx="19">
                        <c:v>2026Q2</c:v>
                      </c:pt>
                    </c:strCache>
                  </c:strRef>
                </c:cat>
                <c:val>
                  <c:numRef>
                    <c:extLst>
                      <c:ext uri="{02D57815-91ED-43cb-92C2-25804820EDAC}">
                        <c15:formulaRef>
                          <c15:sqref>'[Chart in Microsoft PowerPoint]Forecast'!$C$46:$C$69</c15:sqref>
                        </c15:formulaRef>
                      </c:ext>
                    </c:extLst>
                    <c:numCache>
                      <c:formatCode>0.0</c:formatCode>
                      <c:ptCount val="21"/>
                      <c:pt idx="0">
                        <c:v>8.5419023435829402</c:v>
                      </c:pt>
                      <c:pt idx="1">
                        <c:v>5.0088790601834496</c:v>
                      </c:pt>
                      <c:pt idx="2">
                        <c:v>8.6220908245193204</c:v>
                      </c:pt>
                      <c:pt idx="3">
                        <c:v>4.8464820925849796</c:v>
                      </c:pt>
                      <c:pt idx="4">
                        <c:v>5.8292646893737201</c:v>
                      </c:pt>
                      <c:pt idx="5">
                        <c:v>7.2874279383371396</c:v>
                      </c:pt>
                      <c:pt idx="6">
                        <c:v>2.9931574525715998</c:v>
                      </c:pt>
                      <c:pt idx="7">
                        <c:v>3.9673974305824902</c:v>
                      </c:pt>
                      <c:pt idx="8">
                        <c:v>4.5669916421064096</c:v>
                      </c:pt>
                      <c:pt idx="9">
                        <c:v>5.3778141993097597</c:v>
                      </c:pt>
                      <c:pt idx="10">
                        <c:v>7.1670576633035399</c:v>
                      </c:pt>
                      <c:pt idx="11">
                        <c:v>2.8408306152796801</c:v>
                      </c:pt>
                      <c:pt idx="12">
                        <c:v>1.7416516927552801</c:v>
                      </c:pt>
                      <c:pt idx="13">
                        <c:v>2.7518376569114</c:v>
                      </c:pt>
                      <c:pt idx="14">
                        <c:v>7.84841628931785</c:v>
                      </c:pt>
                      <c:pt idx="15">
                        <c:v>9.6999999999999993</c:v>
                      </c:pt>
                      <c:pt idx="16">
                        <c:v>7.8</c:v>
                      </c:pt>
                      <c:pt idx="17">
                        <c:v>3.8</c:v>
                      </c:pt>
                      <c:pt idx="18">
                        <c:v>1</c:v>
                      </c:pt>
                      <c:pt idx="19">
                        <c:v>7.6</c:v>
                      </c:pt>
                      <c:pt idx="20" formatCode="General">
                        <c:v>7.3</c:v>
                      </c:pt>
                    </c:numCache>
                  </c:numRef>
                </c:val>
                <c:smooth val="0"/>
                <c:extLst>
                  <c:ext xmlns:c16="http://schemas.microsoft.com/office/drawing/2014/chart" uri="{C3380CC4-5D6E-409C-BE32-E72D297353CC}">
                    <c16:uniqueId val="{00000001-B1FD-46D6-A8AA-DF4B9D6E8992}"/>
                  </c:ext>
                </c:extLst>
              </c15:ser>
            </c15:filteredLineSeries>
            <c15:filteredLineSeries>
              <c15:ser>
                <c:idx val="3"/>
                <c:order val="2"/>
                <c:tx>
                  <c:strRef>
                    <c:extLst xmlns:c15="http://schemas.microsoft.com/office/drawing/2012/chart">
                      <c:ext xmlns:c15="http://schemas.microsoft.com/office/drawing/2012/chart" uri="{02D57815-91ED-43cb-92C2-25804820EDAC}">
                        <c15:formulaRef>
                          <c15:sqref>'[Chart in Microsoft PowerPoint]Forecast'!$E$1</c15:sqref>
                        </c15:formulaRef>
                      </c:ext>
                    </c:extLst>
                    <c:strCache>
                      <c:ptCount val="1"/>
                      <c:pt idx="0">
                        <c:v>May 2026 Bank of Zambia Near-Term Estimate</c:v>
                      </c:pt>
                    </c:strCache>
                  </c:strRef>
                </c:tx>
                <c:spPr>
                  <a:ln w="28575" cap="rnd">
                    <a:solidFill>
                      <a:srgbClr val="B87231"/>
                    </a:solidFill>
                    <a:prstDash val="sysDot"/>
                    <a:round/>
                  </a:ln>
                  <a:effectLst/>
                </c:spPr>
                <c:marker>
                  <c:symbol val="none"/>
                </c:marker>
                <c:dLbls>
                  <c:dLbl>
                    <c:idx val="11"/>
                    <c:layout>
                      <c:manualLayout>
                        <c:x val="-1.8023259114312233E-2"/>
                        <c:y val="-8.2934940134879065E-2"/>
                      </c:manualLayout>
                    </c:layout>
                    <c:dLblPos val="r"/>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2-B1FD-46D6-A8AA-DF4B9D6E8992}"/>
                      </c:ext>
                    </c:extLst>
                  </c:dLbl>
                  <c:dLbl>
                    <c:idx val="15"/>
                    <c:layout>
                      <c:manualLayout>
                        <c:x val="-3.1976750041521874E-2"/>
                        <c:y val="3.4427069855202413E-2"/>
                      </c:manualLayout>
                    </c:layout>
                    <c:dLblPos val="r"/>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3-B1FD-46D6-A8AA-DF4B9D6E8992}"/>
                      </c:ext>
                    </c:extLst>
                  </c:dLbl>
                  <c:dLbl>
                    <c:idx val="19"/>
                    <c:layout>
                      <c:manualLayout>
                        <c:x val="-4.8255822789932755E-2"/>
                        <c:y val="-5.2342196697489254E-2"/>
                      </c:manualLayout>
                    </c:layout>
                    <c:dLblPos val="r"/>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4-B1FD-46D6-A8AA-DF4B9D6E8992}"/>
                      </c:ext>
                    </c:extLst>
                  </c:dLbl>
                  <c:dLbl>
                    <c:idx val="20"/>
                    <c:delete val="1"/>
                    <c:extLst xmlns:c15="http://schemas.microsoft.com/office/drawing/2012/chart">
                      <c:ext xmlns:c15="http://schemas.microsoft.com/office/drawing/2012/chart" uri="{CE6537A1-D6FC-4f65-9D91-7224C49458BB}"/>
                      <c:ext xmlns:c16="http://schemas.microsoft.com/office/drawing/2014/chart" uri="{C3380CC4-5D6E-409C-BE32-E72D297353CC}">
                        <c16:uniqueId val="{00000005-B1FD-46D6-A8AA-DF4B9D6E899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US"/>
                    </a:p>
                  </c:txPr>
                  <c:dLblPos val="t"/>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0"/>
                    </c:ext>
                  </c:extLst>
                </c:dLbls>
                <c:cat>
                  <c:strRef>
                    <c:extLst xmlns:c15="http://schemas.microsoft.com/office/drawing/2012/chart">
                      <c:ext xmlns:c15="http://schemas.microsoft.com/office/drawing/2012/chart" uri="{02D57815-91ED-43cb-92C2-25804820EDAC}">
                        <c15:formulaRef>
                          <c15:sqref>'[Chart in Microsoft PowerPoint]Forecast'!$B$47:$B$67</c15:sqref>
                        </c15:formulaRef>
                      </c:ext>
                    </c:extLst>
                    <c:strCache>
                      <c:ptCount val="20"/>
                      <c:pt idx="0">
                        <c:v>2021 Q3</c:v>
                      </c:pt>
                      <c:pt idx="1">
                        <c:v>2021 Q4</c:v>
                      </c:pt>
                      <c:pt idx="2">
                        <c:v>2022 Q1</c:v>
                      </c:pt>
                      <c:pt idx="3">
                        <c:v>2022 Q2</c:v>
                      </c:pt>
                      <c:pt idx="4">
                        <c:v>2022 Q3</c:v>
                      </c:pt>
                      <c:pt idx="5">
                        <c:v>2022 Q4</c:v>
                      </c:pt>
                      <c:pt idx="6">
                        <c:v>2023 Q1</c:v>
                      </c:pt>
                      <c:pt idx="7">
                        <c:v>2023 Q2</c:v>
                      </c:pt>
                      <c:pt idx="8">
                        <c:v>2023 Q3</c:v>
                      </c:pt>
                      <c:pt idx="9">
                        <c:v>2023 Q4</c:v>
                      </c:pt>
                      <c:pt idx="10">
                        <c:v>2024 Q1</c:v>
                      </c:pt>
                      <c:pt idx="11">
                        <c:v>2024 Q2</c:v>
                      </c:pt>
                      <c:pt idx="12">
                        <c:v>2024 Q3</c:v>
                      </c:pt>
                      <c:pt idx="13">
                        <c:v>2024 Q4</c:v>
                      </c:pt>
                      <c:pt idx="14">
                        <c:v>2025Q1</c:v>
                      </c:pt>
                      <c:pt idx="15">
                        <c:v>2025Q2</c:v>
                      </c:pt>
                      <c:pt idx="16">
                        <c:v>2025Q3</c:v>
                      </c:pt>
                      <c:pt idx="17">
                        <c:v>2025Q4</c:v>
                      </c:pt>
                      <c:pt idx="18">
                        <c:v>2026Q1</c:v>
                      </c:pt>
                      <c:pt idx="19">
                        <c:v>2026Q2</c:v>
                      </c:pt>
                    </c:strCache>
                  </c:strRef>
                </c:cat>
                <c:val>
                  <c:numRef>
                    <c:extLst xmlns:c15="http://schemas.microsoft.com/office/drawing/2012/chart">
                      <c:ext xmlns:c15="http://schemas.microsoft.com/office/drawing/2012/chart" uri="{02D57815-91ED-43cb-92C2-25804820EDAC}">
                        <c15:formulaRef>
                          <c15:sqref>'[Chart in Microsoft PowerPoint]Forecast'!$E$46:$E$69</c15:sqref>
                        </c15:formulaRef>
                      </c:ext>
                    </c:extLst>
                    <c:numCache>
                      <c:formatCode>General</c:formatCode>
                      <c:ptCount val="21"/>
                      <c:pt idx="20">
                        <c:v>7.2</c:v>
                      </c:pt>
                    </c:numCache>
                  </c:numRef>
                </c:val>
                <c:smooth val="0"/>
                <c:extLst xmlns:c15="http://schemas.microsoft.com/office/drawing/2012/chart">
                  <c:ext xmlns:c16="http://schemas.microsoft.com/office/drawing/2014/chart" uri="{C3380CC4-5D6E-409C-BE32-E72D297353CC}">
                    <c16:uniqueId val="{00000006-B1FD-46D6-A8AA-DF4B9D6E8992}"/>
                  </c:ext>
                </c:extLst>
              </c15:ser>
            </c15:filteredLineSeries>
            <c15:filteredLineSeries>
              <c15:ser>
                <c:idx val="2"/>
                <c:order val="3"/>
                <c:tx>
                  <c:strRef>
                    <c:extLst xmlns:c15="http://schemas.microsoft.com/office/drawing/2012/chart">
                      <c:ext xmlns:c15="http://schemas.microsoft.com/office/drawing/2012/chart" uri="{02D57815-91ED-43cb-92C2-25804820EDAC}">
                        <c15:formulaRef>
                          <c15:sqref>'[Chart in Microsoft PowerPoint]Forecast'!$F$1</c15:sqref>
                        </c15:formulaRef>
                      </c:ext>
                    </c:extLst>
                    <c:strCache>
                      <c:ptCount val="1"/>
                      <c:pt idx="0">
                        <c:v>Aug 2026 Bank of Zambia Near-Term Estimate</c:v>
                      </c:pt>
                    </c:strCache>
                  </c:strRef>
                </c:tx>
                <c:spPr>
                  <a:ln w="19050" cap="rnd">
                    <a:solidFill>
                      <a:schemeClr val="accent3"/>
                    </a:solidFill>
                    <a:prstDash val="sysDash"/>
                    <a:round/>
                  </a:ln>
                  <a:effectLst/>
                </c:spPr>
                <c:marker>
                  <c:symbol val="none"/>
                </c:marker>
                <c:dPt>
                  <c:idx val="19"/>
                  <c:marker>
                    <c:symbol val="none"/>
                  </c:marker>
                  <c:bubble3D val="0"/>
                  <c:spPr>
                    <a:ln w="19050" cap="rnd">
                      <a:solidFill>
                        <a:schemeClr val="accent3"/>
                      </a:solidFill>
                      <a:prstDash val="sysDash"/>
                      <a:round/>
                    </a:ln>
                    <a:effectLst/>
                  </c:spPr>
                  <c:extLst xmlns:c15="http://schemas.microsoft.com/office/drawing/2012/chart">
                    <c:ext xmlns:c16="http://schemas.microsoft.com/office/drawing/2014/chart" uri="{C3380CC4-5D6E-409C-BE32-E72D297353CC}">
                      <c16:uniqueId val="{00000008-B1FD-46D6-A8AA-DF4B9D6E8992}"/>
                    </c:ext>
                  </c:extLst>
                </c:dPt>
                <c:dPt>
                  <c:idx val="20"/>
                  <c:marker>
                    <c:symbol val="none"/>
                  </c:marker>
                  <c:bubble3D val="0"/>
                  <c:spPr>
                    <a:ln w="19050" cap="rnd">
                      <a:solidFill>
                        <a:schemeClr val="accent3"/>
                      </a:solidFill>
                      <a:prstDash val="sysDash"/>
                      <a:round/>
                    </a:ln>
                    <a:effectLst/>
                  </c:spPr>
                  <c:extLst xmlns:c15="http://schemas.microsoft.com/office/drawing/2012/chart">
                    <c:ext xmlns:c16="http://schemas.microsoft.com/office/drawing/2014/chart" uri="{C3380CC4-5D6E-409C-BE32-E72D297353CC}">
                      <c16:uniqueId val="{0000000A-B1FD-46D6-A8AA-DF4B9D6E8992}"/>
                    </c:ext>
                  </c:extLst>
                </c:dPt>
                <c:dLbls>
                  <c:dLbl>
                    <c:idx val="19"/>
                    <c:delete val="1"/>
                    <c:extLst xmlns:c15="http://schemas.microsoft.com/office/drawing/2012/chart">
                      <c:ext xmlns:c15="http://schemas.microsoft.com/office/drawing/2012/chart" uri="{CE6537A1-D6FC-4f65-9D91-7224C49458BB}"/>
                      <c:ext xmlns:c16="http://schemas.microsoft.com/office/drawing/2014/chart" uri="{C3380CC4-5D6E-409C-BE32-E72D297353CC}">
                        <c16:uniqueId val="{00000008-B1FD-46D6-A8AA-DF4B9D6E8992}"/>
                      </c:ext>
                    </c:extLst>
                  </c:dLbl>
                  <c:dLbl>
                    <c:idx val="20"/>
                    <c:layout>
                      <c:manualLayout>
                        <c:x val="-2.0348840935513812E-2"/>
                        <c:y val="-5.6166289627162982E-2"/>
                      </c:manualLayout>
                    </c:layout>
                    <c:dLblPos val="r"/>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A-B1FD-46D6-A8AA-DF4B9D6E899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dLblPos val="t"/>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'[Chart in Microsoft PowerPoint]Forecast'!$B$47:$B$67</c15:sqref>
                        </c15:formulaRef>
                      </c:ext>
                    </c:extLst>
                    <c:strCache>
                      <c:ptCount val="20"/>
                      <c:pt idx="0">
                        <c:v>2021 Q3</c:v>
                      </c:pt>
                      <c:pt idx="1">
                        <c:v>2021 Q4</c:v>
                      </c:pt>
                      <c:pt idx="2">
                        <c:v>2022 Q1</c:v>
                      </c:pt>
                      <c:pt idx="3">
                        <c:v>2022 Q2</c:v>
                      </c:pt>
                      <c:pt idx="4">
                        <c:v>2022 Q3</c:v>
                      </c:pt>
                      <c:pt idx="5">
                        <c:v>2022 Q4</c:v>
                      </c:pt>
                      <c:pt idx="6">
                        <c:v>2023 Q1</c:v>
                      </c:pt>
                      <c:pt idx="7">
                        <c:v>2023 Q2</c:v>
                      </c:pt>
                      <c:pt idx="8">
                        <c:v>2023 Q3</c:v>
                      </c:pt>
                      <c:pt idx="9">
                        <c:v>2023 Q4</c:v>
                      </c:pt>
                      <c:pt idx="10">
                        <c:v>2024 Q1</c:v>
                      </c:pt>
                      <c:pt idx="11">
                        <c:v>2024 Q2</c:v>
                      </c:pt>
                      <c:pt idx="12">
                        <c:v>2024 Q3</c:v>
                      </c:pt>
                      <c:pt idx="13">
                        <c:v>2024 Q4</c:v>
                      </c:pt>
                      <c:pt idx="14">
                        <c:v>2025Q1</c:v>
                      </c:pt>
                      <c:pt idx="15">
                        <c:v>2025Q2</c:v>
                      </c:pt>
                      <c:pt idx="16">
                        <c:v>2025Q3</c:v>
                      </c:pt>
                      <c:pt idx="17">
                        <c:v>2025Q4</c:v>
                      </c:pt>
                      <c:pt idx="18">
                        <c:v>2026Q1</c:v>
                      </c:pt>
                      <c:pt idx="19">
                        <c:v>2026Q2</c:v>
                      </c:pt>
                    </c:strCache>
                  </c:strRef>
                </c:cat>
                <c:val>
                  <c:numRef>
                    <c:extLst xmlns:c15="http://schemas.microsoft.com/office/drawing/2012/chart">
                      <c:ext xmlns:c15="http://schemas.microsoft.com/office/drawing/2012/chart" uri="{02D57815-91ED-43cb-92C2-25804820EDAC}">
                        <c15:formulaRef>
                          <c15:sqref>'[Chart in Microsoft PowerPoint]Forecast'!$F$46:$F$69</c15:sqref>
                        </c15:formulaRef>
                      </c:ext>
                    </c:extLst>
                    <c:numCache>
                      <c:formatCode>General</c:formatCode>
                      <c:ptCount val="21"/>
                      <c:pt idx="20" formatCode="0.0">
                        <c:v>7.2</c:v>
                      </c:pt>
                    </c:numCache>
                  </c:numRef>
                </c:val>
                <c:smooth val="0"/>
                <c:extLst xmlns:c15="http://schemas.microsoft.com/office/drawing/2012/chart">
                  <c:ext xmlns:c16="http://schemas.microsoft.com/office/drawing/2014/chart" uri="{C3380CC4-5D6E-409C-BE32-E72D297353CC}">
                    <c16:uniqueId val="{0000000B-B1FD-46D6-A8AA-DF4B9D6E8992}"/>
                  </c:ext>
                </c:extLst>
              </c15:ser>
            </c15:filteredLineSeries>
          </c:ext>
        </c:extLst>
      </c:lineChart>
      <c:catAx>
        <c:axId val="58691040"/>
        <c:scaling>
          <c:orientation val="minMax"/>
        </c:scaling>
        <c:delete val="0"/>
        <c:axPos val="b"/>
        <c:numFmt formatCode="General" sourceLinked="1"/>
        <c:majorTickMark val="cross"/>
        <c:minorTickMark val="none"/>
        <c:tickLblPos val="low"/>
        <c:spPr>
          <a:noFill/>
          <a:ln w="9525" cap="flat" cmpd="sng" algn="ctr">
            <a:solidFill>
              <a:schemeClr val="tx1">
                <a:lumMod val="95000"/>
                <a:lumOff val="5000"/>
              </a:schemeClr>
            </a:solidFill>
            <a:round/>
          </a:ln>
          <a:effectLst/>
        </c:spPr>
        <c:txPr>
          <a:bodyPr rot="-5400000" spcFirstLastPara="1" vertOverflow="ellipsis"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US"/>
          </a:p>
        </c:txPr>
        <c:crossAx val="58705440"/>
        <c:crosses val="autoZero"/>
        <c:auto val="1"/>
        <c:lblAlgn val="ctr"/>
        <c:lblOffset val="100"/>
        <c:tickLblSkip val="1"/>
        <c:noMultiLvlLbl val="0"/>
      </c:catAx>
      <c:valAx>
        <c:axId val="58705440"/>
        <c:scaling>
          <c:orientation val="minMax"/>
          <c:max val="10"/>
        </c:scaling>
        <c:delete val="0"/>
        <c:axPos val="l"/>
        <c:majorGridlines>
          <c:spPr>
            <a:ln w="9525" cap="flat" cmpd="sng" algn="ctr">
              <a:no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US"/>
          </a:p>
        </c:txPr>
        <c:crossAx val="58691040"/>
        <c:crosses val="autoZero"/>
        <c:crossBetween val="between"/>
      </c:valAx>
      <c:spPr>
        <a:noFill/>
        <a:ln>
          <a:noFill/>
        </a:ln>
        <a:effectLst/>
      </c:spPr>
    </c:plotArea>
    <c:legend>
      <c:legendPos val="b"/>
      <c:layout>
        <c:manualLayout>
          <c:xMode val="edge"/>
          <c:yMode val="edge"/>
          <c:x val="0.44700685693247344"/>
          <c:y val="0.87122752884989518"/>
          <c:w val="0.25409536556187584"/>
          <c:h val="7.063427273708754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900">
          <a:solidFill>
            <a:schemeClr val="tx1">
              <a:lumMod val="95000"/>
              <a:lumOff val="5000"/>
            </a:schemeClr>
          </a:solidFill>
          <a:latin typeface="Cambria" panose="02040503050406030204" pitchFamily="18" charset="0"/>
          <a:ea typeface="Cambria" panose="02040503050406030204" pitchFamily="18" charset="0"/>
        </a:defRPr>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0800554558981243E-2"/>
          <c:y val="3.3482002249718784E-2"/>
          <c:w val="0.93163552484954626"/>
          <c:h val="0.76402119878629415"/>
        </c:manualLayout>
      </c:layout>
      <c:barChart>
        <c:barDir val="col"/>
        <c:grouping val="clustered"/>
        <c:varyColors val="0"/>
        <c:ser>
          <c:idx val="1"/>
          <c:order val="0"/>
          <c:tx>
            <c:strRef>
              <c:f>PMI!$E$1</c:f>
              <c:strCache>
                <c:ptCount val="1"/>
                <c:pt idx="0">
                  <c:v>PMI d</c:v>
                </c:pt>
              </c:strCache>
            </c:strRef>
          </c:tx>
          <c:spPr>
            <a:solidFill>
              <a:srgbClr val="E30613"/>
            </a:solidFill>
            <a:ln>
              <a:noFill/>
            </a:ln>
            <a:effectLst/>
          </c:spPr>
          <c:invertIfNegative val="0"/>
          <c:dPt>
            <c:idx val="9"/>
            <c:invertIfNegative val="0"/>
            <c:bubble3D val="0"/>
            <c:spPr>
              <a:solidFill>
                <a:srgbClr val="E30613"/>
              </a:solidFill>
              <a:ln>
                <a:noFill/>
              </a:ln>
              <a:effectLst/>
            </c:spPr>
            <c:extLst>
              <c:ext xmlns:c16="http://schemas.microsoft.com/office/drawing/2014/chart" uri="{C3380CC4-5D6E-409C-BE32-E72D297353CC}">
                <c16:uniqueId val="{00000001-EE2C-47FA-8E56-291F5E7EB864}"/>
              </c:ext>
            </c:extLst>
          </c:dPt>
          <c:dPt>
            <c:idx val="20"/>
            <c:invertIfNegative val="0"/>
            <c:bubble3D val="0"/>
            <c:spPr>
              <a:solidFill>
                <a:srgbClr val="E30613"/>
              </a:solidFill>
              <a:ln>
                <a:noFill/>
              </a:ln>
              <a:effectLst/>
            </c:spPr>
            <c:extLst>
              <c:ext xmlns:c16="http://schemas.microsoft.com/office/drawing/2014/chart" uri="{C3380CC4-5D6E-409C-BE32-E72D297353CC}">
                <c16:uniqueId val="{00000003-EE2C-47FA-8E56-291F5E7EB864}"/>
              </c:ext>
            </c:extLst>
          </c:dPt>
          <c:dLbls>
            <c:dLbl>
              <c:idx val="23"/>
              <c:layout>
                <c:manualLayout>
                  <c:x val="-0.11620589801581514"/>
                  <c:y val="-5.2991839435692925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8.9482684908080382E-2"/>
                      <c:h val="8.8393138357705292E-2"/>
                    </c:manualLayout>
                  </c15:layout>
                </c:ext>
                <c:ext xmlns:c16="http://schemas.microsoft.com/office/drawing/2014/chart" uri="{C3380CC4-5D6E-409C-BE32-E72D297353CC}">
                  <c16:uniqueId val="{00000004-EE2C-47FA-8E56-291F5E7EB864}"/>
                </c:ext>
              </c:extLst>
            </c:dLbl>
            <c:dLbl>
              <c:idx val="24"/>
              <c:layout>
                <c:manualLayout>
                  <c:x val="0"/>
                  <c:y val="-0.16658492688413948"/>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E2C-47FA-8E56-291F5E7EB864}"/>
                </c:ext>
              </c:extLst>
            </c:dLbl>
            <c:spPr>
              <a:solidFill>
                <a:prstClr val="white"/>
              </a:solidFill>
              <a:ln>
                <a:solidFill>
                  <a:prstClr val="black">
                    <a:lumMod val="25000"/>
                    <a:lumOff val="75000"/>
                  </a:prstClr>
                </a:solidFill>
              </a:ln>
              <a:effectLst/>
            </c:spPr>
            <c:txPr>
              <a:bodyPr rot="0" spcFirstLastPara="1" vertOverflow="clip" horzOverflow="clip" vert="horz" wrap="square" lIns="36576" tIns="18288" rIns="36576" bIns="18288" anchor="ctr" anchorCtr="1">
                <a:spAutoFit/>
              </a:bodyPr>
              <a:lstStyle/>
              <a:p>
                <a:pPr>
                  <a:defRPr sz="8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EllipseCallou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multiLvlStrRef>
              <c:f>PMI!$B$113:$C$137</c:f>
              <c:multiLvlStrCache>
                <c:ptCount val="25"/>
                <c:lvl>
                  <c:pt idx="0">
                    <c:v>June</c:v>
                  </c:pt>
                  <c:pt idx="1">
                    <c:v>July</c:v>
                  </c:pt>
                  <c:pt idx="2">
                    <c:v>Aug</c:v>
                  </c:pt>
                  <c:pt idx="3">
                    <c:v>Sept</c:v>
                  </c:pt>
                  <c:pt idx="4">
                    <c:v>Oct</c:v>
                  </c:pt>
                  <c:pt idx="5">
                    <c:v>Nov</c:v>
                  </c:pt>
                  <c:pt idx="6">
                    <c:v>Dec</c:v>
                  </c:pt>
                  <c:pt idx="7">
                    <c:v>Jan</c:v>
                  </c:pt>
                  <c:pt idx="8">
                    <c:v>Feb</c:v>
                  </c:pt>
                  <c:pt idx="9">
                    <c:v>Mar</c:v>
                  </c:pt>
                  <c:pt idx="10">
                    <c:v>Apr</c:v>
                  </c:pt>
                  <c:pt idx="11">
                    <c:v>May</c:v>
                  </c:pt>
                  <c:pt idx="12">
                    <c:v>June</c:v>
                  </c:pt>
                  <c:pt idx="13">
                    <c:v>July</c:v>
                  </c:pt>
                  <c:pt idx="14">
                    <c:v>Aug</c:v>
                  </c:pt>
                  <c:pt idx="15">
                    <c:v>Sept</c:v>
                  </c:pt>
                  <c:pt idx="16">
                    <c:v>Oct</c:v>
                  </c:pt>
                  <c:pt idx="17">
                    <c:v>Nov</c:v>
                  </c:pt>
                  <c:pt idx="18">
                    <c:v>Dec</c:v>
                  </c:pt>
                  <c:pt idx="19">
                    <c:v>Jan</c:v>
                  </c:pt>
                  <c:pt idx="20">
                    <c:v>Feb</c:v>
                  </c:pt>
                  <c:pt idx="21">
                    <c:v>Mar</c:v>
                  </c:pt>
                  <c:pt idx="22">
                    <c:v>Apr</c:v>
                  </c:pt>
                  <c:pt idx="23">
                    <c:v>May</c:v>
                  </c:pt>
                  <c:pt idx="24">
                    <c:v>Jun</c:v>
                  </c:pt>
                </c:lvl>
                <c:lvl>
                  <c:pt idx="0">
                    <c:v>2024</c:v>
                  </c:pt>
                  <c:pt idx="7">
                    <c:v>2025</c:v>
                  </c:pt>
                  <c:pt idx="19">
                    <c:v>2026</c:v>
                  </c:pt>
                </c:lvl>
              </c:multiLvlStrCache>
            </c:multiLvlStrRef>
          </c:cat>
          <c:val>
            <c:numRef>
              <c:f>PMI!$E$113:$E$137</c:f>
              <c:numCache>
                <c:formatCode>General</c:formatCode>
                <c:ptCount val="25"/>
                <c:pt idx="0">
                  <c:v>47.9</c:v>
                </c:pt>
                <c:pt idx="1">
                  <c:v>49.4</c:v>
                </c:pt>
                <c:pt idx="2">
                  <c:v>48.3</c:v>
                </c:pt>
                <c:pt idx="3">
                  <c:v>45.6</c:v>
                </c:pt>
                <c:pt idx="4">
                  <c:v>47.9</c:v>
                </c:pt>
                <c:pt idx="5">
                  <c:v>49.2</c:v>
                </c:pt>
                <c:pt idx="9">
                  <c:v>49.3</c:v>
                </c:pt>
                <c:pt idx="20">
                  <c:v>49.3</c:v>
                </c:pt>
                <c:pt idx="23" formatCode="###0.0">
                  <c:v>49.318464710000001</c:v>
                </c:pt>
                <c:pt idx="24" formatCode="###0.0">
                  <c:v>49.920183809999997</c:v>
                </c:pt>
              </c:numCache>
            </c:numRef>
          </c:val>
          <c:extLst>
            <c:ext xmlns:c16="http://schemas.microsoft.com/office/drawing/2014/chart" uri="{C3380CC4-5D6E-409C-BE32-E72D297353CC}">
              <c16:uniqueId val="{00000006-EE2C-47FA-8E56-291F5E7EB864}"/>
            </c:ext>
          </c:extLst>
        </c:ser>
        <c:ser>
          <c:idx val="2"/>
          <c:order val="1"/>
          <c:tx>
            <c:strRef>
              <c:f>PMI!$F$1</c:f>
              <c:strCache>
                <c:ptCount val="1"/>
                <c:pt idx="0">
                  <c:v>PMI u</c:v>
                </c:pt>
              </c:strCache>
            </c:strRef>
          </c:tx>
          <c:spPr>
            <a:solidFill>
              <a:srgbClr val="006600"/>
            </a:solidFill>
            <a:ln>
              <a:noFill/>
            </a:ln>
            <a:effectLst/>
          </c:spPr>
          <c:invertIfNegative val="0"/>
          <c:dLbls>
            <c:dLbl>
              <c:idx val="22"/>
              <c:layout>
                <c:manualLayout>
                  <c:x val="3.4202650705429674E-2"/>
                  <c:y val="-3.57142857142857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E2C-47FA-8E56-291F5E7EB864}"/>
                </c:ext>
              </c:extLst>
            </c:dLbl>
            <c:spPr>
              <a:solidFill>
                <a:prstClr val="white"/>
              </a:solidFill>
              <a:ln>
                <a:solidFill>
                  <a:prstClr val="black">
                    <a:lumMod val="25000"/>
                    <a:lumOff val="75000"/>
                  </a:prstClr>
                </a:solidFill>
              </a:ln>
              <a:effectLst/>
            </c:spPr>
            <c:txPr>
              <a:bodyPr rot="0" spcFirstLastPara="1" vertOverflow="clip" horzOverflow="clip" vert="horz" wrap="square" lIns="36576" tIns="18288" rIns="36576" bIns="18288" anchor="ctr" anchorCtr="1">
                <a:spAutoFit/>
              </a:bodyPr>
              <a:lstStyle/>
              <a:p>
                <a:pPr>
                  <a:defRPr sz="8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EllipseCallou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multiLvlStrRef>
              <c:f>PMI!$B$113:$C$137</c:f>
              <c:multiLvlStrCache>
                <c:ptCount val="25"/>
                <c:lvl>
                  <c:pt idx="0">
                    <c:v>June</c:v>
                  </c:pt>
                  <c:pt idx="1">
                    <c:v>July</c:v>
                  </c:pt>
                  <c:pt idx="2">
                    <c:v>Aug</c:v>
                  </c:pt>
                  <c:pt idx="3">
                    <c:v>Sept</c:v>
                  </c:pt>
                  <c:pt idx="4">
                    <c:v>Oct</c:v>
                  </c:pt>
                  <c:pt idx="5">
                    <c:v>Nov</c:v>
                  </c:pt>
                  <c:pt idx="6">
                    <c:v>Dec</c:v>
                  </c:pt>
                  <c:pt idx="7">
                    <c:v>Jan</c:v>
                  </c:pt>
                  <c:pt idx="8">
                    <c:v>Feb</c:v>
                  </c:pt>
                  <c:pt idx="9">
                    <c:v>Mar</c:v>
                  </c:pt>
                  <c:pt idx="10">
                    <c:v>Apr</c:v>
                  </c:pt>
                  <c:pt idx="11">
                    <c:v>May</c:v>
                  </c:pt>
                  <c:pt idx="12">
                    <c:v>June</c:v>
                  </c:pt>
                  <c:pt idx="13">
                    <c:v>July</c:v>
                  </c:pt>
                  <c:pt idx="14">
                    <c:v>Aug</c:v>
                  </c:pt>
                  <c:pt idx="15">
                    <c:v>Sept</c:v>
                  </c:pt>
                  <c:pt idx="16">
                    <c:v>Oct</c:v>
                  </c:pt>
                  <c:pt idx="17">
                    <c:v>Nov</c:v>
                  </c:pt>
                  <c:pt idx="18">
                    <c:v>Dec</c:v>
                  </c:pt>
                  <c:pt idx="19">
                    <c:v>Jan</c:v>
                  </c:pt>
                  <c:pt idx="20">
                    <c:v>Feb</c:v>
                  </c:pt>
                  <c:pt idx="21">
                    <c:v>Mar</c:v>
                  </c:pt>
                  <c:pt idx="22">
                    <c:v>Apr</c:v>
                  </c:pt>
                  <c:pt idx="23">
                    <c:v>May</c:v>
                  </c:pt>
                  <c:pt idx="24">
                    <c:v>Jun</c:v>
                  </c:pt>
                </c:lvl>
                <c:lvl>
                  <c:pt idx="0">
                    <c:v>2024</c:v>
                  </c:pt>
                  <c:pt idx="7">
                    <c:v>2025</c:v>
                  </c:pt>
                  <c:pt idx="19">
                    <c:v>2026</c:v>
                  </c:pt>
                </c:lvl>
              </c:multiLvlStrCache>
            </c:multiLvlStrRef>
          </c:cat>
          <c:val>
            <c:numRef>
              <c:f>PMI!$F$113:$F$137</c:f>
              <c:numCache>
                <c:formatCode>General</c:formatCode>
                <c:ptCount val="25"/>
                <c:pt idx="6">
                  <c:v>50.8</c:v>
                </c:pt>
                <c:pt idx="7">
                  <c:v>50.9</c:v>
                </c:pt>
                <c:pt idx="8">
                  <c:v>50.9</c:v>
                </c:pt>
                <c:pt idx="10">
                  <c:v>50.9</c:v>
                </c:pt>
                <c:pt idx="11">
                  <c:v>51.4</c:v>
                </c:pt>
                <c:pt idx="12">
                  <c:v>50.3</c:v>
                </c:pt>
                <c:pt idx="13">
                  <c:v>50.1</c:v>
                </c:pt>
                <c:pt idx="14">
                  <c:v>51.2</c:v>
                </c:pt>
                <c:pt idx="15">
                  <c:v>52.2</c:v>
                </c:pt>
                <c:pt idx="16">
                  <c:v>50.8</c:v>
                </c:pt>
                <c:pt idx="17">
                  <c:v>51.3</c:v>
                </c:pt>
                <c:pt idx="18">
                  <c:v>50.1</c:v>
                </c:pt>
                <c:pt idx="19">
                  <c:v>50.2</c:v>
                </c:pt>
                <c:pt idx="21">
                  <c:v>51.4</c:v>
                </c:pt>
                <c:pt idx="22">
                  <c:v>51.2</c:v>
                </c:pt>
              </c:numCache>
            </c:numRef>
          </c:val>
          <c:extLst>
            <c:ext xmlns:c16="http://schemas.microsoft.com/office/drawing/2014/chart" uri="{C3380CC4-5D6E-409C-BE32-E72D297353CC}">
              <c16:uniqueId val="{00000008-EE2C-47FA-8E56-291F5E7EB864}"/>
            </c:ext>
          </c:extLst>
        </c:ser>
        <c:dLbls>
          <c:showLegendKey val="0"/>
          <c:showVal val="1"/>
          <c:showCatName val="0"/>
          <c:showSerName val="0"/>
          <c:showPercent val="0"/>
          <c:showBubbleSize val="0"/>
        </c:dLbls>
        <c:gapWidth val="5"/>
        <c:overlap val="64"/>
        <c:axId val="756867200"/>
        <c:axId val="756872448"/>
      </c:barChart>
      <c:catAx>
        <c:axId val="756867200"/>
        <c:scaling>
          <c:orientation val="minMax"/>
        </c:scaling>
        <c:delete val="0"/>
        <c:axPos val="b"/>
        <c:numFmt formatCode="General" sourceLinked="1"/>
        <c:majorTickMark val="none"/>
        <c:minorTickMark val="none"/>
        <c:tickLblPos val="low"/>
        <c:spPr>
          <a:noFill/>
          <a:ln w="9525" cap="flat" cmpd="sng" algn="ctr">
            <a:solidFill>
              <a:sysClr val="windowText" lastClr="000000"/>
            </a:solidFill>
            <a:round/>
          </a:ln>
          <a:effectLst/>
        </c:spPr>
        <c:txPr>
          <a:bodyPr rot="-5400000" spcFirstLastPara="1" vertOverflow="ellipsis" wrap="square" anchor="ctr" anchorCtr="1"/>
          <a:lstStyle/>
          <a:p>
            <a:pPr>
              <a:defRPr sz="8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crossAx val="756872448"/>
        <c:crossesAt val="50"/>
        <c:auto val="1"/>
        <c:lblAlgn val="ctr"/>
        <c:lblOffset val="100"/>
        <c:noMultiLvlLbl val="0"/>
      </c:catAx>
      <c:valAx>
        <c:axId val="756872448"/>
        <c:scaling>
          <c:orientation val="minMax"/>
          <c:max val="53"/>
          <c:min val="45"/>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95000"/>
                    <a:lumOff val="5000"/>
                  </a:schemeClr>
                </a:solidFill>
                <a:latin typeface="Cambria" panose="02040503050406030204" pitchFamily="18" charset="0"/>
                <a:ea typeface="Cambria" panose="02040503050406030204" pitchFamily="18" charset="0"/>
                <a:cs typeface="+mn-cs"/>
              </a:defRPr>
            </a:pPr>
            <a:endParaRPr lang="en-ZM"/>
          </a:p>
        </c:txPr>
        <c:crossAx val="756867200"/>
        <c:crosses val="autoZero"/>
        <c:crossBetween val="between"/>
      </c:valAx>
      <c:spPr>
        <a:noFill/>
        <a:ln>
          <a:noFill/>
          <a:prstDash val="sysDash"/>
        </a:ln>
        <a:effectLst/>
      </c:spPr>
    </c:plotArea>
    <c:plotVisOnly val="1"/>
    <c:dispBlanksAs val="gap"/>
    <c:showDLblsOverMax val="0"/>
  </c:chart>
  <c:spPr>
    <a:solidFill>
      <a:schemeClr val="bg1"/>
    </a:solidFill>
    <a:ln w="9525" cap="flat" cmpd="sng" algn="ctr">
      <a:noFill/>
      <a:round/>
    </a:ln>
    <a:effectLst/>
  </c:spPr>
  <c:txPr>
    <a:bodyPr/>
    <a:lstStyle/>
    <a:p>
      <a:pPr>
        <a:defRPr sz="800">
          <a:solidFill>
            <a:schemeClr val="tx1">
              <a:lumMod val="95000"/>
              <a:lumOff val="5000"/>
            </a:schemeClr>
          </a:solidFill>
          <a:latin typeface="Cambria" panose="02040503050406030204" pitchFamily="18" charset="0"/>
          <a:ea typeface="Cambria" panose="02040503050406030204" pitchFamily="18" charset="0"/>
        </a:defRPr>
      </a:pPr>
      <a:endParaRPr lang="en-ZM"/>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6121903926891366"/>
          <c:y val="0.11127972639783663"/>
          <c:w val="0.45293631657927125"/>
          <c:h val="0.62884196293645112"/>
        </c:manualLayout>
      </c:layout>
      <c:radarChart>
        <c:radarStyle val="marker"/>
        <c:varyColors val="0"/>
        <c:ser>
          <c:idx val="0"/>
          <c:order val="0"/>
          <c:tx>
            <c:strRef>
              <c:f>'std cob-web'!$B$84</c:f>
              <c:strCache>
                <c:ptCount val="1"/>
                <c:pt idx="0">
                  <c:v>2025_Q2</c:v>
                </c:pt>
              </c:strCache>
            </c:strRef>
          </c:tx>
          <c:spPr>
            <a:ln w="19050">
              <a:solidFill>
                <a:srgbClr val="C00000"/>
              </a:solidFill>
            </a:ln>
          </c:spPr>
          <c:marker>
            <c:symbol val="none"/>
          </c:marker>
          <c:cat>
            <c:strRef>
              <c:f>('std cob-web'!$G$3,'std cob-web'!$I$3,'std cob-web'!$K$3,'std cob-web'!$O$3,'std cob-web'!$Q$3,'std cob-web'!$T$3,'std cob-web'!$V$3,'std cob-web'!$X$3)</c:f>
              <c:strCache>
                <c:ptCount val="8"/>
                <c:pt idx="0">
                  <c:v>output  </c:v>
                </c:pt>
                <c:pt idx="1">
                  <c:v>volume of sales </c:v>
                </c:pt>
                <c:pt idx="2">
                  <c:v>volume of services </c:v>
                </c:pt>
                <c:pt idx="3">
                  <c:v>profitability </c:v>
                </c:pt>
                <c:pt idx="4">
                  <c:v>level of investment  </c:v>
                </c:pt>
                <c:pt idx="5">
                  <c:v>new orders </c:v>
                </c:pt>
                <c:pt idx="6">
                  <c:v>capacity utilisation </c:v>
                </c:pt>
                <c:pt idx="7">
                  <c:v>labour demand </c:v>
                </c:pt>
              </c:strCache>
              <c:extLst/>
            </c:strRef>
          </c:cat>
          <c:val>
            <c:numRef>
              <c:f>('std cob-web'!$G$84,'std cob-web'!$I$84,'std cob-web'!$K$84,'std cob-web'!$O$84,'std cob-web'!$Q$84,'std cob-web'!$T$84,'std cob-web'!$V$84,'std cob-web'!$X$84)</c:f>
              <c:numCache>
                <c:formatCode>####.00</c:formatCode>
                <c:ptCount val="8"/>
                <c:pt idx="0">
                  <c:v>-0.84933632148320815</c:v>
                </c:pt>
                <c:pt idx="1">
                  <c:v>0.81494539365645879</c:v>
                </c:pt>
                <c:pt idx="2">
                  <c:v>0.61032933458817651</c:v>
                </c:pt>
                <c:pt idx="3">
                  <c:v>0.62425826377014659</c:v>
                </c:pt>
                <c:pt idx="4">
                  <c:v>0.59133688193695766</c:v>
                </c:pt>
                <c:pt idx="5">
                  <c:v>0.61626550417479009</c:v>
                </c:pt>
                <c:pt idx="6">
                  <c:v>-2.8627000638557276</c:v>
                </c:pt>
                <c:pt idx="7">
                  <c:v>0.26701710819060698</c:v>
                </c:pt>
              </c:numCache>
              <c:extLst/>
            </c:numRef>
          </c:val>
          <c:extLst>
            <c:ext xmlns:c16="http://schemas.microsoft.com/office/drawing/2014/chart" uri="{C3380CC4-5D6E-409C-BE32-E72D297353CC}">
              <c16:uniqueId val="{00000000-87E3-4519-B8EA-CF6C9C0C6632}"/>
            </c:ext>
          </c:extLst>
        </c:ser>
        <c:ser>
          <c:idx val="1"/>
          <c:order val="1"/>
          <c:tx>
            <c:strRef>
              <c:f>'std cob-web'!$B$87:$F$87</c:f>
              <c:strCache>
                <c:ptCount val="5"/>
                <c:pt idx="0">
                  <c:v>2026_Q1</c:v>
                </c:pt>
              </c:strCache>
            </c:strRef>
          </c:tx>
          <c:spPr>
            <a:ln w="19050">
              <a:solidFill>
                <a:srgbClr val="B87231"/>
              </a:solidFill>
            </a:ln>
          </c:spPr>
          <c:marker>
            <c:symbol val="none"/>
          </c:marker>
          <c:cat>
            <c:strRef>
              <c:f>('std cob-web'!$G$3,'std cob-web'!$I$3,'std cob-web'!$K$3,'std cob-web'!$O$3,'std cob-web'!$Q$3,'std cob-web'!$T$3,'std cob-web'!$V$3,'std cob-web'!$X$3)</c:f>
              <c:strCache>
                <c:ptCount val="8"/>
                <c:pt idx="0">
                  <c:v>output  </c:v>
                </c:pt>
                <c:pt idx="1">
                  <c:v>volume of sales </c:v>
                </c:pt>
                <c:pt idx="2">
                  <c:v>volume of services </c:v>
                </c:pt>
                <c:pt idx="3">
                  <c:v>profitability </c:v>
                </c:pt>
                <c:pt idx="4">
                  <c:v>level of investment  </c:v>
                </c:pt>
                <c:pt idx="5">
                  <c:v>new orders </c:v>
                </c:pt>
                <c:pt idx="6">
                  <c:v>capacity utilisation </c:v>
                </c:pt>
                <c:pt idx="7">
                  <c:v>labour demand </c:v>
                </c:pt>
              </c:strCache>
              <c:extLst/>
            </c:strRef>
          </c:cat>
          <c:val>
            <c:numRef>
              <c:f>('std cob-web'!$G$87,'std cob-web'!$I$87,'std cob-web'!$K$87,'std cob-web'!$O$87,'std cob-web'!$Q$87,'std cob-web'!$T$87,'std cob-web'!$V$87,'std cob-web'!$X$87)</c:f>
              <c:numCache>
                <c:formatCode>####.00</c:formatCode>
                <c:ptCount val="8"/>
                <c:pt idx="0">
                  <c:v>-0.25153978526240856</c:v>
                </c:pt>
                <c:pt idx="1">
                  <c:v>-2.9659542483122657E-2</c:v>
                </c:pt>
                <c:pt idx="2">
                  <c:v>-0.29693206510423126</c:v>
                </c:pt>
                <c:pt idx="3">
                  <c:v>-4.2861260530356715E-2</c:v>
                </c:pt>
                <c:pt idx="4">
                  <c:v>1.5527560894842227</c:v>
                </c:pt>
                <c:pt idx="5">
                  <c:v>0.64471244756542989</c:v>
                </c:pt>
                <c:pt idx="6">
                  <c:v>0.54529038421119513</c:v>
                </c:pt>
                <c:pt idx="7">
                  <c:v>0.5393462104953971</c:v>
                </c:pt>
              </c:numCache>
              <c:extLst/>
            </c:numRef>
          </c:val>
          <c:extLst>
            <c:ext xmlns:c16="http://schemas.microsoft.com/office/drawing/2014/chart" uri="{C3380CC4-5D6E-409C-BE32-E72D297353CC}">
              <c16:uniqueId val="{00000001-87E3-4519-B8EA-CF6C9C0C6632}"/>
            </c:ext>
          </c:extLst>
        </c:ser>
        <c:ser>
          <c:idx val="4"/>
          <c:order val="2"/>
          <c:tx>
            <c:strRef>
              <c:f>'std cob-web'!$B$88</c:f>
              <c:strCache>
                <c:ptCount val="1"/>
                <c:pt idx="0">
                  <c:v>2026_Q2</c:v>
                </c:pt>
              </c:strCache>
            </c:strRef>
          </c:tx>
          <c:spPr>
            <a:ln w="19050">
              <a:solidFill>
                <a:srgbClr val="28317C"/>
              </a:solidFill>
            </a:ln>
          </c:spPr>
          <c:marker>
            <c:symbol val="none"/>
          </c:marker>
          <c:cat>
            <c:strRef>
              <c:f>('std cob-web'!$G$3,'std cob-web'!$I$3,'std cob-web'!$K$3,'std cob-web'!$O$3,'std cob-web'!$Q$3,'std cob-web'!$T$3,'std cob-web'!$V$3,'std cob-web'!$X$3)</c:f>
              <c:strCache>
                <c:ptCount val="8"/>
                <c:pt idx="0">
                  <c:v>output  </c:v>
                </c:pt>
                <c:pt idx="1">
                  <c:v>volume of sales </c:v>
                </c:pt>
                <c:pt idx="2">
                  <c:v>volume of services </c:v>
                </c:pt>
                <c:pt idx="3">
                  <c:v>profitability </c:v>
                </c:pt>
                <c:pt idx="4">
                  <c:v>level of investment  </c:v>
                </c:pt>
                <c:pt idx="5">
                  <c:v>new orders </c:v>
                </c:pt>
                <c:pt idx="6">
                  <c:v>capacity utilisation </c:v>
                </c:pt>
                <c:pt idx="7">
                  <c:v>labour demand </c:v>
                </c:pt>
              </c:strCache>
              <c:extLst/>
            </c:strRef>
          </c:cat>
          <c:val>
            <c:numRef>
              <c:f>('std cob-web'!$G$88,'std cob-web'!$I$88,'std cob-web'!$K$88,'std cob-web'!$O$88,'std cob-web'!$Q$88,'std cob-web'!$T$88,'std cob-web'!$V$88,'std cob-web'!$X$88)</c:f>
              <c:numCache>
                <c:formatCode>####.00</c:formatCode>
                <c:ptCount val="8"/>
                <c:pt idx="0">
                  <c:v>1.5259366057105372</c:v>
                </c:pt>
                <c:pt idx="1">
                  <c:v>0.62342083379459945</c:v>
                </c:pt>
                <c:pt idx="2">
                  <c:v>0.46049309593171628</c:v>
                </c:pt>
                <c:pt idx="3">
                  <c:v>0.51558030935350285</c:v>
                </c:pt>
                <c:pt idx="4">
                  <c:v>1.2026168238248618</c:v>
                </c:pt>
                <c:pt idx="5">
                  <c:v>1.8705170991257274</c:v>
                </c:pt>
                <c:pt idx="6">
                  <c:v>1.5762790911894244</c:v>
                </c:pt>
                <c:pt idx="7">
                  <c:v>0.97440195034234867</c:v>
                </c:pt>
              </c:numCache>
              <c:extLst/>
            </c:numRef>
          </c:val>
          <c:extLst>
            <c:ext xmlns:c16="http://schemas.microsoft.com/office/drawing/2014/chart" uri="{C3380CC4-5D6E-409C-BE32-E72D297353CC}">
              <c16:uniqueId val="{00000002-87E3-4519-B8EA-CF6C9C0C6632}"/>
            </c:ext>
          </c:extLst>
        </c:ser>
        <c:ser>
          <c:idx val="2"/>
          <c:order val="3"/>
          <c:tx>
            <c:strRef>
              <c:f>'std cob-web'!$B$1</c:f>
              <c:strCache>
                <c:ptCount val="1"/>
                <c:pt idx="0">
                  <c:v> Average</c:v>
                </c:pt>
              </c:strCache>
            </c:strRef>
          </c:tx>
          <c:spPr>
            <a:ln w="19050">
              <a:solidFill>
                <a:schemeClr val="tx1"/>
              </a:solidFill>
              <a:prstDash val="sysDash"/>
            </a:ln>
          </c:spPr>
          <c:marker>
            <c:symbol val="none"/>
          </c:marker>
          <c:cat>
            <c:strRef>
              <c:f>('std cob-web'!$G$3,'std cob-web'!$I$3,'std cob-web'!$K$3,'std cob-web'!$O$3,'std cob-web'!$Q$3,'std cob-web'!$T$3,'std cob-web'!$V$3,'std cob-web'!$X$3)</c:f>
              <c:strCache>
                <c:ptCount val="8"/>
                <c:pt idx="0">
                  <c:v>output  </c:v>
                </c:pt>
                <c:pt idx="1">
                  <c:v>volume of sales </c:v>
                </c:pt>
                <c:pt idx="2">
                  <c:v>volume of services </c:v>
                </c:pt>
                <c:pt idx="3">
                  <c:v>profitability </c:v>
                </c:pt>
                <c:pt idx="4">
                  <c:v>level of investment  </c:v>
                </c:pt>
                <c:pt idx="5">
                  <c:v>new orders </c:v>
                </c:pt>
                <c:pt idx="6">
                  <c:v>capacity utilisation </c:v>
                </c:pt>
                <c:pt idx="7">
                  <c:v>labour demand </c:v>
                </c:pt>
              </c:strCache>
              <c:extLst/>
            </c:strRef>
          </c:cat>
          <c:val>
            <c:numRef>
              <c:f>('std cob-web'!$G$1,'std cob-web'!$I$1,'std cob-web'!$K$1,'std cob-web'!$O$1,'std cob-web'!$Q$1,'std cob-web'!$T$1,'std cob-web'!$V$1,'std cob-web'!$X$1)</c:f>
              <c:numCache>
                <c:formatCode>0.000</c:formatCode>
                <c:ptCount val="8"/>
                <c:pt idx="0">
                  <c:v>5.6179960282236833E-17</c:v>
                </c:pt>
                <c:pt idx="1">
                  <c:v>-1.6849211724178317E-2</c:v>
                </c:pt>
                <c:pt idx="2">
                  <c:v>-5.6157694625819203E-3</c:v>
                </c:pt>
                <c:pt idx="3">
                  <c:v>0.13571335222521258</c:v>
                </c:pt>
                <c:pt idx="4">
                  <c:v>-3.3406022884023931E-2</c:v>
                </c:pt>
                <c:pt idx="5">
                  <c:v>-4.92241341875191E-2</c:v>
                </c:pt>
                <c:pt idx="6">
                  <c:v>-5.7485976878517253E-2</c:v>
                </c:pt>
                <c:pt idx="7">
                  <c:v>-2.6335187847090425E-2</c:v>
                </c:pt>
              </c:numCache>
              <c:extLst/>
            </c:numRef>
          </c:val>
          <c:extLst>
            <c:ext xmlns:c16="http://schemas.microsoft.com/office/drawing/2014/chart" uri="{C3380CC4-5D6E-409C-BE32-E72D297353CC}">
              <c16:uniqueId val="{00000003-87E3-4519-B8EA-CF6C9C0C6632}"/>
            </c:ext>
          </c:extLst>
        </c:ser>
        <c:dLbls>
          <c:showLegendKey val="0"/>
          <c:showVal val="0"/>
          <c:showCatName val="0"/>
          <c:showSerName val="0"/>
          <c:showPercent val="0"/>
          <c:showBubbleSize val="0"/>
        </c:dLbls>
        <c:axId val="177046288"/>
        <c:axId val="177044328"/>
      </c:radarChart>
      <c:catAx>
        <c:axId val="177046288"/>
        <c:scaling>
          <c:orientation val="minMax"/>
        </c:scaling>
        <c:delete val="0"/>
        <c:axPos val="b"/>
        <c:majorGridlines/>
        <c:numFmt formatCode="General" sourceLinked="0"/>
        <c:majorTickMark val="out"/>
        <c:minorTickMark val="none"/>
        <c:tickLblPos val="nextTo"/>
        <c:txPr>
          <a:bodyPr rot="0" vert="horz"/>
          <a:lstStyle/>
          <a:p>
            <a:pPr>
              <a:defRPr/>
            </a:pPr>
            <a:endParaRPr lang="en-US"/>
          </a:p>
        </c:txPr>
        <c:crossAx val="177044328"/>
        <c:crosses val="autoZero"/>
        <c:auto val="1"/>
        <c:lblAlgn val="ctr"/>
        <c:lblOffset val="100"/>
        <c:noMultiLvlLbl val="0"/>
      </c:catAx>
      <c:valAx>
        <c:axId val="177044328"/>
        <c:scaling>
          <c:orientation val="minMax"/>
          <c:max val="3"/>
          <c:min val="-3"/>
        </c:scaling>
        <c:delete val="0"/>
        <c:axPos val="l"/>
        <c:majorGridlines>
          <c:spPr>
            <a:ln>
              <a:solidFill>
                <a:schemeClr val="bg1">
                  <a:lumMod val="75000"/>
                </a:schemeClr>
              </a:solidFill>
            </a:ln>
          </c:spPr>
        </c:majorGridlines>
        <c:numFmt formatCode="0" sourceLinked="0"/>
        <c:majorTickMark val="out"/>
        <c:minorTickMark val="none"/>
        <c:tickLblPos val="nextTo"/>
        <c:spPr>
          <a:ln>
            <a:solidFill>
              <a:schemeClr val="bg1">
                <a:lumMod val="75000"/>
              </a:schemeClr>
            </a:solidFill>
          </a:ln>
        </c:spPr>
        <c:crossAx val="177046288"/>
        <c:crosses val="autoZero"/>
        <c:crossBetween val="between"/>
        <c:majorUnit val="1"/>
      </c:valAx>
    </c:plotArea>
    <c:legend>
      <c:legendPos val="r"/>
      <c:layout>
        <c:manualLayout>
          <c:xMode val="edge"/>
          <c:yMode val="edge"/>
          <c:x val="0.15494932839624126"/>
          <c:y val="0.80610103168225744"/>
          <c:w val="0.72199027624747247"/>
          <c:h val="0.15371142074259006"/>
        </c:manualLayout>
      </c:layout>
      <c:overlay val="0"/>
      <c:txPr>
        <a:bodyPr/>
        <a:lstStyle/>
        <a:p>
          <a:pPr rtl="0">
            <a:defRPr/>
          </a:pPr>
          <a:endParaRPr lang="en-US"/>
        </a:p>
      </c:txPr>
    </c:legend>
    <c:plotVisOnly val="1"/>
    <c:dispBlanksAs val="gap"/>
    <c:showDLblsOverMax val="0"/>
  </c:chart>
  <c:spPr>
    <a:ln>
      <a:noFill/>
    </a:ln>
  </c:spPr>
  <c:txPr>
    <a:bodyPr/>
    <a:lstStyle/>
    <a:p>
      <a:pPr>
        <a:defRPr sz="900">
          <a:solidFill>
            <a:schemeClr val="tx1">
              <a:lumMod val="95000"/>
              <a:lumOff val="5000"/>
            </a:schemeClr>
          </a:solidFill>
          <a:latin typeface="Cambria" panose="02040503050406030204" pitchFamily="18" charset="0"/>
          <a:ea typeface="Cambria" panose="02040503050406030204" pitchFamily="18" charset="0"/>
        </a:defRPr>
      </a:pPr>
      <a:endParaRPr lang="en-US"/>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413603992027704E-2"/>
          <c:y val="2.0857723222943814E-2"/>
          <c:w val="0.92213183928931963"/>
          <c:h val="0.59497064890208018"/>
        </c:manualLayout>
      </c:layout>
      <c:lineChart>
        <c:grouping val="standard"/>
        <c:varyColors val="0"/>
        <c:ser>
          <c:idx val="0"/>
          <c:order val="1"/>
          <c:tx>
            <c:strRef>
              <c:f>Outlook_Jan2026!$M$1</c:f>
              <c:strCache>
                <c:ptCount val="1"/>
                <c:pt idx="0">
                  <c:v>Bank of Zambia - July- 2026 (QPM)</c:v>
                </c:pt>
              </c:strCache>
            </c:strRef>
          </c:tx>
          <c:spPr>
            <a:ln w="28575" cap="rnd">
              <a:solidFill>
                <a:srgbClr val="FF0000"/>
              </a:solidFill>
              <a:prstDash val="sysDot"/>
              <a:round/>
            </a:ln>
            <a:effectLst/>
          </c:spPr>
          <c:marker>
            <c:symbol val="none"/>
          </c:marker>
          <c:cat>
            <c:strRef>
              <c:f>Outlook_Jan2026!$A$2:$A$20</c:f>
              <c:strCache>
                <c:ptCount val="19"/>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pt idx="15">
                  <c:v>2026f</c:v>
                </c:pt>
                <c:pt idx="16">
                  <c:v>2027f</c:v>
                </c:pt>
                <c:pt idx="17">
                  <c:v>2028f</c:v>
                </c:pt>
                <c:pt idx="18">
                  <c:v>2029f</c:v>
                </c:pt>
              </c:strCache>
              <c:extLst/>
            </c:strRef>
          </c:cat>
          <c:val>
            <c:numRef>
              <c:f>Outlook_Jan2026!$M$2:$M$19</c:f>
              <c:numCache>
                <c:formatCode>General</c:formatCode>
                <c:ptCount val="18"/>
                <c:pt idx="14">
                  <c:v>5.4</c:v>
                </c:pt>
                <c:pt idx="15" formatCode="0.0">
                  <c:v>5.8</c:v>
                </c:pt>
                <c:pt idx="16" formatCode="0.0">
                  <c:v>5.2</c:v>
                </c:pt>
                <c:pt idx="17" formatCode="0.0">
                  <c:v>6.3</c:v>
                </c:pt>
              </c:numCache>
              <c:extLst/>
            </c:numRef>
          </c:val>
          <c:smooth val="0"/>
          <c:extLst>
            <c:ext xmlns:c16="http://schemas.microsoft.com/office/drawing/2014/chart" uri="{C3380CC4-5D6E-409C-BE32-E72D297353CC}">
              <c16:uniqueId val="{00000000-9D9D-4C59-821A-A9740D339494}"/>
            </c:ext>
          </c:extLst>
        </c:ser>
        <c:ser>
          <c:idx val="4"/>
          <c:order val="2"/>
          <c:tx>
            <c:strRef>
              <c:f>Outlook_Jan2026!$O$1</c:f>
              <c:strCache>
                <c:ptCount val="1"/>
                <c:pt idx="0">
                  <c:v>MoFNP - Sep 2026</c:v>
                </c:pt>
              </c:strCache>
            </c:strRef>
          </c:tx>
          <c:spPr>
            <a:ln w="28575" cap="rnd">
              <a:solidFill>
                <a:srgbClr val="64640A"/>
              </a:solidFill>
              <a:prstDash val="sysDot"/>
              <a:round/>
            </a:ln>
            <a:effectLst/>
          </c:spPr>
          <c:marker>
            <c:symbol val="none"/>
          </c:marker>
          <c:cat>
            <c:strRef>
              <c:f>Outlook_Jan2026!$A$2:$A$20</c:f>
              <c:strCache>
                <c:ptCount val="19"/>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pt idx="15">
                  <c:v>2026f</c:v>
                </c:pt>
                <c:pt idx="16">
                  <c:v>2027f</c:v>
                </c:pt>
                <c:pt idx="17">
                  <c:v>2028f</c:v>
                </c:pt>
                <c:pt idx="18">
                  <c:v>2029f</c:v>
                </c:pt>
              </c:strCache>
              <c:extLst/>
            </c:strRef>
          </c:cat>
          <c:val>
            <c:numRef>
              <c:f>Outlook_Jan2026!$O$2:$O$20</c:f>
              <c:numCache>
                <c:formatCode>General</c:formatCode>
                <c:ptCount val="19"/>
                <c:pt idx="14">
                  <c:v>5.4</c:v>
                </c:pt>
                <c:pt idx="15" formatCode="0.0">
                  <c:v>5.3</c:v>
                </c:pt>
                <c:pt idx="16" formatCode="0.0">
                  <c:v>6</c:v>
                </c:pt>
                <c:pt idx="17" formatCode="0.0">
                  <c:v>7.5</c:v>
                </c:pt>
                <c:pt idx="18" formatCode="0.0">
                  <c:v>7.1</c:v>
                </c:pt>
              </c:numCache>
              <c:extLst/>
            </c:numRef>
          </c:val>
          <c:smooth val="0"/>
          <c:extLst>
            <c:ext xmlns:c16="http://schemas.microsoft.com/office/drawing/2014/chart" uri="{C3380CC4-5D6E-409C-BE32-E72D297353CC}">
              <c16:uniqueId val="{00000001-9D9D-4C59-821A-A9740D339494}"/>
            </c:ext>
          </c:extLst>
        </c:ser>
        <c:ser>
          <c:idx val="3"/>
          <c:order val="4"/>
          <c:tx>
            <c:strRef>
              <c:f>Outlook_Jan2026!$N$1</c:f>
              <c:strCache>
                <c:ptCount val="1"/>
                <c:pt idx="0">
                  <c:v>FocusEconomics - July 2026</c:v>
                </c:pt>
              </c:strCache>
            </c:strRef>
          </c:tx>
          <c:spPr>
            <a:ln w="28575" cap="rnd">
              <a:solidFill>
                <a:srgbClr val="7030A0"/>
              </a:solidFill>
              <a:prstDash val="sysDot"/>
              <a:round/>
            </a:ln>
            <a:effectLst/>
          </c:spPr>
          <c:marker>
            <c:symbol val="none"/>
          </c:marker>
          <c:cat>
            <c:strRef>
              <c:f>Outlook_Jan2026!$A$2:$A$20</c:f>
              <c:strCache>
                <c:ptCount val="19"/>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pt idx="15">
                  <c:v>2026f</c:v>
                </c:pt>
                <c:pt idx="16">
                  <c:v>2027f</c:v>
                </c:pt>
                <c:pt idx="17">
                  <c:v>2028f</c:v>
                </c:pt>
                <c:pt idx="18">
                  <c:v>2029f</c:v>
                </c:pt>
              </c:strCache>
              <c:extLst/>
            </c:strRef>
          </c:cat>
          <c:val>
            <c:numRef>
              <c:f>Outlook_Jan2026!$N$2:$N$19</c:f>
              <c:numCache>
                <c:formatCode>General</c:formatCode>
                <c:ptCount val="18"/>
                <c:pt idx="14">
                  <c:v>5.4</c:v>
                </c:pt>
                <c:pt idx="15" formatCode="0.0">
                  <c:v>4.9000000000000004</c:v>
                </c:pt>
                <c:pt idx="16" formatCode="0.0">
                  <c:v>5.0999999999999996</c:v>
                </c:pt>
              </c:numCache>
              <c:extLst/>
            </c:numRef>
          </c:val>
          <c:smooth val="0"/>
          <c:extLst>
            <c:ext xmlns:c16="http://schemas.microsoft.com/office/drawing/2014/chart" uri="{C3380CC4-5D6E-409C-BE32-E72D297353CC}">
              <c16:uniqueId val="{00000002-9D9D-4C59-821A-A9740D339494}"/>
            </c:ext>
          </c:extLst>
        </c:ser>
        <c:ser>
          <c:idx val="5"/>
          <c:order val="5"/>
          <c:tx>
            <c:strRef>
              <c:f>Outlook_Jan2026!$L$1</c:f>
              <c:strCache>
                <c:ptCount val="1"/>
                <c:pt idx="0">
                  <c:v>IMF WEO April 2026</c:v>
                </c:pt>
              </c:strCache>
            </c:strRef>
          </c:tx>
          <c:spPr>
            <a:ln w="28575" cap="rnd">
              <a:solidFill>
                <a:srgbClr val="31287C"/>
              </a:solidFill>
              <a:prstDash val="sysDot"/>
              <a:round/>
            </a:ln>
            <a:effectLst/>
          </c:spPr>
          <c:marker>
            <c:symbol val="none"/>
          </c:marker>
          <c:cat>
            <c:strRef>
              <c:f>Outlook_Jan2026!$A$2:$A$20</c:f>
              <c:strCache>
                <c:ptCount val="19"/>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pt idx="15">
                  <c:v>2026f</c:v>
                </c:pt>
                <c:pt idx="16">
                  <c:v>2027f</c:v>
                </c:pt>
                <c:pt idx="17">
                  <c:v>2028f</c:v>
                </c:pt>
                <c:pt idx="18">
                  <c:v>2029f</c:v>
                </c:pt>
              </c:strCache>
              <c:extLst/>
            </c:strRef>
          </c:cat>
          <c:val>
            <c:numRef>
              <c:f>Outlook_Jan2026!$L$2:$L$19</c:f>
              <c:numCache>
                <c:formatCode>General</c:formatCode>
                <c:ptCount val="18"/>
                <c:pt idx="14">
                  <c:v>5.4</c:v>
                </c:pt>
                <c:pt idx="15" formatCode="0.0">
                  <c:v>4.3</c:v>
                </c:pt>
                <c:pt idx="16" formatCode="0.0">
                  <c:v>4.7</c:v>
                </c:pt>
                <c:pt idx="17" formatCode="0.0">
                  <c:v>5.0999999999999996</c:v>
                </c:pt>
              </c:numCache>
              <c:extLst/>
            </c:numRef>
          </c:val>
          <c:smooth val="0"/>
          <c:extLst>
            <c:ext xmlns:c16="http://schemas.microsoft.com/office/drawing/2014/chart" uri="{C3380CC4-5D6E-409C-BE32-E72D297353CC}">
              <c16:uniqueId val="{00000003-9D9D-4C59-821A-A9740D339494}"/>
            </c:ext>
          </c:extLst>
        </c:ser>
        <c:ser>
          <c:idx val="6"/>
          <c:order val="6"/>
          <c:tx>
            <c:strRef>
              <c:f>Outlook_Jan2026!$B$1</c:f>
              <c:strCache>
                <c:ptCount val="1"/>
                <c:pt idx="0">
                  <c:v>Actual Real GDP growth</c:v>
                </c:pt>
              </c:strCache>
            </c:strRef>
          </c:tx>
          <c:spPr>
            <a:ln w="19050" cap="rnd">
              <a:solidFill>
                <a:srgbClr val="B87231"/>
              </a:solidFill>
              <a:round/>
            </a:ln>
            <a:effectLst/>
          </c:spPr>
          <c:marker>
            <c:symbol val="none"/>
          </c:marker>
          <c:cat>
            <c:strRef>
              <c:f>Outlook_Jan2026!$A$2:$A$20</c:f>
              <c:strCache>
                <c:ptCount val="19"/>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pt idx="15">
                  <c:v>2026f</c:v>
                </c:pt>
                <c:pt idx="16">
                  <c:v>2027f</c:v>
                </c:pt>
                <c:pt idx="17">
                  <c:v>2028f</c:v>
                </c:pt>
                <c:pt idx="18">
                  <c:v>2029f</c:v>
                </c:pt>
              </c:strCache>
              <c:extLst/>
            </c:strRef>
          </c:cat>
          <c:val>
            <c:numRef>
              <c:f>Outlook_Jan2026!$B$2:$B$19</c:f>
              <c:numCache>
                <c:formatCode>General</c:formatCode>
                <c:ptCount val="18"/>
                <c:pt idx="0">
                  <c:v>5.6</c:v>
                </c:pt>
                <c:pt idx="1">
                  <c:v>7.6</c:v>
                </c:pt>
                <c:pt idx="2">
                  <c:v>5.0999999999999996</c:v>
                </c:pt>
                <c:pt idx="3">
                  <c:v>4.7</c:v>
                </c:pt>
                <c:pt idx="4">
                  <c:v>2.9</c:v>
                </c:pt>
                <c:pt idx="5">
                  <c:v>3.8</c:v>
                </c:pt>
                <c:pt idx="6">
                  <c:v>3.5</c:v>
                </c:pt>
                <c:pt idx="7" formatCode="0.0">
                  <c:v>4</c:v>
                </c:pt>
                <c:pt idx="8">
                  <c:v>1.4</c:v>
                </c:pt>
                <c:pt idx="9" formatCode="0.0">
                  <c:v>-2.8</c:v>
                </c:pt>
                <c:pt idx="10">
                  <c:v>6.2</c:v>
                </c:pt>
                <c:pt idx="11">
                  <c:v>5.2</c:v>
                </c:pt>
                <c:pt idx="12">
                  <c:v>5.4</c:v>
                </c:pt>
                <c:pt idx="13">
                  <c:v>3.8</c:v>
                </c:pt>
                <c:pt idx="14">
                  <c:v>5.4</c:v>
                </c:pt>
              </c:numCache>
              <c:extLst/>
            </c:numRef>
          </c:val>
          <c:smooth val="0"/>
          <c:extLst>
            <c:ext xmlns:c16="http://schemas.microsoft.com/office/drawing/2014/chart" uri="{C3380CC4-5D6E-409C-BE32-E72D297353CC}">
              <c16:uniqueId val="{00000004-9D9D-4C59-821A-A9740D339494}"/>
            </c:ext>
          </c:extLst>
        </c:ser>
        <c:dLbls>
          <c:showLegendKey val="0"/>
          <c:showVal val="0"/>
          <c:showCatName val="0"/>
          <c:showSerName val="0"/>
          <c:showPercent val="0"/>
          <c:showBubbleSize val="0"/>
        </c:dLbls>
        <c:smooth val="0"/>
        <c:axId val="522791640"/>
        <c:axId val="522792624"/>
        <c:extLst>
          <c:ext xmlns:c15="http://schemas.microsoft.com/office/drawing/2012/chart" uri="{02D57815-91ED-43cb-92C2-25804820EDAC}">
            <c15:filteredLineSeries>
              <c15:ser>
                <c:idx val="1"/>
                <c:order val="0"/>
                <c:tx>
                  <c:strRef>
                    <c:extLst>
                      <c:ext uri="{02D57815-91ED-43cb-92C2-25804820EDAC}">
                        <c15:formulaRef>
                          <c15:sqref>'https://bozzm-my.sharepoint.com/personal/pfunjika_boz_zm/Documents/Documents/MPC writeup/2023/Nov 23/[Updates GDP Forecast and PMI.xlsx]Outlook_Oct2023'!$B$1</c15:sqref>
                        </c15:formulaRef>
                      </c:ext>
                    </c:extLst>
                    <c:strCache>
                      <c:ptCount val="1"/>
                      <c:pt idx="0">
                        <c:v>Real GDP growth</c:v>
                      </c:pt>
                    </c:strCache>
                  </c:strRef>
                </c:tx>
                <c:spPr>
                  <a:ln w="19050" cap="rnd">
                    <a:solidFill>
                      <a:srgbClr val="B87231"/>
                    </a:solidFill>
                    <a:round/>
                  </a:ln>
                  <a:effectLst/>
                </c:spPr>
                <c:marker>
                  <c:symbol val="none"/>
                </c:marker>
                <c:cat>
                  <c:strRef>
                    <c:extLst>
                      <c:ext uri="{02D57815-91ED-43cb-92C2-25804820EDAC}">
                        <c15:formulaRef>
                          <c15:sqref>Outlook_Jan2026!$A$2:$A$20</c15:sqref>
                        </c15:formulaRef>
                      </c:ext>
                    </c:extLst>
                    <c:strCache>
                      <c:ptCount val="19"/>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pt idx="15">
                        <c:v>2026f</c:v>
                      </c:pt>
                      <c:pt idx="16">
                        <c:v>2027f</c:v>
                      </c:pt>
                      <c:pt idx="17">
                        <c:v>2028f</c:v>
                      </c:pt>
                      <c:pt idx="18">
                        <c:v>2029f</c:v>
                      </c:pt>
                    </c:strCache>
                  </c:strRef>
                </c:cat>
                <c:val>
                  <c:numRef>
                    <c:extLst>
                      <c:ext uri="{02D57815-91ED-43cb-92C2-25804820EDAC}">
                        <c15:formulaRef>
                          <c15:sqref>'https://bozzm-my.sharepoint.com/personal/pfunjika_boz_zm/Documents/Documents/MPC writeup/2023/Nov 23/[Updates GDP Forecast and PMI.xlsx]Outlook_Oct2023'!$B$2:$B$17</c15:sqref>
                        </c15:formulaRef>
                      </c:ext>
                    </c:extLst>
                    <c:numCache>
                      <c:formatCode>General</c:formatCode>
                      <c:ptCount val="16"/>
                      <c:pt idx="0">
                        <c:v>5.6</c:v>
                      </c:pt>
                      <c:pt idx="1">
                        <c:v>7.6</c:v>
                      </c:pt>
                      <c:pt idx="2">
                        <c:v>5.0999999999999996</c:v>
                      </c:pt>
                      <c:pt idx="3">
                        <c:v>4.7</c:v>
                      </c:pt>
                      <c:pt idx="4">
                        <c:v>2.9</c:v>
                      </c:pt>
                      <c:pt idx="5">
                        <c:v>3.8</c:v>
                      </c:pt>
                      <c:pt idx="6">
                        <c:v>3.5</c:v>
                      </c:pt>
                      <c:pt idx="7">
                        <c:v>4</c:v>
                      </c:pt>
                      <c:pt idx="8">
                        <c:v>1.4</c:v>
                      </c:pt>
                      <c:pt idx="9">
                        <c:v>-2.8</c:v>
                      </c:pt>
                      <c:pt idx="10">
                        <c:v>6.2</c:v>
                      </c:pt>
                      <c:pt idx="11">
                        <c:v>5.2</c:v>
                      </c:pt>
                      <c:pt idx="12">
                        <c:v>4.3</c:v>
                      </c:pt>
                    </c:numCache>
                  </c:numRef>
                </c:val>
                <c:smooth val="0"/>
                <c:extLst>
                  <c:ext xmlns:c16="http://schemas.microsoft.com/office/drawing/2014/chart" uri="{C3380CC4-5D6E-409C-BE32-E72D297353CC}">
                    <c16:uniqueId val="{00000005-9D9D-4C59-821A-A9740D339494}"/>
                  </c:ext>
                </c:extLst>
              </c15:ser>
            </c15:filteredLineSeries>
            <c15:filteredLineSeries>
              <c15:ser>
                <c:idx val="2"/>
                <c:order val="3"/>
                <c:tx>
                  <c:strRef>
                    <c:extLst xmlns:c15="http://schemas.microsoft.com/office/drawing/2012/chart">
                      <c:ext xmlns:c15="http://schemas.microsoft.com/office/drawing/2012/chart" uri="{02D57815-91ED-43cb-92C2-25804820EDAC}">
                        <c15:formulaRef>
                          <c15:sqref>'https://bozzm-my.sharepoint.com/personal/pfunjika_boz_zm/Documents/Documents/MPC writeup/2023/Nov 23/[Updates GDP Forecast and PMI.xlsx]Outlook_Oct2023'!$J$1</c15:sqref>
                        </c15:formulaRef>
                      </c:ext>
                    </c:extLst>
                    <c:strCache>
                      <c:ptCount val="1"/>
                      <c:pt idx="0">
                        <c:v>MoFNP - October 2023</c:v>
                      </c:pt>
                    </c:strCache>
                  </c:strRef>
                </c:tx>
                <c:spPr>
                  <a:ln w="28575" cap="rnd">
                    <a:solidFill>
                      <a:srgbClr val="582808"/>
                    </a:solidFill>
                    <a:prstDash val="sysDot"/>
                    <a:round/>
                  </a:ln>
                  <a:effectLst/>
                </c:spPr>
                <c:marker>
                  <c:symbol val="none"/>
                </c:marker>
                <c:cat>
                  <c:strRef>
                    <c:extLst xmlns:c15="http://schemas.microsoft.com/office/drawing/2012/chart">
                      <c:ext xmlns:c15="http://schemas.microsoft.com/office/drawing/2012/chart" uri="{02D57815-91ED-43cb-92C2-25804820EDAC}">
                        <c15:formulaRef>
                          <c15:sqref>Outlook_Jan2026!$A$2:$A$20</c15:sqref>
                        </c15:formulaRef>
                      </c:ext>
                    </c:extLst>
                    <c:strCache>
                      <c:ptCount val="19"/>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pt idx="15">
                        <c:v>2026f</c:v>
                      </c:pt>
                      <c:pt idx="16">
                        <c:v>2027f</c:v>
                      </c:pt>
                      <c:pt idx="17">
                        <c:v>2028f</c:v>
                      </c:pt>
                      <c:pt idx="18">
                        <c:v>2029f</c:v>
                      </c:pt>
                    </c:strCache>
                  </c:strRef>
                </c:cat>
                <c:val>
                  <c:numRef>
                    <c:extLst xmlns:c15="http://schemas.microsoft.com/office/drawing/2012/chart">
                      <c:ext xmlns:c15="http://schemas.microsoft.com/office/drawing/2012/chart" uri="{02D57815-91ED-43cb-92C2-25804820EDAC}">
                        <c15:formulaRef>
                          <c15:sqref>'https://bozzm-my.sharepoint.com/personal/pfunjika_boz_zm/Documents/Documents/MPC writeup/2023/Nov 23/[Updates GDP Forecast and PMI.xlsx]Outlook_Oct2023'!$J$2:$J$17</c15:sqref>
                        </c15:formulaRef>
                      </c:ext>
                    </c:extLst>
                    <c:numCache>
                      <c:formatCode>General</c:formatCode>
                      <c:ptCount val="16"/>
                      <c:pt idx="12">
                        <c:v>4.3</c:v>
                      </c:pt>
                      <c:pt idx="13">
                        <c:v>4.7</c:v>
                      </c:pt>
                      <c:pt idx="14">
                        <c:v>4.7</c:v>
                      </c:pt>
                      <c:pt idx="15">
                        <c:v>5.2</c:v>
                      </c:pt>
                    </c:numCache>
                  </c:numRef>
                </c:val>
                <c:smooth val="0"/>
                <c:extLst xmlns:c15="http://schemas.microsoft.com/office/drawing/2012/chart">
                  <c:ext xmlns:c16="http://schemas.microsoft.com/office/drawing/2014/chart" uri="{C3380CC4-5D6E-409C-BE32-E72D297353CC}">
                    <c16:uniqueId val="{00000006-9D9D-4C59-821A-A9740D339494}"/>
                  </c:ext>
                </c:extLst>
              </c15:ser>
            </c15:filteredLineSeries>
          </c:ext>
        </c:extLst>
      </c:lineChart>
      <c:catAx>
        <c:axId val="522791640"/>
        <c:scaling>
          <c:orientation val="minMax"/>
        </c:scaling>
        <c:delete val="0"/>
        <c:axPos val="b"/>
        <c:numFmt formatCode="General" sourceLinked="1"/>
        <c:majorTickMark val="cross"/>
        <c:minorTickMark val="none"/>
        <c:tickLblPos val="low"/>
        <c:spPr>
          <a:noFill/>
          <a:ln w="9525" cap="flat" cmpd="sng" algn="ctr">
            <a:solidFill>
              <a:schemeClr val="tx1">
                <a:lumMod val="95000"/>
                <a:lumOff val="5000"/>
              </a:schemeClr>
            </a:solidFill>
            <a:round/>
          </a:ln>
          <a:effectLst/>
        </c:spPr>
        <c:txPr>
          <a:bodyPr rot="-5400000" spcFirstLastPara="1" vertOverflow="ellipsis"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ZM"/>
          </a:p>
        </c:txPr>
        <c:crossAx val="522792624"/>
        <c:crosses val="autoZero"/>
        <c:auto val="1"/>
        <c:lblAlgn val="ctr"/>
        <c:lblOffset val="100"/>
        <c:noMultiLvlLbl val="0"/>
      </c:catAx>
      <c:valAx>
        <c:axId val="522792624"/>
        <c:scaling>
          <c:orientation val="minMax"/>
          <c:max val="9"/>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ZM"/>
          </a:p>
        </c:txPr>
        <c:crossAx val="522791640"/>
        <c:crosses val="autoZero"/>
        <c:crossBetween val="between"/>
      </c:valAx>
      <c:spPr>
        <a:noFill/>
        <a:ln>
          <a:noFill/>
        </a:ln>
        <a:effectLst/>
      </c:spPr>
    </c:plotArea>
    <c:legend>
      <c:legendPos val="b"/>
      <c:layout>
        <c:manualLayout>
          <c:xMode val="edge"/>
          <c:yMode val="edge"/>
          <c:x val="0"/>
          <c:y val="0.73343069396785965"/>
          <c:w val="0.99905834847567154"/>
          <c:h val="0.26542666956073535"/>
        </c:manualLayout>
      </c:layout>
      <c:overlay val="0"/>
      <c:spPr>
        <a:noFill/>
        <a:ln>
          <a:noFill/>
          <a:prstDash val="dash"/>
        </a:ln>
        <a:effectLst/>
      </c:spPr>
      <c:txPr>
        <a:bodyPr rot="0" spcFirstLastPara="1" vertOverflow="ellipsis" vert="horz" wrap="square" anchor="ctr" anchorCtr="1"/>
        <a:lstStyle/>
        <a:p>
          <a:pPr>
            <a:defRPr sz="800" b="0" i="0" u="none" strike="noStrike" kern="1200" baseline="0">
              <a:solidFill>
                <a:schemeClr val="tx1"/>
              </a:solidFill>
              <a:latin typeface="Cambria" panose="02040503050406030204" pitchFamily="18" charset="0"/>
              <a:ea typeface="Cambria" panose="02040503050406030204" pitchFamily="18" charset="0"/>
              <a:cs typeface="+mn-cs"/>
            </a:defRPr>
          </a:pPr>
          <a:endParaRPr lang="en-ZM"/>
        </a:p>
      </c:txPr>
    </c:legend>
    <c:plotVisOnly val="1"/>
    <c:dispBlanksAs val="gap"/>
    <c:showDLblsOverMax val="0"/>
  </c:chart>
  <c:spPr>
    <a:solidFill>
      <a:schemeClr val="bg1"/>
    </a:solidFill>
    <a:ln w="9525" cap="flat" cmpd="sng" algn="ctr">
      <a:noFill/>
      <a:round/>
    </a:ln>
    <a:effectLst/>
  </c:spPr>
  <c:txPr>
    <a:bodyPr/>
    <a:lstStyle/>
    <a:p>
      <a:pPr>
        <a:defRPr sz="900">
          <a:solidFill>
            <a:schemeClr val="tx1"/>
          </a:solidFill>
          <a:latin typeface="Cambria" panose="02040503050406030204" pitchFamily="18" charset="0"/>
          <a:ea typeface="Cambria" panose="02040503050406030204" pitchFamily="18" charset="0"/>
        </a:defRPr>
      </a:pPr>
      <a:endParaRPr lang="en-ZM"/>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0.66901</cdr:x>
      <cdr:y>0.58289</cdr:y>
    </cdr:from>
    <cdr:to>
      <cdr:x>0.85304</cdr:x>
      <cdr:y>0.88701</cdr:y>
    </cdr:to>
    <cdr:sp macro="" textlink="">
      <cdr:nvSpPr>
        <cdr:cNvPr id="2" name="TextBox 1">
          <a:extLst xmlns:a="http://schemas.openxmlformats.org/drawingml/2006/main">
            <a:ext uri="{FF2B5EF4-FFF2-40B4-BE49-F238E27FC236}">
              <a16:creationId xmlns:a16="http://schemas.microsoft.com/office/drawing/2014/main" id="{410DCF48-FBB7-9B7D-20F1-951AF1CE6BB8}"/>
            </a:ext>
          </a:extLst>
        </cdr:cNvPr>
        <cdr:cNvSpPr txBox="1"/>
      </cdr:nvSpPr>
      <cdr:spPr>
        <a:xfrm xmlns:a="http://schemas.openxmlformats.org/drawingml/2006/main">
          <a:off x="3324226" y="17526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userShapes>
</file>

<file path=ppt/drawings/drawing2.xml><?xml version="1.0" encoding="utf-8"?>
<c:userShapes xmlns:c="http://schemas.openxmlformats.org/drawingml/2006/chart">
  <cdr:relSizeAnchor xmlns:cdr="http://schemas.openxmlformats.org/drawingml/2006/chartDrawing">
    <cdr:from>
      <cdr:x>0.84927</cdr:x>
      <cdr:y>0.01701</cdr:y>
    </cdr:from>
    <cdr:to>
      <cdr:x>0.84927</cdr:x>
      <cdr:y>0.59555</cdr:y>
    </cdr:to>
    <cdr:cxnSp macro="">
      <cdr:nvCxnSpPr>
        <cdr:cNvPr id="2" name="Straight Connector 1">
          <a:extLst xmlns:a="http://schemas.openxmlformats.org/drawingml/2006/main">
            <a:ext uri="{FF2B5EF4-FFF2-40B4-BE49-F238E27FC236}">
              <a16:creationId xmlns:a16="http://schemas.microsoft.com/office/drawing/2014/main" id="{E8B56B79-FF91-2D44-56A0-B8FDD03368C0}"/>
            </a:ext>
          </a:extLst>
        </cdr:cNvPr>
        <cdr:cNvCxnSpPr>
          <a:cxnSpLocks xmlns:a="http://schemas.openxmlformats.org/drawingml/2006/main"/>
        </cdr:cNvCxnSpPr>
      </cdr:nvCxnSpPr>
      <cdr:spPr>
        <a:xfrm xmlns:a="http://schemas.openxmlformats.org/drawingml/2006/main" flipV="1">
          <a:off x="2981217" y="58007"/>
          <a:ext cx="0" cy="1973133"/>
        </a:xfrm>
        <a:prstGeom xmlns:a="http://schemas.openxmlformats.org/drawingml/2006/main" prst="line">
          <a:avLst/>
        </a:prstGeom>
        <a:noFill xmlns:a="http://schemas.openxmlformats.org/drawingml/2006/main"/>
        <a:ln xmlns:a="http://schemas.openxmlformats.org/drawingml/2006/main" w="12700" cap="flat" cmpd="sng" algn="ctr">
          <a:solidFill>
            <a:sysClr val="windowText" lastClr="000000"/>
          </a:solidFill>
          <a:prstDash val="sysDash"/>
        </a:ln>
        <a:effectLst xmlns:a="http://schemas.openxmlformats.org/drawingml/2006/main"/>
      </cdr:spPr>
    </cdr:cxnSp>
  </cdr:relSizeAnchor>
</c:userShapes>
</file>

<file path=ppt/drawings/drawing3.xml><?xml version="1.0" encoding="utf-8"?>
<c:userShapes xmlns:c="http://schemas.openxmlformats.org/drawingml/2006/chart">
  <cdr:relSizeAnchor xmlns:cdr="http://schemas.openxmlformats.org/drawingml/2006/chartDrawing">
    <cdr:from>
      <cdr:x>0.88049</cdr:x>
      <cdr:y>0</cdr:y>
    </cdr:from>
    <cdr:to>
      <cdr:x>0.88049</cdr:x>
      <cdr:y>0.5411</cdr:y>
    </cdr:to>
    <cdr:cxnSp macro="">
      <cdr:nvCxnSpPr>
        <cdr:cNvPr id="2" name="Straight Connector 1">
          <a:extLst xmlns:a="http://schemas.openxmlformats.org/drawingml/2006/main">
            <a:ext uri="{FF2B5EF4-FFF2-40B4-BE49-F238E27FC236}">
              <a16:creationId xmlns:a16="http://schemas.microsoft.com/office/drawing/2014/main" id="{D13A9381-5492-787A-D86B-7BF5187CCC0B}"/>
            </a:ext>
          </a:extLst>
        </cdr:cNvPr>
        <cdr:cNvCxnSpPr>
          <a:cxnSpLocks xmlns:a="http://schemas.openxmlformats.org/drawingml/2006/main"/>
        </cdr:cNvCxnSpPr>
      </cdr:nvCxnSpPr>
      <cdr:spPr>
        <a:xfrm xmlns:a="http://schemas.openxmlformats.org/drawingml/2006/main" flipV="1">
          <a:off x="2952482" y="0"/>
          <a:ext cx="0" cy="1971075"/>
        </a:xfrm>
        <a:prstGeom xmlns:a="http://schemas.openxmlformats.org/drawingml/2006/main" prst="line">
          <a:avLst/>
        </a:prstGeom>
        <a:noFill xmlns:a="http://schemas.openxmlformats.org/drawingml/2006/main"/>
        <a:ln xmlns:a="http://schemas.openxmlformats.org/drawingml/2006/main" w="12700" cap="flat" cmpd="sng" algn="ctr">
          <a:solidFill>
            <a:sysClr val="windowText" lastClr="000000"/>
          </a:solidFill>
          <a:prstDash val="sysDash"/>
        </a:ln>
        <a:effectLst xmlns:a="http://schemas.openxmlformats.org/drawingml/2006/main"/>
      </cdr:spPr>
    </cdr:cxnSp>
  </cdr:relSizeAnchor>
</c:userShapes>
</file>

<file path=ppt/drawings/drawing4.xml><?xml version="1.0" encoding="utf-8"?>
<c:userShapes xmlns:c="http://schemas.openxmlformats.org/drawingml/2006/chart">
  <cdr:relSizeAnchor xmlns:cdr="http://schemas.openxmlformats.org/drawingml/2006/chartDrawing">
    <cdr:from>
      <cdr:x>0.24079</cdr:x>
      <cdr:y>0.10558</cdr:y>
    </cdr:from>
    <cdr:to>
      <cdr:x>0.24079</cdr:x>
      <cdr:y>0.88308</cdr:y>
    </cdr:to>
    <cdr:cxnSp macro="">
      <cdr:nvCxnSpPr>
        <cdr:cNvPr id="2" name="Straight Connector 1">
          <a:extLst xmlns:a="http://schemas.openxmlformats.org/drawingml/2006/main">
            <a:ext uri="{FF2B5EF4-FFF2-40B4-BE49-F238E27FC236}">
              <a16:creationId xmlns:a16="http://schemas.microsoft.com/office/drawing/2014/main" id="{02B4556B-714C-5EC6-46D4-B6CAB268DB1F}"/>
            </a:ext>
          </a:extLst>
        </cdr:cNvPr>
        <cdr:cNvCxnSpPr/>
      </cdr:nvCxnSpPr>
      <cdr:spPr>
        <a:xfrm xmlns:a="http://schemas.openxmlformats.org/drawingml/2006/main" flipV="1">
          <a:off x="978833" y="379176"/>
          <a:ext cx="0" cy="2792325"/>
        </a:xfrm>
        <a:prstGeom xmlns:a="http://schemas.openxmlformats.org/drawingml/2006/main" prst="line">
          <a:avLst/>
        </a:prstGeom>
        <a:ln xmlns:a="http://schemas.openxmlformats.org/drawingml/2006/main" w="12700">
          <a:solidFill>
            <a:schemeClr val="tx1"/>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5.xml><?xml version="1.0" encoding="utf-8"?>
<c:userShapes xmlns:c="http://schemas.openxmlformats.org/drawingml/2006/chart">
  <cdr:relSizeAnchor xmlns:cdr="http://schemas.openxmlformats.org/drawingml/2006/chartDrawing">
    <cdr:from>
      <cdr:x>0.83864</cdr:x>
      <cdr:y>0</cdr:y>
    </cdr:from>
    <cdr:to>
      <cdr:x>0.83864</cdr:x>
      <cdr:y>0.80378</cdr:y>
    </cdr:to>
    <cdr:cxnSp macro="">
      <cdr:nvCxnSpPr>
        <cdr:cNvPr id="3" name="Straight Connector 2">
          <a:extLst xmlns:a="http://schemas.openxmlformats.org/drawingml/2006/main">
            <a:ext uri="{FF2B5EF4-FFF2-40B4-BE49-F238E27FC236}">
              <a16:creationId xmlns:a16="http://schemas.microsoft.com/office/drawing/2014/main" id="{01C81DD9-E59B-D831-5D0B-E7256990E181}"/>
            </a:ext>
          </a:extLst>
        </cdr:cNvPr>
        <cdr:cNvCxnSpPr/>
      </cdr:nvCxnSpPr>
      <cdr:spPr>
        <a:xfrm xmlns:a="http://schemas.openxmlformats.org/drawingml/2006/main">
          <a:off x="3323018" y="0"/>
          <a:ext cx="0" cy="2785287"/>
        </a:xfrm>
        <a:prstGeom xmlns:a="http://schemas.openxmlformats.org/drawingml/2006/main" prst="line">
          <a:avLst/>
        </a:prstGeom>
        <a:ln xmlns:a="http://schemas.openxmlformats.org/drawingml/2006/main" w="12700">
          <a:solidFill>
            <a:schemeClr val="tx1"/>
          </a:solidFill>
          <a:prstDash val="sysDash"/>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0.78906</cdr:x>
      <cdr:y>0</cdr:y>
    </cdr:from>
    <cdr:to>
      <cdr:x>0.78906</cdr:x>
      <cdr:y>0.56938</cdr:y>
    </cdr:to>
    <cdr:cxnSp macro="">
      <cdr:nvCxnSpPr>
        <cdr:cNvPr id="3" name="Straight Connector 2">
          <a:extLst xmlns:a="http://schemas.openxmlformats.org/drawingml/2006/main">
            <a:ext uri="{FF2B5EF4-FFF2-40B4-BE49-F238E27FC236}">
              <a16:creationId xmlns:a16="http://schemas.microsoft.com/office/drawing/2014/main" id="{7FA014B4-1261-ECCA-A18A-D5C2786C178C}"/>
            </a:ext>
          </a:extLst>
        </cdr:cNvPr>
        <cdr:cNvCxnSpPr/>
      </cdr:nvCxnSpPr>
      <cdr:spPr>
        <a:xfrm xmlns:a="http://schemas.openxmlformats.org/drawingml/2006/main">
          <a:off x="3275372" y="0"/>
          <a:ext cx="0" cy="2031223"/>
        </a:xfrm>
        <a:prstGeom xmlns:a="http://schemas.openxmlformats.org/drawingml/2006/main" prst="line">
          <a:avLst/>
        </a:prstGeom>
        <a:ln xmlns:a="http://schemas.openxmlformats.org/drawingml/2006/main" w="12700">
          <a:solidFill>
            <a:schemeClr val="tx1"/>
          </a:solidFill>
          <a:prstDash val="sysDash"/>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7.xml><?xml version="1.0" encoding="utf-8"?>
<c:userShapes xmlns:c="http://schemas.openxmlformats.org/drawingml/2006/chart">
  <cdr:relSizeAnchor xmlns:cdr="http://schemas.openxmlformats.org/drawingml/2006/chartDrawing">
    <cdr:from>
      <cdr:x>0.93285</cdr:x>
      <cdr:y>0.02633</cdr:y>
    </cdr:from>
    <cdr:to>
      <cdr:x>0.93285</cdr:x>
      <cdr:y>0.74099</cdr:y>
    </cdr:to>
    <cdr:cxnSp macro="">
      <cdr:nvCxnSpPr>
        <cdr:cNvPr id="2" name="Straight Connector 1">
          <a:extLst xmlns:a="http://schemas.openxmlformats.org/drawingml/2006/main">
            <a:ext uri="{FF2B5EF4-FFF2-40B4-BE49-F238E27FC236}">
              <a16:creationId xmlns:a16="http://schemas.microsoft.com/office/drawing/2014/main" id="{447970B4-C82A-0E7E-E79C-EBA8CA58EC6B}"/>
            </a:ext>
          </a:extLst>
        </cdr:cNvPr>
        <cdr:cNvCxnSpPr>
          <a:cxnSpLocks xmlns:a="http://schemas.openxmlformats.org/drawingml/2006/main"/>
        </cdr:cNvCxnSpPr>
      </cdr:nvCxnSpPr>
      <cdr:spPr>
        <a:xfrm xmlns:a="http://schemas.openxmlformats.org/drawingml/2006/main" flipV="1">
          <a:off x="4239834" y="91656"/>
          <a:ext cx="0" cy="2487360"/>
        </a:xfrm>
        <a:prstGeom xmlns:a="http://schemas.openxmlformats.org/drawingml/2006/main" prst="line">
          <a:avLst/>
        </a:prstGeom>
        <a:noFill xmlns:a="http://schemas.openxmlformats.org/drawingml/2006/main"/>
        <a:ln xmlns:a="http://schemas.openxmlformats.org/drawingml/2006/main" w="12700" cap="flat" cmpd="sng" algn="ctr">
          <a:solidFill>
            <a:sysClr val="windowText" lastClr="000000"/>
          </a:solidFill>
          <a:prstDash val="sysDash"/>
        </a:ln>
        <a:effectLst xmlns:a="http://schemas.openxmlformats.org/drawingml/2006/main"/>
      </cdr:spPr>
    </cdr:cxnSp>
  </cdr:relSizeAnchor>
</c:userShapes>
</file>

<file path=ppt/drawings/drawing8.xml><?xml version="1.0" encoding="utf-8"?>
<c:userShapes xmlns:c="http://schemas.openxmlformats.org/drawingml/2006/chart">
  <cdr:relSizeAnchor xmlns:cdr="http://schemas.openxmlformats.org/drawingml/2006/chartDrawing">
    <cdr:from>
      <cdr:x>0.78903</cdr:x>
      <cdr:y>0.02616</cdr:y>
    </cdr:from>
    <cdr:to>
      <cdr:x>0.78903</cdr:x>
      <cdr:y>0.69678</cdr:y>
    </cdr:to>
    <cdr:cxnSp macro="">
      <cdr:nvCxnSpPr>
        <cdr:cNvPr id="2" name="Straight Connector 1">
          <a:extLst xmlns:a="http://schemas.openxmlformats.org/drawingml/2006/main">
            <a:ext uri="{FF2B5EF4-FFF2-40B4-BE49-F238E27FC236}">
              <a16:creationId xmlns:a16="http://schemas.microsoft.com/office/drawing/2014/main" id="{9225F7AC-AEDF-50D2-311F-E7D7EBAAFE90}"/>
            </a:ext>
          </a:extLst>
        </cdr:cNvPr>
        <cdr:cNvCxnSpPr>
          <a:cxnSpLocks xmlns:a="http://schemas.openxmlformats.org/drawingml/2006/main"/>
        </cdr:cNvCxnSpPr>
      </cdr:nvCxnSpPr>
      <cdr:spPr>
        <a:xfrm xmlns:a="http://schemas.openxmlformats.org/drawingml/2006/main">
          <a:off x="3097740" y="91123"/>
          <a:ext cx="0" cy="2336214"/>
        </a:xfrm>
        <a:prstGeom xmlns:a="http://schemas.openxmlformats.org/drawingml/2006/main" prst="line">
          <a:avLst/>
        </a:prstGeom>
        <a:noFill xmlns:a="http://schemas.openxmlformats.org/drawingml/2006/main"/>
        <a:ln xmlns:a="http://schemas.openxmlformats.org/drawingml/2006/main" w="12700" cap="flat" cmpd="sng" algn="ctr">
          <a:solidFill>
            <a:sysClr val="windowText" lastClr="000000"/>
          </a:solidFill>
          <a:prstDash val="sysDash"/>
        </a:ln>
        <a:effectLst xmlns:a="http://schemas.openxmlformats.org/drawingml/2006/main"/>
      </cdr:spPr>
    </cdr:cxnSp>
  </cdr:relSizeAnchor>
</c:userShapes>
</file>

<file path=ppt/drawings/drawing9.xml><?xml version="1.0" encoding="utf-8"?>
<c:userShapes xmlns:c="http://schemas.openxmlformats.org/drawingml/2006/chart">
  <cdr:relSizeAnchor xmlns:cdr="http://schemas.openxmlformats.org/drawingml/2006/chartDrawing">
    <cdr:from>
      <cdr:x>0.81975</cdr:x>
      <cdr:y>0.03586</cdr:y>
    </cdr:from>
    <cdr:to>
      <cdr:x>0.81975</cdr:x>
      <cdr:y>0.83204</cdr:y>
    </cdr:to>
    <cdr:cxnSp macro="">
      <cdr:nvCxnSpPr>
        <cdr:cNvPr id="3" name="Straight Connector 2">
          <a:extLst xmlns:a="http://schemas.openxmlformats.org/drawingml/2006/main">
            <a:ext uri="{FF2B5EF4-FFF2-40B4-BE49-F238E27FC236}">
              <a16:creationId xmlns:a16="http://schemas.microsoft.com/office/drawing/2014/main" id="{4560F28A-B124-E366-4C42-8A430F0C3E73}"/>
            </a:ext>
          </a:extLst>
        </cdr:cNvPr>
        <cdr:cNvCxnSpPr/>
      </cdr:nvCxnSpPr>
      <cdr:spPr>
        <a:xfrm xmlns:a="http://schemas.openxmlformats.org/drawingml/2006/main" flipH="1">
          <a:off x="3835010" y="120778"/>
          <a:ext cx="22" cy="2681572"/>
        </a:xfrm>
        <a:prstGeom xmlns:a="http://schemas.openxmlformats.org/drawingml/2006/main" prst="line">
          <a:avLst/>
        </a:prstGeom>
        <a:ln xmlns:a="http://schemas.openxmlformats.org/drawingml/2006/main" w="12700">
          <a:solidFill>
            <a:schemeClr val="tx1"/>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3T07:03:53.739"/>
    </inkml:context>
    <inkml:brush xml:id="br0">
      <inkml:brushProperty name="width" value="0.04286" units="cm"/>
      <inkml:brushProperty name="height" value="0.04286" units="cm"/>
      <inkml:brushProperty name="color" value="#E71224"/>
    </inkml:brush>
  </inkml:definitions>
  <inkml:trace contextRef="#ctx0" brushRef="#br0">65 0 7993,'-13'0'-140,"0"0"0,1 0-964,-1 0 533,5 0 571,3 0 0,5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3T07:03:53.739"/>
    </inkml:context>
    <inkml:brush xml:id="br0">
      <inkml:brushProperty name="width" value="0.04286" units="cm"/>
      <inkml:brushProperty name="height" value="0.04286" units="cm"/>
      <inkml:brushProperty name="color" value="#E71224"/>
    </inkml:brush>
  </inkml:definitions>
  <inkml:trace contextRef="#ctx0" brushRef="#br0">65 0 7993,'-13'0'-140,"0"0"0,1 0-964,-1 0 533,5 0 571,3 0 0,5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10T23:04:32.338"/>
    </inkml:context>
    <inkml:brush xml:id="br0">
      <inkml:brushProperty name="width" value="0.04286" units="cm"/>
      <inkml:brushProperty name="height" value="0.04286" units="cm"/>
      <inkml:brushProperty name="color" value="#E71224"/>
    </inkml:brush>
  </inkml:definitions>
  <inkml:trace contextRef="#ctx0" brushRef="#br0">13 14 7278,'-7'0'757,"1"0"-1608,6 0 851,0 0 0,0-6 0,0-1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3T07:28:44.301"/>
    </inkml:context>
    <inkml:brush xml:id="br0">
      <inkml:brushProperty name="width" value="0.04286" units="cm"/>
      <inkml:brushProperty name="height" value="0.04286" units="cm"/>
      <inkml:brushProperty name="color" value="#E71224"/>
    </inkml:brush>
  </inkml:definitions>
  <inkml:trace contextRef="#ctx0" brushRef="#br0">27 91 8792,'-2'-13'0,"-1"0"0,-1 0 641,1 0 0,-3 4-18,2 1-276,0 5-429,4-9-710,0 11 651,0-5-375,0 6-335,0 0 851,5 0 0,3 6 0,5 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3T07:28:44.301"/>
    </inkml:context>
    <inkml:brush xml:id="br0">
      <inkml:brushProperty name="width" value="0.04286" units="cm"/>
      <inkml:brushProperty name="height" value="0.04286" units="cm"/>
      <inkml:brushProperty name="color" value="#E71224"/>
    </inkml:brush>
  </inkml:definitions>
  <inkml:trace contextRef="#ctx0" brushRef="#br0">27 91 8792,'-2'-13'0,"-1"0"0,-1 0 641,1 0 0,-3 4-18,2 1-276,0 5-429,4-9-710,0 11 651,0-5-375,0 6-335,0 0 851,5 0 0,3 6 0,5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5"/>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50444" y="0"/>
            <a:ext cx="2945659" cy="498055"/>
          </a:xfrm>
          <a:prstGeom prst="rect">
            <a:avLst/>
          </a:prstGeom>
        </p:spPr>
        <p:txBody>
          <a:bodyPr vert="horz" lIns="92446" tIns="46223" rIns="92446" bIns="46223" rtlCol="0"/>
          <a:lstStyle>
            <a:lvl1pPr algn="r">
              <a:defRPr sz="1200"/>
            </a:lvl1pPr>
          </a:lstStyle>
          <a:p>
            <a:fld id="{B40F70CA-4085-4095-BEA8-E0E89E69F5FC}" type="datetimeFigureOut">
              <a:rPr lang="en-US" smtClean="0"/>
              <a:t>9/29/2026</a:t>
            </a:fld>
            <a:endParaRPr lang="en-US"/>
          </a:p>
        </p:txBody>
      </p:sp>
      <p:sp>
        <p:nvSpPr>
          <p:cNvPr id="4" name="Slide Image Placeholder 3"/>
          <p:cNvSpPr>
            <a:spLocks noGrp="1" noRot="1" noChangeAspect="1"/>
          </p:cNvSpPr>
          <p:nvPr>
            <p:ph type="sldImg" idx="2"/>
          </p:nvPr>
        </p:nvSpPr>
        <p:spPr>
          <a:xfrm>
            <a:off x="422275" y="1241425"/>
            <a:ext cx="5954713" cy="3349625"/>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2446" tIns="46223" rIns="92446" bIns="4622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28584"/>
            <a:ext cx="2945659" cy="498054"/>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428584"/>
            <a:ext cx="2945659" cy="498054"/>
          </a:xfrm>
          <a:prstGeom prst="rect">
            <a:avLst/>
          </a:prstGeom>
        </p:spPr>
        <p:txBody>
          <a:bodyPr vert="horz" lIns="92446" tIns="46223" rIns="92446" bIns="46223" rtlCol="0" anchor="b"/>
          <a:lstStyle>
            <a:lvl1pPr algn="r">
              <a:defRPr sz="1200"/>
            </a:lvl1pPr>
          </a:lstStyle>
          <a:p>
            <a:fld id="{D3F41A2C-2131-43C9-AC6E-04251EAB70E8}" type="slidenum">
              <a:rPr lang="en-US" smtClean="0"/>
              <a:t>‹#›</a:t>
            </a:fld>
            <a:endParaRPr lang="en-US"/>
          </a:p>
        </p:txBody>
      </p:sp>
    </p:spTree>
    <p:extLst>
      <p:ext uri="{BB962C8B-B14F-4D97-AF65-F5344CB8AC3E}">
        <p14:creationId xmlns:p14="http://schemas.microsoft.com/office/powerpoint/2010/main" val="2988757610"/>
      </p:ext>
    </p:extLst>
  </p:cSld>
  <p:clrMap bg1="lt1" tx1="dk1" bg2="lt2" tx2="dk2" accent1="accent1" accent2="accent2" accent3="accent3" accent4="accent4" accent5="accent5" accent6="accent6" hlink="hlink" folHlink="folHlink"/>
  <p:notesStyle>
    <a:lvl1pPr marL="0" algn="l" defTabSz="914306" rtl="0" eaLnBrk="1" latinLnBrk="0" hangingPunct="1">
      <a:defRPr sz="1200" kern="1200">
        <a:solidFill>
          <a:schemeClr val="tx1"/>
        </a:solidFill>
        <a:latin typeface="+mn-lt"/>
        <a:ea typeface="+mn-ea"/>
        <a:cs typeface="+mn-cs"/>
      </a:defRPr>
    </a:lvl1pPr>
    <a:lvl2pPr marL="457154" algn="l" defTabSz="914306" rtl="0" eaLnBrk="1" latinLnBrk="0" hangingPunct="1">
      <a:defRPr sz="1200" kern="1200">
        <a:solidFill>
          <a:schemeClr val="tx1"/>
        </a:solidFill>
        <a:latin typeface="+mn-lt"/>
        <a:ea typeface="+mn-ea"/>
        <a:cs typeface="+mn-cs"/>
      </a:defRPr>
    </a:lvl2pPr>
    <a:lvl3pPr marL="914306" algn="l" defTabSz="914306" rtl="0" eaLnBrk="1" latinLnBrk="0" hangingPunct="1">
      <a:defRPr sz="1200" kern="1200">
        <a:solidFill>
          <a:schemeClr val="tx1"/>
        </a:solidFill>
        <a:latin typeface="+mn-lt"/>
        <a:ea typeface="+mn-ea"/>
        <a:cs typeface="+mn-cs"/>
      </a:defRPr>
    </a:lvl3pPr>
    <a:lvl4pPr marL="1371460" algn="l" defTabSz="914306" rtl="0" eaLnBrk="1" latinLnBrk="0" hangingPunct="1">
      <a:defRPr sz="1200" kern="1200">
        <a:solidFill>
          <a:schemeClr val="tx1"/>
        </a:solidFill>
        <a:latin typeface="+mn-lt"/>
        <a:ea typeface="+mn-ea"/>
        <a:cs typeface="+mn-cs"/>
      </a:defRPr>
    </a:lvl4pPr>
    <a:lvl5pPr marL="1828612" algn="l" defTabSz="914306" rtl="0" eaLnBrk="1" latinLnBrk="0" hangingPunct="1">
      <a:defRPr sz="1200" kern="1200">
        <a:solidFill>
          <a:schemeClr val="tx1"/>
        </a:solidFill>
        <a:latin typeface="+mn-lt"/>
        <a:ea typeface="+mn-ea"/>
        <a:cs typeface="+mn-cs"/>
      </a:defRPr>
    </a:lvl5pPr>
    <a:lvl6pPr marL="2285766" algn="l" defTabSz="914306" rtl="0" eaLnBrk="1" latinLnBrk="0" hangingPunct="1">
      <a:defRPr sz="1200" kern="1200">
        <a:solidFill>
          <a:schemeClr val="tx1"/>
        </a:solidFill>
        <a:latin typeface="+mn-lt"/>
        <a:ea typeface="+mn-ea"/>
        <a:cs typeface="+mn-cs"/>
      </a:defRPr>
    </a:lvl6pPr>
    <a:lvl7pPr marL="2742919" algn="l" defTabSz="914306" rtl="0" eaLnBrk="1" latinLnBrk="0" hangingPunct="1">
      <a:defRPr sz="1200" kern="1200">
        <a:solidFill>
          <a:schemeClr val="tx1"/>
        </a:solidFill>
        <a:latin typeface="+mn-lt"/>
        <a:ea typeface="+mn-ea"/>
        <a:cs typeface="+mn-cs"/>
      </a:defRPr>
    </a:lvl7pPr>
    <a:lvl8pPr marL="3200072" algn="l" defTabSz="914306" rtl="0" eaLnBrk="1" latinLnBrk="0" hangingPunct="1">
      <a:defRPr sz="1200" kern="1200">
        <a:solidFill>
          <a:schemeClr val="tx1"/>
        </a:solidFill>
        <a:latin typeface="+mn-lt"/>
        <a:ea typeface="+mn-ea"/>
        <a:cs typeface="+mn-cs"/>
      </a:defRPr>
    </a:lvl8pPr>
    <a:lvl9pPr marL="3657226" algn="l" defTabSz="91430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4713" cy="3349625"/>
          </a:xfrm>
        </p:spPr>
        <p:txBody>
          <a:bodyPr/>
          <a:lstStyle/>
          <a:p>
            <a:endParaRPr lang="en-ZM"/>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51B35F-1ED9-E64B-BD1F-EDDE79113962}" type="slidenum">
              <a:rPr lang="en-US" smtClean="0"/>
              <a:t>1</a:t>
            </a:fld>
            <a:endParaRPr lang="en-US" dirty="0"/>
          </a:p>
        </p:txBody>
      </p:sp>
    </p:spTree>
    <p:extLst>
      <p:ext uri="{BB962C8B-B14F-4D97-AF65-F5344CB8AC3E}">
        <p14:creationId xmlns:p14="http://schemas.microsoft.com/office/powerpoint/2010/main" val="963753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154" rtl="0" eaLnBrk="1" fontAlgn="auto" latinLnBrk="0" hangingPunct="1">
              <a:lnSpc>
                <a:spcPct val="100000"/>
              </a:lnSpc>
              <a:spcBef>
                <a:spcPts val="0"/>
              </a:spcBef>
              <a:spcAft>
                <a:spcPts val="0"/>
              </a:spcAft>
              <a:buClrTx/>
              <a:buSzTx/>
              <a:buFontTx/>
              <a:buNone/>
              <a:tabLst/>
              <a:defRPr/>
            </a:pPr>
            <a:fld id="{D3F41A2C-2131-43C9-AC6E-04251EAB70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154"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0327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F41A2C-2131-43C9-AC6E-04251EAB70E8}" type="slidenum">
              <a:rPr lang="en-US" smtClean="0"/>
              <a:t>11</a:t>
            </a:fld>
            <a:endParaRPr lang="en-US"/>
          </a:p>
        </p:txBody>
      </p:sp>
    </p:spTree>
    <p:extLst>
      <p:ext uri="{BB962C8B-B14F-4D97-AF65-F5344CB8AC3E}">
        <p14:creationId xmlns:p14="http://schemas.microsoft.com/office/powerpoint/2010/main" val="3953898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F41A2C-2131-43C9-AC6E-04251EAB70E8}" type="slidenum">
              <a:rPr lang="en-US" smtClean="0"/>
              <a:t>13</a:t>
            </a:fld>
            <a:endParaRPr lang="en-US"/>
          </a:p>
        </p:txBody>
      </p:sp>
    </p:spTree>
    <p:extLst>
      <p:ext uri="{BB962C8B-B14F-4D97-AF65-F5344CB8AC3E}">
        <p14:creationId xmlns:p14="http://schemas.microsoft.com/office/powerpoint/2010/main" val="2686495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t>Overall Domestic Credit</a:t>
            </a:r>
          </a:p>
          <a:p>
            <a:r>
              <a:rPr lang="en-US" dirty="0"/>
              <a:t>In nominal terms, overall credit reduced to K214,072.9 million in March 2026 from K215,159.1 in December 2025.</a:t>
            </a:r>
          </a:p>
          <a:p>
            <a:endParaRPr lang="en-US" b="1" dirty="0"/>
          </a:p>
          <a:p>
            <a:r>
              <a:rPr lang="en-US" b="1" dirty="0"/>
              <a:t>Public sector credit</a:t>
            </a:r>
          </a:p>
          <a:p>
            <a:r>
              <a:rPr lang="en-US" dirty="0"/>
              <a:t>Under the public sector credit, Government obtained foreign currency loans under the undertook Liability Management Operation in the second half of 2025 to clear fuel arrears. Consequently, government exposure reduced in March 2026 due to valuation effects.</a:t>
            </a:r>
          </a:p>
        </p:txBody>
      </p:sp>
      <p:sp>
        <p:nvSpPr>
          <p:cNvPr id="4" name="Slide Number Placeholder 3"/>
          <p:cNvSpPr>
            <a:spLocks noGrp="1"/>
          </p:cNvSpPr>
          <p:nvPr>
            <p:ph type="sldNum" sz="quarter" idx="5"/>
          </p:nvPr>
        </p:nvSpPr>
        <p:spPr/>
        <p:txBody>
          <a:bodyPr/>
          <a:lstStyle/>
          <a:p>
            <a:pPr marL="0" marR="0" lvl="0" indent="0" algn="r" defTabSz="457154" rtl="0" eaLnBrk="1" fontAlgn="auto" latinLnBrk="0" hangingPunct="1">
              <a:lnSpc>
                <a:spcPct val="100000"/>
              </a:lnSpc>
              <a:spcBef>
                <a:spcPts val="0"/>
              </a:spcBef>
              <a:spcAft>
                <a:spcPts val="0"/>
              </a:spcAft>
              <a:buClrTx/>
              <a:buSzTx/>
              <a:buFontTx/>
              <a:buNone/>
              <a:tabLst/>
              <a:defRPr/>
            </a:pPr>
            <a:fld id="{D3F41A2C-2131-43C9-AC6E-04251EAB70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154"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4566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9F05F-7DA1-0025-E569-80E979CCF6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4BAE6F-E9B3-A80B-AA36-21CEC92FA9A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7933B66-8686-E0AC-97E0-48448DC9324F}"/>
              </a:ext>
            </a:extLst>
          </p:cNvPr>
          <p:cNvSpPr>
            <a:spLocks noGrp="1"/>
          </p:cNvSpPr>
          <p:nvPr>
            <p:ph type="body" idx="1"/>
          </p:nvPr>
        </p:nvSpPr>
        <p:spPr/>
        <p:txBody>
          <a:bodyPr/>
          <a:lstStyle/>
          <a:p>
            <a:r>
              <a:rPr lang="en-US" b="1" dirty="0"/>
              <a:t>Overall Domestic Credit</a:t>
            </a:r>
          </a:p>
          <a:p>
            <a:r>
              <a:rPr lang="en-US" dirty="0"/>
              <a:t>In nominal terms, overall credit reduced to K214,072.9 million in March 2026 from K215,159.1 in December 2025.</a:t>
            </a:r>
          </a:p>
          <a:p>
            <a:endParaRPr lang="en-US" b="1" dirty="0"/>
          </a:p>
          <a:p>
            <a:r>
              <a:rPr lang="en-US" b="1" dirty="0"/>
              <a:t>Public sector credit</a:t>
            </a:r>
          </a:p>
          <a:p>
            <a:r>
              <a:rPr lang="en-US" dirty="0"/>
              <a:t>Under the public sector credit, Government obtained foreign currency loans under the undertook Liability Management Operation in the second half of 2025 to clear fuel arrears. Consequently, government exposure reduced in March 2026 due to valuation effects.</a:t>
            </a:r>
          </a:p>
        </p:txBody>
      </p:sp>
      <p:sp>
        <p:nvSpPr>
          <p:cNvPr id="4" name="Slide Number Placeholder 3">
            <a:extLst>
              <a:ext uri="{FF2B5EF4-FFF2-40B4-BE49-F238E27FC236}">
                <a16:creationId xmlns:a16="http://schemas.microsoft.com/office/drawing/2014/main" id="{8CB61314-ACA1-E708-8B1F-01F57C39BC12}"/>
              </a:ext>
            </a:extLst>
          </p:cNvPr>
          <p:cNvSpPr>
            <a:spLocks noGrp="1"/>
          </p:cNvSpPr>
          <p:nvPr>
            <p:ph type="sldNum" sz="quarter" idx="5"/>
          </p:nvPr>
        </p:nvSpPr>
        <p:spPr/>
        <p:txBody>
          <a:bodyPr/>
          <a:lstStyle/>
          <a:p>
            <a:pPr marL="0" marR="0" lvl="0" indent="0" algn="r" defTabSz="457154" rtl="0" eaLnBrk="1" fontAlgn="auto" latinLnBrk="0" hangingPunct="1">
              <a:lnSpc>
                <a:spcPct val="100000"/>
              </a:lnSpc>
              <a:spcBef>
                <a:spcPts val="0"/>
              </a:spcBef>
              <a:spcAft>
                <a:spcPts val="0"/>
              </a:spcAft>
              <a:buClrTx/>
              <a:buSzTx/>
              <a:buFontTx/>
              <a:buNone/>
              <a:tabLst/>
              <a:defRPr/>
            </a:pPr>
            <a:fld id="{D3F41A2C-2131-43C9-AC6E-04251EAB70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154"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7366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54D7E-F002-FDDC-E469-76DCB407972F}"/>
            </a:ext>
          </a:extLst>
        </p:cNvPr>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9689C11B-867C-6D1A-629A-B518C31958FB}"/>
              </a:ext>
            </a:extLst>
          </p:cNvPr>
          <p:cNvSpPr>
            <a:spLocks noGrp="1" noRot="1" noChangeAspect="1" noTextEdit="1"/>
          </p:cNvSpPr>
          <p:nvPr>
            <p:ph type="sldImg"/>
          </p:nvPr>
        </p:nvSpPr>
        <p:spPr bwMode="auto">
          <a:xfrm>
            <a:off x="433388" y="708025"/>
            <a:ext cx="6300787" cy="35448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555" name="Notes Placeholder 2">
            <a:extLst>
              <a:ext uri="{FF2B5EF4-FFF2-40B4-BE49-F238E27FC236}">
                <a16:creationId xmlns:a16="http://schemas.microsoft.com/office/drawing/2014/main" id="{CA7EFBCD-9AE9-B99B-03C5-9ED80862B76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3556" name="Slide Number Placeholder 3">
            <a:extLst>
              <a:ext uri="{FF2B5EF4-FFF2-40B4-BE49-F238E27FC236}">
                <a16:creationId xmlns:a16="http://schemas.microsoft.com/office/drawing/2014/main" id="{09C341FE-4778-9ED8-ECC0-1AA6A1B574D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Cambria" panose="02040503050406030204" pitchFamily="18" charset="0"/>
              </a:defRPr>
            </a:lvl1pPr>
            <a:lvl2pPr marL="742950" indent="-285750" defTabSz="930275">
              <a:defRPr>
                <a:solidFill>
                  <a:schemeClr val="tx1"/>
                </a:solidFill>
                <a:latin typeface="Cambria" panose="02040503050406030204" pitchFamily="18" charset="0"/>
              </a:defRPr>
            </a:lvl2pPr>
            <a:lvl3pPr marL="1143000" indent="-228600" defTabSz="930275">
              <a:defRPr>
                <a:solidFill>
                  <a:schemeClr val="tx1"/>
                </a:solidFill>
                <a:latin typeface="Cambria" panose="02040503050406030204" pitchFamily="18" charset="0"/>
              </a:defRPr>
            </a:lvl3pPr>
            <a:lvl4pPr marL="1600200" indent="-228600" defTabSz="930275">
              <a:defRPr>
                <a:solidFill>
                  <a:schemeClr val="tx1"/>
                </a:solidFill>
                <a:latin typeface="Cambria" panose="02040503050406030204" pitchFamily="18" charset="0"/>
              </a:defRPr>
            </a:lvl4pPr>
            <a:lvl5pPr marL="2057400" indent="-228600" defTabSz="930275">
              <a:defRPr>
                <a:solidFill>
                  <a:schemeClr val="tx1"/>
                </a:solidFill>
                <a:latin typeface="Cambria" panose="02040503050406030204" pitchFamily="18" charset="0"/>
              </a:defRPr>
            </a:lvl5pPr>
            <a:lvl6pPr marL="2514600" indent="-228600" defTabSz="930275" eaLnBrk="0" fontAlgn="base" hangingPunct="0">
              <a:spcBef>
                <a:spcPct val="0"/>
              </a:spcBef>
              <a:spcAft>
                <a:spcPct val="0"/>
              </a:spcAft>
              <a:defRPr>
                <a:solidFill>
                  <a:schemeClr val="tx1"/>
                </a:solidFill>
                <a:latin typeface="Cambria" panose="02040503050406030204" pitchFamily="18" charset="0"/>
              </a:defRPr>
            </a:lvl6pPr>
            <a:lvl7pPr marL="2971800" indent="-228600" defTabSz="930275" eaLnBrk="0" fontAlgn="base" hangingPunct="0">
              <a:spcBef>
                <a:spcPct val="0"/>
              </a:spcBef>
              <a:spcAft>
                <a:spcPct val="0"/>
              </a:spcAft>
              <a:defRPr>
                <a:solidFill>
                  <a:schemeClr val="tx1"/>
                </a:solidFill>
                <a:latin typeface="Cambria" panose="02040503050406030204" pitchFamily="18" charset="0"/>
              </a:defRPr>
            </a:lvl7pPr>
            <a:lvl8pPr marL="3429000" indent="-228600" defTabSz="930275" eaLnBrk="0" fontAlgn="base" hangingPunct="0">
              <a:spcBef>
                <a:spcPct val="0"/>
              </a:spcBef>
              <a:spcAft>
                <a:spcPct val="0"/>
              </a:spcAft>
              <a:defRPr>
                <a:solidFill>
                  <a:schemeClr val="tx1"/>
                </a:solidFill>
                <a:latin typeface="Cambria" panose="02040503050406030204" pitchFamily="18" charset="0"/>
              </a:defRPr>
            </a:lvl8pPr>
            <a:lvl9pPr marL="3886200" indent="-228600" defTabSz="930275" eaLnBrk="0" fontAlgn="base" hangingPunct="0">
              <a:spcBef>
                <a:spcPct val="0"/>
              </a:spcBef>
              <a:spcAft>
                <a:spcPct val="0"/>
              </a:spcAft>
              <a:defRPr>
                <a:solidFill>
                  <a:schemeClr val="tx1"/>
                </a:solidFill>
                <a:latin typeface="Cambria" panose="02040503050406030204" pitchFamily="18" charset="0"/>
              </a:defRPr>
            </a:lvl9pPr>
          </a:lstStyle>
          <a:p>
            <a:pPr marL="0" marR="0" lvl="0" indent="0" algn="r" defTabSz="930275" rtl="0" eaLnBrk="1" fontAlgn="auto" latinLnBrk="0" hangingPunct="1">
              <a:lnSpc>
                <a:spcPct val="100000"/>
              </a:lnSpc>
              <a:spcBef>
                <a:spcPts val="0"/>
              </a:spcBef>
              <a:spcAft>
                <a:spcPts val="0"/>
              </a:spcAft>
              <a:buClrTx/>
              <a:buSzTx/>
              <a:buFontTx/>
              <a:buNone/>
              <a:tabLst/>
              <a:defRPr/>
            </a:pPr>
            <a:fld id="{A6D9DAF9-90BD-4D90-9143-1AD3D68DF94D}"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930275" rtl="0" eaLnBrk="1" fontAlgn="auto" latinLnBrk="0" hangingPunct="1">
                <a:lnSpc>
                  <a:spcPct val="100000"/>
                </a:lnSpc>
                <a:spcBef>
                  <a:spcPts val="0"/>
                </a:spcBef>
                <a:spcAft>
                  <a:spcPts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68163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0E3C9-D42D-E4A5-A086-451A528BB636}"/>
            </a:ext>
          </a:extLst>
        </p:cNvPr>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8A9BB965-EBC3-CA32-F621-B583BE02DA4F}"/>
              </a:ext>
            </a:extLst>
          </p:cNvPr>
          <p:cNvSpPr>
            <a:spLocks noGrp="1" noRot="1" noChangeAspect="1" noTextEdit="1"/>
          </p:cNvSpPr>
          <p:nvPr>
            <p:ph type="sldImg"/>
          </p:nvPr>
        </p:nvSpPr>
        <p:spPr bwMode="auto">
          <a:xfrm>
            <a:off x="433388" y="708025"/>
            <a:ext cx="6300787" cy="35448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555" name="Notes Placeholder 2">
            <a:extLst>
              <a:ext uri="{FF2B5EF4-FFF2-40B4-BE49-F238E27FC236}">
                <a16:creationId xmlns:a16="http://schemas.microsoft.com/office/drawing/2014/main" id="{D9DAC851-9D93-F7CC-E22D-ADD8E502516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3556" name="Slide Number Placeholder 3">
            <a:extLst>
              <a:ext uri="{FF2B5EF4-FFF2-40B4-BE49-F238E27FC236}">
                <a16:creationId xmlns:a16="http://schemas.microsoft.com/office/drawing/2014/main" id="{EE37A4FC-043B-78AE-2CDC-F5DE2BB8C11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Cambria" panose="02040503050406030204" pitchFamily="18" charset="0"/>
              </a:defRPr>
            </a:lvl1pPr>
            <a:lvl2pPr marL="742950" indent="-285750" defTabSz="930275">
              <a:defRPr>
                <a:solidFill>
                  <a:schemeClr val="tx1"/>
                </a:solidFill>
                <a:latin typeface="Cambria" panose="02040503050406030204" pitchFamily="18" charset="0"/>
              </a:defRPr>
            </a:lvl2pPr>
            <a:lvl3pPr marL="1143000" indent="-228600" defTabSz="930275">
              <a:defRPr>
                <a:solidFill>
                  <a:schemeClr val="tx1"/>
                </a:solidFill>
                <a:latin typeface="Cambria" panose="02040503050406030204" pitchFamily="18" charset="0"/>
              </a:defRPr>
            </a:lvl3pPr>
            <a:lvl4pPr marL="1600200" indent="-228600" defTabSz="930275">
              <a:defRPr>
                <a:solidFill>
                  <a:schemeClr val="tx1"/>
                </a:solidFill>
                <a:latin typeface="Cambria" panose="02040503050406030204" pitchFamily="18" charset="0"/>
              </a:defRPr>
            </a:lvl4pPr>
            <a:lvl5pPr marL="2057400" indent="-228600" defTabSz="930275">
              <a:defRPr>
                <a:solidFill>
                  <a:schemeClr val="tx1"/>
                </a:solidFill>
                <a:latin typeface="Cambria" panose="02040503050406030204" pitchFamily="18" charset="0"/>
              </a:defRPr>
            </a:lvl5pPr>
            <a:lvl6pPr marL="2514600" indent="-228600" defTabSz="930275" eaLnBrk="0" fontAlgn="base" hangingPunct="0">
              <a:spcBef>
                <a:spcPct val="0"/>
              </a:spcBef>
              <a:spcAft>
                <a:spcPct val="0"/>
              </a:spcAft>
              <a:defRPr>
                <a:solidFill>
                  <a:schemeClr val="tx1"/>
                </a:solidFill>
                <a:latin typeface="Cambria" panose="02040503050406030204" pitchFamily="18" charset="0"/>
              </a:defRPr>
            </a:lvl6pPr>
            <a:lvl7pPr marL="2971800" indent="-228600" defTabSz="930275" eaLnBrk="0" fontAlgn="base" hangingPunct="0">
              <a:spcBef>
                <a:spcPct val="0"/>
              </a:spcBef>
              <a:spcAft>
                <a:spcPct val="0"/>
              </a:spcAft>
              <a:defRPr>
                <a:solidFill>
                  <a:schemeClr val="tx1"/>
                </a:solidFill>
                <a:latin typeface="Cambria" panose="02040503050406030204" pitchFamily="18" charset="0"/>
              </a:defRPr>
            </a:lvl7pPr>
            <a:lvl8pPr marL="3429000" indent="-228600" defTabSz="930275" eaLnBrk="0" fontAlgn="base" hangingPunct="0">
              <a:spcBef>
                <a:spcPct val="0"/>
              </a:spcBef>
              <a:spcAft>
                <a:spcPct val="0"/>
              </a:spcAft>
              <a:defRPr>
                <a:solidFill>
                  <a:schemeClr val="tx1"/>
                </a:solidFill>
                <a:latin typeface="Cambria" panose="02040503050406030204" pitchFamily="18" charset="0"/>
              </a:defRPr>
            </a:lvl8pPr>
            <a:lvl9pPr marL="3886200" indent="-228600" defTabSz="930275" eaLnBrk="0" fontAlgn="base" hangingPunct="0">
              <a:spcBef>
                <a:spcPct val="0"/>
              </a:spcBef>
              <a:spcAft>
                <a:spcPct val="0"/>
              </a:spcAft>
              <a:defRPr>
                <a:solidFill>
                  <a:schemeClr val="tx1"/>
                </a:solidFill>
                <a:latin typeface="Cambria" panose="02040503050406030204" pitchFamily="18" charset="0"/>
              </a:defRPr>
            </a:lvl9pPr>
          </a:lstStyle>
          <a:p>
            <a:pPr marL="0" marR="0" lvl="0" indent="0" algn="r" defTabSz="930275" rtl="0" eaLnBrk="1" fontAlgn="auto" latinLnBrk="0" hangingPunct="1">
              <a:lnSpc>
                <a:spcPct val="100000"/>
              </a:lnSpc>
              <a:spcBef>
                <a:spcPts val="0"/>
              </a:spcBef>
              <a:spcAft>
                <a:spcPts val="0"/>
              </a:spcAft>
              <a:buClrTx/>
              <a:buSzTx/>
              <a:buFontTx/>
              <a:buNone/>
              <a:tabLst/>
              <a:defRPr/>
            </a:pPr>
            <a:fld id="{A6D9DAF9-90BD-4D90-9143-1AD3D68DF94D}"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930275" rtl="0" eaLnBrk="1" fontAlgn="auto" latinLnBrk="0" hangingPunct="1">
                <a:lnSpc>
                  <a:spcPct val="100000"/>
                </a:lnSpc>
                <a:spcBef>
                  <a:spcPts val="0"/>
                </a:spcBef>
                <a:spcAft>
                  <a:spcPts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52240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4FB993-217D-4891-A0D0-07F50456066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496273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3" indent="0" algn="ctr">
              <a:buNone/>
              <a:defRPr sz="1500"/>
            </a:lvl2pPr>
            <a:lvl3pPr marL="685807" indent="0" algn="ctr">
              <a:buNone/>
              <a:defRPr sz="1350"/>
            </a:lvl3pPr>
            <a:lvl4pPr marL="1028710" indent="0" algn="ctr">
              <a:buNone/>
              <a:defRPr sz="1200"/>
            </a:lvl4pPr>
            <a:lvl5pPr marL="1371614" indent="0" algn="ctr">
              <a:buNone/>
              <a:defRPr sz="1200"/>
            </a:lvl5pPr>
            <a:lvl6pPr marL="1714517" indent="0" algn="ctr">
              <a:buNone/>
              <a:defRPr sz="1200"/>
            </a:lvl6pPr>
            <a:lvl7pPr marL="2057421" indent="0" algn="ctr">
              <a:buNone/>
              <a:defRPr sz="1200"/>
            </a:lvl7pPr>
            <a:lvl8pPr marL="2400324" indent="0" algn="ctr">
              <a:buNone/>
              <a:defRPr sz="1200"/>
            </a:lvl8pPr>
            <a:lvl9pPr marL="2743227"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C4F8012-60B6-4FD1-8A54-E08F0B0DD73D}"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ADDEBC-B950-41F7-A203-48CB4C128DD4}" type="slidenum">
              <a:rPr lang="en-US" smtClean="0"/>
              <a:t>‹#›</a:t>
            </a:fld>
            <a:endParaRPr lang="en-US"/>
          </a:p>
        </p:txBody>
      </p:sp>
      <p:pic>
        <p:nvPicPr>
          <p:cNvPr id="7" name="Picture 6">
            <a:extLst>
              <a:ext uri="{FF2B5EF4-FFF2-40B4-BE49-F238E27FC236}">
                <a16:creationId xmlns:a16="http://schemas.microsoft.com/office/drawing/2014/main" id="{7193A842-0F3D-9D46-91A0-970F52F464B9}"/>
              </a:ext>
            </a:extLst>
          </p:cNvPr>
          <p:cNvPicPr>
            <a:picLocks noChangeAspect="1"/>
          </p:cNvPicPr>
          <p:nvPr userDrawn="1"/>
        </p:nvPicPr>
        <p:blipFill>
          <a:blip r:embed="rId2"/>
          <a:stretch>
            <a:fillRect/>
          </a:stretch>
        </p:blipFill>
        <p:spPr>
          <a:xfrm>
            <a:off x="3" y="-16128"/>
            <a:ext cx="9143999" cy="5143500"/>
          </a:xfrm>
          <a:prstGeom prst="rect">
            <a:avLst/>
          </a:prstGeom>
        </p:spPr>
      </p:pic>
    </p:spTree>
    <p:extLst>
      <p:ext uri="{BB962C8B-B14F-4D97-AF65-F5344CB8AC3E}">
        <p14:creationId xmlns:p14="http://schemas.microsoft.com/office/powerpoint/2010/main" val="3619863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7F37972-3E97-4093-B072-71ECA0F0BC43}"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ADDEBC-B950-41F7-A203-48CB4C128DD4}" type="slidenum">
              <a:rPr lang="en-US" smtClean="0"/>
              <a:t>‹#›</a:t>
            </a:fld>
            <a:endParaRPr lang="en-US"/>
          </a:p>
        </p:txBody>
      </p:sp>
      <p:pic>
        <p:nvPicPr>
          <p:cNvPr id="7" name="Picture 6">
            <a:extLst>
              <a:ext uri="{FF2B5EF4-FFF2-40B4-BE49-F238E27FC236}">
                <a16:creationId xmlns:a16="http://schemas.microsoft.com/office/drawing/2014/main" id="{DCF49A5F-9876-EB4E-8845-3FA426126B8F}"/>
              </a:ext>
            </a:extLst>
          </p:cNvPr>
          <p:cNvPicPr>
            <a:picLocks noChangeAspect="1"/>
          </p:cNvPicPr>
          <p:nvPr userDrawn="1"/>
        </p:nvPicPr>
        <p:blipFill>
          <a:blip r:embed="rId2"/>
          <a:stretch>
            <a:fillRect/>
          </a:stretch>
        </p:blipFill>
        <p:spPr>
          <a:xfrm>
            <a:off x="0" y="-1"/>
            <a:ext cx="9174444" cy="5169313"/>
          </a:xfrm>
          <a:prstGeom prst="rect">
            <a:avLst/>
          </a:prstGeom>
        </p:spPr>
      </p:pic>
      <p:sp>
        <p:nvSpPr>
          <p:cNvPr id="8" name="Rectangle 7">
            <a:extLst>
              <a:ext uri="{FF2B5EF4-FFF2-40B4-BE49-F238E27FC236}">
                <a16:creationId xmlns:a16="http://schemas.microsoft.com/office/drawing/2014/main" id="{86BE302A-B8B1-E34E-9F05-CDA477890C45}"/>
              </a:ext>
            </a:extLst>
          </p:cNvPr>
          <p:cNvSpPr/>
          <p:nvPr userDrawn="1"/>
        </p:nvSpPr>
        <p:spPr>
          <a:xfrm>
            <a:off x="8061307" y="102393"/>
            <a:ext cx="690007" cy="660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M" sz="2246"/>
          </a:p>
        </p:txBody>
      </p:sp>
      <p:pic>
        <p:nvPicPr>
          <p:cNvPr id="10" name="Picture 9">
            <a:extLst>
              <a:ext uri="{FF2B5EF4-FFF2-40B4-BE49-F238E27FC236}">
                <a16:creationId xmlns:a16="http://schemas.microsoft.com/office/drawing/2014/main" id="{50888019-8217-054D-9FDB-91341FFD906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96054" y="73730"/>
            <a:ext cx="519297" cy="687305"/>
          </a:xfrm>
          <a:prstGeom prst="rect">
            <a:avLst/>
          </a:prstGeom>
        </p:spPr>
      </p:pic>
    </p:spTree>
    <p:extLst>
      <p:ext uri="{BB962C8B-B14F-4D97-AF65-F5344CB8AC3E}">
        <p14:creationId xmlns:p14="http://schemas.microsoft.com/office/powerpoint/2010/main" val="94669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3" indent="0">
              <a:buNone/>
              <a:defRPr sz="1500">
                <a:solidFill>
                  <a:schemeClr val="tx1">
                    <a:tint val="75000"/>
                  </a:schemeClr>
                </a:solidFill>
              </a:defRPr>
            </a:lvl2pPr>
            <a:lvl3pPr marL="685807" indent="0">
              <a:buNone/>
              <a:defRPr sz="1350">
                <a:solidFill>
                  <a:schemeClr val="tx1">
                    <a:tint val="75000"/>
                  </a:schemeClr>
                </a:solidFill>
              </a:defRPr>
            </a:lvl3pPr>
            <a:lvl4pPr marL="1028710" indent="0">
              <a:buNone/>
              <a:defRPr sz="1200">
                <a:solidFill>
                  <a:schemeClr val="tx1">
                    <a:tint val="75000"/>
                  </a:schemeClr>
                </a:solidFill>
              </a:defRPr>
            </a:lvl4pPr>
            <a:lvl5pPr marL="1371614" indent="0">
              <a:buNone/>
              <a:defRPr sz="1200">
                <a:solidFill>
                  <a:schemeClr val="tx1">
                    <a:tint val="75000"/>
                  </a:schemeClr>
                </a:solidFill>
              </a:defRPr>
            </a:lvl5pPr>
            <a:lvl6pPr marL="1714517" indent="0">
              <a:buNone/>
              <a:defRPr sz="1200">
                <a:solidFill>
                  <a:schemeClr val="tx1">
                    <a:tint val="75000"/>
                  </a:schemeClr>
                </a:solidFill>
              </a:defRPr>
            </a:lvl6pPr>
            <a:lvl7pPr marL="2057421" indent="0">
              <a:buNone/>
              <a:defRPr sz="1200">
                <a:solidFill>
                  <a:schemeClr val="tx1">
                    <a:tint val="75000"/>
                  </a:schemeClr>
                </a:solidFill>
              </a:defRPr>
            </a:lvl7pPr>
            <a:lvl8pPr marL="2400324" indent="0">
              <a:buNone/>
              <a:defRPr sz="1200">
                <a:solidFill>
                  <a:schemeClr val="tx1">
                    <a:tint val="75000"/>
                  </a:schemeClr>
                </a:solidFill>
              </a:defRPr>
            </a:lvl8pPr>
            <a:lvl9pPr marL="2743227"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025EC2F-84B0-43B8-9C69-C7CC76737C40}"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ADDEBC-B950-41F7-A203-48CB4C128DD4}" type="slidenum">
              <a:rPr lang="en-US" smtClean="0"/>
              <a:t>‹#›</a:t>
            </a:fld>
            <a:endParaRPr lang="en-US"/>
          </a:p>
        </p:txBody>
      </p:sp>
    </p:spTree>
    <p:extLst>
      <p:ext uri="{BB962C8B-B14F-4D97-AF65-F5344CB8AC3E}">
        <p14:creationId xmlns:p14="http://schemas.microsoft.com/office/powerpoint/2010/main" val="769244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6036E54A-D3E4-4A09-93E6-23B6B64CF45E}" type="datetime1">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ADDEBC-B950-41F7-A203-48CB4C128DD4}" type="slidenum">
              <a:rPr lang="en-US" smtClean="0"/>
              <a:t>‹#›</a:t>
            </a:fld>
            <a:endParaRPr lang="en-US"/>
          </a:p>
        </p:txBody>
      </p:sp>
    </p:spTree>
    <p:extLst>
      <p:ext uri="{BB962C8B-B14F-4D97-AF65-F5344CB8AC3E}">
        <p14:creationId xmlns:p14="http://schemas.microsoft.com/office/powerpoint/2010/main" val="329876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260873"/>
            <a:ext cx="3868340" cy="617934"/>
          </a:xfrm>
        </p:spPr>
        <p:txBody>
          <a:bodyPr anchor="b"/>
          <a:lstStyle>
            <a:lvl1pPr marL="0" indent="0">
              <a:buNone/>
              <a:defRPr sz="1800" b="1"/>
            </a:lvl1pPr>
            <a:lvl2pPr marL="342903" indent="0">
              <a:buNone/>
              <a:defRPr sz="1500" b="1"/>
            </a:lvl2pPr>
            <a:lvl3pPr marL="685807" indent="0">
              <a:buNone/>
              <a:defRPr sz="1350" b="1"/>
            </a:lvl3pPr>
            <a:lvl4pPr marL="1028710" indent="0">
              <a:buNone/>
              <a:defRPr sz="1200" b="1"/>
            </a:lvl4pPr>
            <a:lvl5pPr marL="1371614" indent="0">
              <a:buNone/>
              <a:defRPr sz="1200" b="1"/>
            </a:lvl5pPr>
            <a:lvl6pPr marL="1714517" indent="0">
              <a:buNone/>
              <a:defRPr sz="1200" b="1"/>
            </a:lvl6pPr>
            <a:lvl7pPr marL="2057421" indent="0">
              <a:buNone/>
              <a:defRPr sz="1200" b="1"/>
            </a:lvl7pPr>
            <a:lvl8pPr marL="2400324" indent="0">
              <a:buNone/>
              <a:defRPr sz="1200" b="1"/>
            </a:lvl8pPr>
            <a:lvl9pPr marL="2743227"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1878807"/>
            <a:ext cx="3868340"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1" y="1260873"/>
            <a:ext cx="3887391" cy="617934"/>
          </a:xfrm>
        </p:spPr>
        <p:txBody>
          <a:bodyPr anchor="b"/>
          <a:lstStyle>
            <a:lvl1pPr marL="0" indent="0">
              <a:buNone/>
              <a:defRPr sz="1800" b="1"/>
            </a:lvl1pPr>
            <a:lvl2pPr marL="342903" indent="0">
              <a:buNone/>
              <a:defRPr sz="1500" b="1"/>
            </a:lvl2pPr>
            <a:lvl3pPr marL="685807" indent="0">
              <a:buNone/>
              <a:defRPr sz="1350" b="1"/>
            </a:lvl3pPr>
            <a:lvl4pPr marL="1028710" indent="0">
              <a:buNone/>
              <a:defRPr sz="1200" b="1"/>
            </a:lvl4pPr>
            <a:lvl5pPr marL="1371614" indent="0">
              <a:buNone/>
              <a:defRPr sz="1200" b="1"/>
            </a:lvl5pPr>
            <a:lvl6pPr marL="1714517" indent="0">
              <a:buNone/>
              <a:defRPr sz="1200" b="1"/>
            </a:lvl6pPr>
            <a:lvl7pPr marL="2057421" indent="0">
              <a:buNone/>
              <a:defRPr sz="1200" b="1"/>
            </a:lvl7pPr>
            <a:lvl8pPr marL="2400324" indent="0">
              <a:buNone/>
              <a:defRPr sz="1200" b="1"/>
            </a:lvl8pPr>
            <a:lvl9pPr marL="2743227"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1" y="1878807"/>
            <a:ext cx="3887391"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4D171A9-050E-4C4E-9B9F-55D955BC2236}" type="datetime1">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ADDEBC-B950-41F7-A203-48CB4C128DD4}" type="slidenum">
              <a:rPr lang="en-US" smtClean="0"/>
              <a:t>‹#›</a:t>
            </a:fld>
            <a:endParaRPr lang="en-US"/>
          </a:p>
        </p:txBody>
      </p:sp>
    </p:spTree>
    <p:extLst>
      <p:ext uri="{BB962C8B-B14F-4D97-AF65-F5344CB8AC3E}">
        <p14:creationId xmlns:p14="http://schemas.microsoft.com/office/powerpoint/2010/main" val="3750156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9B8DE02-7624-468C-A733-29E880382555}" type="datetime1">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ADDEBC-B950-41F7-A203-48CB4C128DD4}" type="slidenum">
              <a:rPr lang="en-US" smtClean="0"/>
              <a:t>‹#›</a:t>
            </a:fld>
            <a:endParaRPr lang="en-US"/>
          </a:p>
        </p:txBody>
      </p:sp>
    </p:spTree>
    <p:extLst>
      <p:ext uri="{BB962C8B-B14F-4D97-AF65-F5344CB8AC3E}">
        <p14:creationId xmlns:p14="http://schemas.microsoft.com/office/powerpoint/2010/main" val="258862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73E065-BB18-4AA3-BB39-E643D199F78F}" type="datetime1">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ADDEBC-B950-41F7-A203-48CB4C128DD4}" type="slidenum">
              <a:rPr lang="en-US" smtClean="0"/>
              <a:t>‹#›</a:t>
            </a:fld>
            <a:endParaRPr lang="en-US"/>
          </a:p>
        </p:txBody>
      </p:sp>
    </p:spTree>
    <p:extLst>
      <p:ext uri="{BB962C8B-B14F-4D97-AF65-F5344CB8AC3E}">
        <p14:creationId xmlns:p14="http://schemas.microsoft.com/office/powerpoint/2010/main" val="3894321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903" indent="0">
              <a:buNone/>
              <a:defRPr sz="1050"/>
            </a:lvl2pPr>
            <a:lvl3pPr marL="685807" indent="0">
              <a:buNone/>
              <a:defRPr sz="900"/>
            </a:lvl3pPr>
            <a:lvl4pPr marL="1028710" indent="0">
              <a:buNone/>
              <a:defRPr sz="750"/>
            </a:lvl4pPr>
            <a:lvl5pPr marL="1371614" indent="0">
              <a:buNone/>
              <a:defRPr sz="750"/>
            </a:lvl5pPr>
            <a:lvl6pPr marL="1714517" indent="0">
              <a:buNone/>
              <a:defRPr sz="750"/>
            </a:lvl6pPr>
            <a:lvl7pPr marL="2057421" indent="0">
              <a:buNone/>
              <a:defRPr sz="750"/>
            </a:lvl7pPr>
            <a:lvl8pPr marL="2400324" indent="0">
              <a:buNone/>
              <a:defRPr sz="750"/>
            </a:lvl8pPr>
            <a:lvl9pPr marL="2743227"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64A904CB-BCC6-493D-8EEF-64FDFEABA5DF}" type="datetime1">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ADDEBC-B950-41F7-A203-48CB4C128DD4}" type="slidenum">
              <a:rPr lang="en-US" smtClean="0"/>
              <a:t>‹#›</a:t>
            </a:fld>
            <a:endParaRPr lang="en-US"/>
          </a:p>
        </p:txBody>
      </p:sp>
    </p:spTree>
    <p:extLst>
      <p:ext uri="{BB962C8B-B14F-4D97-AF65-F5344CB8AC3E}">
        <p14:creationId xmlns:p14="http://schemas.microsoft.com/office/powerpoint/2010/main" val="2611037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740570"/>
            <a:ext cx="4629150" cy="3655219"/>
          </a:xfrm>
        </p:spPr>
        <p:txBody>
          <a:bodyPr anchor="t"/>
          <a:lstStyle>
            <a:lvl1pPr marL="0" indent="0">
              <a:buNone/>
              <a:defRPr sz="2400"/>
            </a:lvl1pPr>
            <a:lvl2pPr marL="342903" indent="0">
              <a:buNone/>
              <a:defRPr sz="2100"/>
            </a:lvl2pPr>
            <a:lvl3pPr marL="685807" indent="0">
              <a:buNone/>
              <a:defRPr sz="1800"/>
            </a:lvl3pPr>
            <a:lvl4pPr marL="1028710" indent="0">
              <a:buNone/>
              <a:defRPr sz="1500"/>
            </a:lvl4pPr>
            <a:lvl5pPr marL="1371614" indent="0">
              <a:buNone/>
              <a:defRPr sz="1500"/>
            </a:lvl5pPr>
            <a:lvl6pPr marL="1714517" indent="0">
              <a:buNone/>
              <a:defRPr sz="1500"/>
            </a:lvl6pPr>
            <a:lvl7pPr marL="2057421" indent="0">
              <a:buNone/>
              <a:defRPr sz="1500"/>
            </a:lvl7pPr>
            <a:lvl8pPr marL="2400324" indent="0">
              <a:buNone/>
              <a:defRPr sz="1500"/>
            </a:lvl8pPr>
            <a:lvl9pPr marL="2743227"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903" indent="0">
              <a:buNone/>
              <a:defRPr sz="1050"/>
            </a:lvl2pPr>
            <a:lvl3pPr marL="685807" indent="0">
              <a:buNone/>
              <a:defRPr sz="900"/>
            </a:lvl3pPr>
            <a:lvl4pPr marL="1028710" indent="0">
              <a:buNone/>
              <a:defRPr sz="750"/>
            </a:lvl4pPr>
            <a:lvl5pPr marL="1371614" indent="0">
              <a:buNone/>
              <a:defRPr sz="750"/>
            </a:lvl5pPr>
            <a:lvl6pPr marL="1714517" indent="0">
              <a:buNone/>
              <a:defRPr sz="750"/>
            </a:lvl6pPr>
            <a:lvl7pPr marL="2057421" indent="0">
              <a:buNone/>
              <a:defRPr sz="750"/>
            </a:lvl7pPr>
            <a:lvl8pPr marL="2400324" indent="0">
              <a:buNone/>
              <a:defRPr sz="750"/>
            </a:lvl8pPr>
            <a:lvl9pPr marL="2743227"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DF9679FB-DA6E-4516-8AD6-511E5736A559}" type="datetime1">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ADDEBC-B950-41F7-A203-48CB4C128DD4}" type="slidenum">
              <a:rPr lang="en-US" smtClean="0"/>
              <a:t>‹#›</a:t>
            </a:fld>
            <a:endParaRPr lang="en-US"/>
          </a:p>
        </p:txBody>
      </p:sp>
    </p:spTree>
    <p:extLst>
      <p:ext uri="{BB962C8B-B14F-4D97-AF65-F5344CB8AC3E}">
        <p14:creationId xmlns:p14="http://schemas.microsoft.com/office/powerpoint/2010/main" val="4009004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0C5AE3C-6A7C-4210-8DC9-BA844EB13DFE}"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ADDEBC-B950-41F7-A203-48CB4C128DD4}" type="slidenum">
              <a:rPr lang="en-US" smtClean="0"/>
              <a:t>‹#›</a:t>
            </a:fld>
            <a:endParaRPr lang="en-US"/>
          </a:p>
        </p:txBody>
      </p:sp>
    </p:spTree>
    <p:extLst>
      <p:ext uri="{BB962C8B-B14F-4D97-AF65-F5344CB8AC3E}">
        <p14:creationId xmlns:p14="http://schemas.microsoft.com/office/powerpoint/2010/main" val="736135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5"/>
            <a:ext cx="1971675" cy="4358879"/>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273845"/>
            <a:ext cx="5800725" cy="435887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D7C3B7A-B22B-4BAB-9DA5-01450F4E0B5A}"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ADDEBC-B950-41F7-A203-48CB4C128DD4}" type="slidenum">
              <a:rPr lang="en-US" smtClean="0"/>
              <a:t>‹#›</a:t>
            </a:fld>
            <a:endParaRPr lang="en-US"/>
          </a:p>
        </p:txBody>
      </p:sp>
    </p:spTree>
    <p:extLst>
      <p:ext uri="{BB962C8B-B14F-4D97-AF65-F5344CB8AC3E}">
        <p14:creationId xmlns:p14="http://schemas.microsoft.com/office/powerpoint/2010/main" val="1040449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6FBFD56-17D6-43D1-AB36-C0584228DCC9}" type="datetime1">
              <a:rPr lang="en-US" smtClean="0"/>
              <a:t>9/29/2026</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1BADDEBC-B950-41F7-A203-48CB4C128DD4}" type="slidenum">
              <a:rPr lang="en-US" smtClean="0"/>
              <a:t>‹#›</a:t>
            </a:fld>
            <a:endParaRPr lang="en-US"/>
          </a:p>
        </p:txBody>
      </p:sp>
    </p:spTree>
    <p:extLst>
      <p:ext uri="{BB962C8B-B14F-4D97-AF65-F5344CB8AC3E}">
        <p14:creationId xmlns:p14="http://schemas.microsoft.com/office/powerpoint/2010/main" val="121426242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685807"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2" indent="-171452" algn="l" defTabSz="685807"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5" indent="-171452" algn="l" defTabSz="685807"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9" indent="-171452" algn="l" defTabSz="685807"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62" indent="-171452" algn="l" defTabSz="68580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65" indent="-171452" algn="l" defTabSz="68580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69" indent="-171452" algn="l" defTabSz="68580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72" indent="-171452" algn="l" defTabSz="68580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76" indent="-171452" algn="l" defTabSz="68580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79" indent="-171452" algn="l" defTabSz="68580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7" rtl="0" eaLnBrk="1" latinLnBrk="0" hangingPunct="1">
        <a:defRPr sz="1350" kern="1200">
          <a:solidFill>
            <a:schemeClr val="tx1"/>
          </a:solidFill>
          <a:latin typeface="+mn-lt"/>
          <a:ea typeface="+mn-ea"/>
          <a:cs typeface="+mn-cs"/>
        </a:defRPr>
      </a:lvl1pPr>
      <a:lvl2pPr marL="342903" algn="l" defTabSz="685807" rtl="0" eaLnBrk="1" latinLnBrk="0" hangingPunct="1">
        <a:defRPr sz="1350" kern="1200">
          <a:solidFill>
            <a:schemeClr val="tx1"/>
          </a:solidFill>
          <a:latin typeface="+mn-lt"/>
          <a:ea typeface="+mn-ea"/>
          <a:cs typeface="+mn-cs"/>
        </a:defRPr>
      </a:lvl2pPr>
      <a:lvl3pPr marL="685807" algn="l" defTabSz="685807" rtl="0" eaLnBrk="1" latinLnBrk="0" hangingPunct="1">
        <a:defRPr sz="1350" kern="1200">
          <a:solidFill>
            <a:schemeClr val="tx1"/>
          </a:solidFill>
          <a:latin typeface="+mn-lt"/>
          <a:ea typeface="+mn-ea"/>
          <a:cs typeface="+mn-cs"/>
        </a:defRPr>
      </a:lvl3pPr>
      <a:lvl4pPr marL="1028710" algn="l" defTabSz="685807" rtl="0" eaLnBrk="1" latinLnBrk="0" hangingPunct="1">
        <a:defRPr sz="1350" kern="1200">
          <a:solidFill>
            <a:schemeClr val="tx1"/>
          </a:solidFill>
          <a:latin typeface="+mn-lt"/>
          <a:ea typeface="+mn-ea"/>
          <a:cs typeface="+mn-cs"/>
        </a:defRPr>
      </a:lvl4pPr>
      <a:lvl5pPr marL="1371614" algn="l" defTabSz="685807" rtl="0" eaLnBrk="1" latinLnBrk="0" hangingPunct="1">
        <a:defRPr sz="1350" kern="1200">
          <a:solidFill>
            <a:schemeClr val="tx1"/>
          </a:solidFill>
          <a:latin typeface="+mn-lt"/>
          <a:ea typeface="+mn-ea"/>
          <a:cs typeface="+mn-cs"/>
        </a:defRPr>
      </a:lvl5pPr>
      <a:lvl6pPr marL="1714517" algn="l" defTabSz="685807" rtl="0" eaLnBrk="1" latinLnBrk="0" hangingPunct="1">
        <a:defRPr sz="1350" kern="1200">
          <a:solidFill>
            <a:schemeClr val="tx1"/>
          </a:solidFill>
          <a:latin typeface="+mn-lt"/>
          <a:ea typeface="+mn-ea"/>
          <a:cs typeface="+mn-cs"/>
        </a:defRPr>
      </a:lvl6pPr>
      <a:lvl7pPr marL="2057421" algn="l" defTabSz="685807" rtl="0" eaLnBrk="1" latinLnBrk="0" hangingPunct="1">
        <a:defRPr sz="1350" kern="1200">
          <a:solidFill>
            <a:schemeClr val="tx1"/>
          </a:solidFill>
          <a:latin typeface="+mn-lt"/>
          <a:ea typeface="+mn-ea"/>
          <a:cs typeface="+mn-cs"/>
        </a:defRPr>
      </a:lvl7pPr>
      <a:lvl8pPr marL="2400324" algn="l" defTabSz="685807" rtl="0" eaLnBrk="1" latinLnBrk="0" hangingPunct="1">
        <a:defRPr sz="1350" kern="1200">
          <a:solidFill>
            <a:schemeClr val="tx1"/>
          </a:solidFill>
          <a:latin typeface="+mn-lt"/>
          <a:ea typeface="+mn-ea"/>
          <a:cs typeface="+mn-cs"/>
        </a:defRPr>
      </a:lvl8pPr>
      <a:lvl9pPr marL="2743227" algn="l" defTabSz="685807"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ustomXml" Target="../ink/ink2.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image" Target="../media/image60.png"/></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chart" Target="../charts/chart14.xml"/><Relationship Id="rId5" Type="http://schemas.openxmlformats.org/officeDocument/2006/relationships/image" Target="../media/image70.png"/></Relationships>
</file>

<file path=ppt/slides/_rels/slide17.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oleObject" Target="../embeddings/oleObject5.bin"/><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1EB3916-8E2D-CC40-9414-C7FA812389D9}"/>
              </a:ext>
            </a:extLst>
          </p:cNvPr>
          <p:cNvPicPr>
            <a:picLocks noChangeAspect="1"/>
          </p:cNvPicPr>
          <p:nvPr/>
        </p:nvPicPr>
        <p:blipFill>
          <a:blip r:embed="rId3"/>
          <a:stretch>
            <a:fillRect/>
          </a:stretch>
        </p:blipFill>
        <p:spPr>
          <a:xfrm>
            <a:off x="0" y="-32749"/>
            <a:ext cx="9144000" cy="5208998"/>
          </a:xfrm>
          <a:prstGeom prst="rect">
            <a:avLst/>
          </a:prstGeom>
        </p:spPr>
      </p:pic>
      <p:sp>
        <p:nvSpPr>
          <p:cNvPr id="6" name="TextBox 5">
            <a:extLst>
              <a:ext uri="{FF2B5EF4-FFF2-40B4-BE49-F238E27FC236}">
                <a16:creationId xmlns:a16="http://schemas.microsoft.com/office/drawing/2014/main" id="{4DED8DAC-8D9C-9E46-AC07-C4BB4638B3D7}"/>
              </a:ext>
            </a:extLst>
          </p:cNvPr>
          <p:cNvSpPr txBox="1"/>
          <p:nvPr/>
        </p:nvSpPr>
        <p:spPr>
          <a:xfrm>
            <a:off x="1088903" y="540083"/>
            <a:ext cx="6638125" cy="2416046"/>
          </a:xfrm>
          <a:prstGeom prst="rect">
            <a:avLst/>
          </a:prstGeom>
        </p:spPr>
        <p:txBody>
          <a:bodyPr wrap="square" rtlCol="0">
            <a:spAutoFit/>
          </a:bodyPr>
          <a:lstStyle/>
          <a:p>
            <a:pPr algn="ctr"/>
            <a:r>
              <a:rPr lang="en-US" sz="2700" b="1" dirty="0">
                <a:solidFill>
                  <a:schemeClr val="bg1"/>
                </a:solidFill>
                <a:latin typeface="Cambria" panose="02040503050406030204" pitchFamily="18" charset="0"/>
                <a:cs typeface="Times New Roman" panose="02020603050405020304" pitchFamily="18" charset="0"/>
              </a:rPr>
              <a:t>Monetary Policy Committee Statement for the Second Quarter of 2026</a:t>
            </a:r>
          </a:p>
          <a:p>
            <a:pPr algn="ctr"/>
            <a:endParaRPr lang="en-US" sz="2700" b="1" dirty="0">
              <a:solidFill>
                <a:schemeClr val="bg1"/>
              </a:solidFill>
              <a:latin typeface="Cambria" panose="02040503050406030204" pitchFamily="18" charset="0"/>
              <a:cs typeface="Times New Roman" panose="02020603050405020304" pitchFamily="18" charset="0"/>
            </a:endParaRPr>
          </a:p>
          <a:p>
            <a:pPr algn="ctr"/>
            <a:r>
              <a:rPr lang="en-US" sz="2700" b="1" dirty="0">
                <a:solidFill>
                  <a:schemeClr val="accent2"/>
                </a:solidFill>
                <a:latin typeface="Cambria" panose="02040503050406030204" pitchFamily="18" charset="0"/>
                <a:cs typeface="Times New Roman" panose="02020603050405020304" pitchFamily="18" charset="0"/>
              </a:rPr>
              <a:t>Governor’s Presentation to the Media</a:t>
            </a:r>
          </a:p>
          <a:p>
            <a:pPr algn="ctr"/>
            <a:endParaRPr lang="en-US" sz="2700" b="1" dirty="0">
              <a:solidFill>
                <a:schemeClr val="bg1"/>
              </a:solidFill>
              <a:latin typeface="Cambria" panose="02040503050406030204" pitchFamily="18" charset="0"/>
              <a:cs typeface="Times New Roman" panose="02020603050405020304" pitchFamily="18" charset="0"/>
            </a:endParaRPr>
          </a:p>
          <a:p>
            <a:pPr algn="ctr"/>
            <a:r>
              <a:rPr lang="en-US" sz="1600" b="1" dirty="0">
                <a:solidFill>
                  <a:schemeClr val="bg1"/>
                </a:solidFill>
                <a:latin typeface="Cambria" panose="02040503050406030204" pitchFamily="18" charset="0"/>
                <a:cs typeface="Times New Roman" panose="02020603050405020304" pitchFamily="18" charset="0"/>
              </a:rPr>
              <a:t>September 30, 2026</a:t>
            </a:r>
          </a:p>
        </p:txBody>
      </p:sp>
      <p:sp>
        <p:nvSpPr>
          <p:cNvPr id="2" name="Rectangle 1">
            <a:extLst>
              <a:ext uri="{FF2B5EF4-FFF2-40B4-BE49-F238E27FC236}">
                <a16:creationId xmlns:a16="http://schemas.microsoft.com/office/drawing/2014/main" id="{CFC5DC86-5F9E-2741-8963-1139839CA8E2}"/>
              </a:ext>
            </a:extLst>
          </p:cNvPr>
          <p:cNvSpPr/>
          <p:nvPr/>
        </p:nvSpPr>
        <p:spPr>
          <a:xfrm>
            <a:off x="7124370" y="3466769"/>
            <a:ext cx="1637968" cy="15505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M" sz="2246"/>
          </a:p>
        </p:txBody>
      </p:sp>
      <p:pic>
        <p:nvPicPr>
          <p:cNvPr id="4" name="Picture 3">
            <a:extLst>
              <a:ext uri="{FF2B5EF4-FFF2-40B4-BE49-F238E27FC236}">
                <a16:creationId xmlns:a16="http://schemas.microsoft.com/office/drawing/2014/main" id="{60496CD9-E6C1-264F-ACC9-48D5E135CD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4369" y="3528960"/>
            <a:ext cx="1426122" cy="1426122"/>
          </a:xfrm>
          <a:prstGeom prst="rect">
            <a:avLst/>
          </a:prstGeom>
        </p:spPr>
      </p:pic>
    </p:spTree>
    <p:extLst>
      <p:ext uri="{BB962C8B-B14F-4D97-AF65-F5344CB8AC3E}">
        <p14:creationId xmlns:p14="http://schemas.microsoft.com/office/powerpoint/2010/main" val="2409703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0181BBF0-3F5E-4B6B-8F28-75E07A0409D1}"/>
              </a:ext>
            </a:extLst>
          </p:cNvPr>
          <p:cNvSpPr txBox="1">
            <a:spLocks/>
          </p:cNvSpPr>
          <p:nvPr/>
        </p:nvSpPr>
        <p:spPr>
          <a:xfrm>
            <a:off x="153563" y="825500"/>
            <a:ext cx="8280990" cy="401955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731527" lvl="1" indent="-457205" algn="just">
              <a:lnSpc>
                <a:spcPct val="100000"/>
              </a:lnSpc>
              <a:spcBef>
                <a:spcPts val="0"/>
              </a:spcBef>
              <a:buClr>
                <a:prstClr val="black"/>
              </a:buClr>
              <a:buFont typeface="+mj-lt"/>
              <a:buAutoNum type="arabicPeriod"/>
            </a:pPr>
            <a:r>
              <a:rPr lang="en-GB" sz="1600" b="1" dirty="0">
                <a:latin typeface="Cambria" panose="02040503050406030204" pitchFamily="18" charset="0"/>
                <a:ea typeface="Cambria" panose="02040503050406030204" pitchFamily="18" charset="0"/>
              </a:rPr>
              <a:t>Decision of the Monetary Policy Committee</a:t>
            </a:r>
          </a:p>
          <a:p>
            <a:pPr marL="731527" lvl="1" indent="-457205" algn="just">
              <a:lnSpc>
                <a:spcPct val="100000"/>
              </a:lnSpc>
              <a:spcBef>
                <a:spcPts val="0"/>
              </a:spcBef>
              <a:buClr>
                <a:prstClr val="black"/>
              </a:buClr>
              <a:buFont typeface="+mj-lt"/>
              <a:buAutoNum type="arabicPeriod"/>
            </a:pPr>
            <a:r>
              <a:rPr lang="en-GB" sz="1600" b="1" dirty="0">
                <a:latin typeface="Cambria" panose="02040503050406030204" pitchFamily="18" charset="0"/>
                <a:ea typeface="Cambria" panose="02040503050406030204" pitchFamily="18" charset="0"/>
              </a:rPr>
              <a:t>Inflation Outturn and Outlook</a:t>
            </a:r>
          </a:p>
          <a:p>
            <a:pPr marL="731527" lvl="1" indent="-457205" algn="just">
              <a:lnSpc>
                <a:spcPct val="100000"/>
              </a:lnSpc>
              <a:spcBef>
                <a:spcPts val="0"/>
              </a:spcBef>
              <a:buClr>
                <a:prstClr val="black"/>
              </a:buClr>
              <a:buFont typeface="+mj-lt"/>
              <a:buAutoNum type="arabicPeriod"/>
            </a:pPr>
            <a:r>
              <a:rPr lang="en-GB" sz="1600" b="1" dirty="0">
                <a:latin typeface="Cambria" panose="02040503050406030204" pitchFamily="18" charset="0"/>
                <a:ea typeface="Cambria" panose="02040503050406030204" pitchFamily="18" charset="0"/>
              </a:rPr>
              <a:t>Foreign Exchange Market</a:t>
            </a:r>
          </a:p>
          <a:p>
            <a:pPr marL="731527" lvl="1" indent="-457205" algn="just">
              <a:lnSpc>
                <a:spcPct val="100000"/>
              </a:lnSpc>
              <a:spcBef>
                <a:spcPts val="0"/>
              </a:spcBef>
              <a:buClr>
                <a:prstClr val="black"/>
              </a:buClr>
              <a:buFont typeface="+mj-lt"/>
              <a:buAutoNum type="arabicPeriod"/>
            </a:pPr>
            <a:r>
              <a:rPr lang="en-GB" sz="1600" b="1" dirty="0">
                <a:latin typeface="Cambria" panose="02040503050406030204" pitchFamily="18" charset="0"/>
                <a:ea typeface="Cambria" panose="02040503050406030204" pitchFamily="18" charset="0"/>
              </a:rPr>
              <a:t>Gross International Reserves</a:t>
            </a:r>
          </a:p>
          <a:p>
            <a:pPr marL="731527" lvl="1" indent="-457205" algn="just">
              <a:lnSpc>
                <a:spcPct val="100000"/>
              </a:lnSpc>
              <a:spcBef>
                <a:spcPts val="0"/>
              </a:spcBef>
              <a:buClr>
                <a:prstClr val="black"/>
              </a:buClr>
              <a:buFont typeface="+mj-lt"/>
              <a:buAutoNum type="arabicPeriod"/>
            </a:pPr>
            <a:r>
              <a:rPr lang="en-GB" sz="1600" b="1" dirty="0">
                <a:latin typeface="Cambria" panose="02040503050406030204" pitchFamily="18" charset="0"/>
                <a:ea typeface="Cambria" panose="02040503050406030204" pitchFamily="18" charset="0"/>
              </a:rPr>
              <a:t>Current Account</a:t>
            </a:r>
          </a:p>
          <a:p>
            <a:pPr marL="731527" lvl="1" indent="-457205" algn="just">
              <a:lnSpc>
                <a:spcPct val="100000"/>
              </a:lnSpc>
              <a:spcBef>
                <a:spcPts val="0"/>
              </a:spcBef>
              <a:buClr>
                <a:prstClr val="black"/>
              </a:buClr>
              <a:buFont typeface="+mj-lt"/>
              <a:buAutoNum type="arabicPeriod"/>
            </a:pPr>
            <a:r>
              <a:rPr lang="en-GB" sz="1600" b="1" dirty="0">
                <a:latin typeface="Cambria" panose="02040503050406030204" pitchFamily="18" charset="0"/>
                <a:ea typeface="Cambria" panose="02040503050406030204" pitchFamily="18" charset="0"/>
              </a:rPr>
              <a:t>Credit Developments</a:t>
            </a:r>
          </a:p>
          <a:p>
            <a:pPr marL="731527" lvl="1" indent="-457205" algn="just">
              <a:lnSpc>
                <a:spcPct val="100000"/>
              </a:lnSpc>
              <a:spcBef>
                <a:spcPts val="0"/>
              </a:spcBef>
              <a:buClr>
                <a:prstClr val="black"/>
              </a:buClr>
              <a:buFont typeface="+mj-lt"/>
              <a:buAutoNum type="arabicPeriod"/>
            </a:pPr>
            <a:r>
              <a:rPr lang="en-GB" sz="1600" b="1" dirty="0">
                <a:latin typeface="Cambria" panose="02040503050406030204" pitchFamily="18" charset="0"/>
                <a:ea typeface="Cambria" panose="02040503050406030204" pitchFamily="18" charset="0"/>
              </a:rPr>
              <a:t>Government Securities Market </a:t>
            </a:r>
          </a:p>
          <a:p>
            <a:pPr marL="731527" lvl="1" indent="-457205" algn="just">
              <a:lnSpc>
                <a:spcPct val="100000"/>
              </a:lnSpc>
              <a:spcBef>
                <a:spcPts val="0"/>
              </a:spcBef>
              <a:buClr>
                <a:prstClr val="black"/>
              </a:buClr>
              <a:buFont typeface="+mj-lt"/>
              <a:buAutoNum type="arabicPeriod"/>
            </a:pPr>
            <a:r>
              <a:rPr lang="en-GB" sz="1600" b="1" dirty="0">
                <a:latin typeface="Cambria" panose="02040503050406030204" pitchFamily="18" charset="0"/>
                <a:ea typeface="Cambria" panose="02040503050406030204" pitchFamily="18" charset="0"/>
              </a:rPr>
              <a:t>Recent Economic Activity</a:t>
            </a:r>
          </a:p>
          <a:p>
            <a:pPr marL="731527" lvl="1" indent="-457205" algn="just">
              <a:lnSpc>
                <a:spcPct val="100000"/>
              </a:lnSpc>
              <a:spcBef>
                <a:spcPts val="0"/>
              </a:spcBef>
              <a:buClr>
                <a:prstClr val="black"/>
              </a:buClr>
              <a:buFont typeface="+mj-lt"/>
              <a:buAutoNum type="arabicPeriod"/>
            </a:pPr>
            <a:r>
              <a:rPr lang="en-GB" sz="1600" b="1" dirty="0">
                <a:latin typeface="Cambria" panose="02040503050406030204" pitchFamily="18" charset="0"/>
                <a:ea typeface="Cambria" panose="02040503050406030204" pitchFamily="18" charset="0"/>
              </a:rPr>
              <a:t>Real GDP Growth Outlook</a:t>
            </a:r>
          </a:p>
          <a:p>
            <a:pPr marL="731527" lvl="1" indent="-457205" algn="just">
              <a:lnSpc>
                <a:spcPct val="100000"/>
              </a:lnSpc>
              <a:spcBef>
                <a:spcPts val="0"/>
              </a:spcBef>
              <a:buClr>
                <a:prstClr val="black"/>
              </a:buClr>
              <a:buFont typeface="+mj-lt"/>
              <a:buAutoNum type="arabicPeriod"/>
            </a:pPr>
            <a:r>
              <a:rPr lang="en-GB" sz="1600" b="1" dirty="0">
                <a:latin typeface="Cambria" panose="02040503050406030204" pitchFamily="18" charset="0"/>
                <a:ea typeface="Cambria" panose="02040503050406030204" pitchFamily="18" charset="0"/>
              </a:rPr>
              <a:t>Key Takeaways</a:t>
            </a:r>
          </a:p>
          <a:p>
            <a:pPr marL="274322" lvl="1" indent="0" algn="just">
              <a:lnSpc>
                <a:spcPct val="100000"/>
              </a:lnSpc>
              <a:spcBef>
                <a:spcPts val="0"/>
              </a:spcBef>
              <a:buClr>
                <a:prstClr val="black"/>
              </a:buClr>
              <a:buNone/>
            </a:pPr>
            <a:endParaRPr lang="en-US" sz="1600" dirty="0">
              <a:latin typeface="Cambria" panose="02040503050406030204" pitchFamily="18" charset="0"/>
              <a:ea typeface="Cambria" panose="02040503050406030204" pitchFamily="18" charset="0"/>
            </a:endParaRPr>
          </a:p>
        </p:txBody>
      </p:sp>
      <p:sp>
        <p:nvSpPr>
          <p:cNvPr id="12" name="Title 1">
            <a:extLst>
              <a:ext uri="{FF2B5EF4-FFF2-40B4-BE49-F238E27FC236}">
                <a16:creationId xmlns:a16="http://schemas.microsoft.com/office/drawing/2014/main" id="{266997EA-F192-4937-82A2-B4CD476B9E32}"/>
              </a:ext>
            </a:extLst>
          </p:cNvPr>
          <p:cNvSpPr>
            <a:spLocks noGrp="1"/>
          </p:cNvSpPr>
          <p:nvPr>
            <p:ph type="title"/>
          </p:nvPr>
        </p:nvSpPr>
        <p:spPr>
          <a:xfrm>
            <a:off x="382523" y="249967"/>
            <a:ext cx="8534400" cy="575533"/>
          </a:xfrm>
        </p:spPr>
        <p:txBody>
          <a:bodyPr>
            <a:noAutofit/>
          </a:bodyPr>
          <a:lstStyle/>
          <a:p>
            <a:pPr defTabSz="457205">
              <a:defRPr/>
            </a:pPr>
            <a:r>
              <a:rPr lang="en-US" sz="2000" b="1" dirty="0">
                <a:solidFill>
                  <a:srgbClr val="31287C"/>
                </a:solidFill>
                <a:latin typeface="Cambria" panose="02040503050406030204" pitchFamily="18" charset="0"/>
                <a:ea typeface="+mn-ea"/>
                <a:cs typeface="Times New Roman" panose="02020603050405020304" pitchFamily="18" charset="0"/>
              </a:rPr>
              <a:t>Outline of Presentation</a:t>
            </a:r>
          </a:p>
        </p:txBody>
      </p:sp>
      <p:sp>
        <p:nvSpPr>
          <p:cNvPr id="2" name="Slide Number Placeholder 1">
            <a:extLst>
              <a:ext uri="{FF2B5EF4-FFF2-40B4-BE49-F238E27FC236}">
                <a16:creationId xmlns:a16="http://schemas.microsoft.com/office/drawing/2014/main" id="{CEAD137A-A55D-714B-1186-190325795B37}"/>
              </a:ext>
            </a:extLst>
          </p:cNvPr>
          <p:cNvSpPr>
            <a:spLocks noGrp="1"/>
          </p:cNvSpPr>
          <p:nvPr>
            <p:ph type="sldNum" sz="quarter" idx="12"/>
          </p:nvPr>
        </p:nvSpPr>
        <p:spPr/>
        <p:txBody>
          <a:bodyPr/>
          <a:lstStyle/>
          <a:p>
            <a:fld id="{1BADDEBC-B950-41F7-A203-48CB4C128DD4}" type="slidenum">
              <a:rPr lang="en-US" smtClean="0"/>
              <a:t>2</a:t>
            </a:fld>
            <a:endParaRPr lang="en-US"/>
          </a:p>
        </p:txBody>
      </p:sp>
    </p:spTree>
    <p:extLst>
      <p:ext uri="{BB962C8B-B14F-4D97-AF65-F5344CB8AC3E}">
        <p14:creationId xmlns:p14="http://schemas.microsoft.com/office/powerpoint/2010/main" val="2789163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71501E21-F9E4-4262-8BAB-565334F9FCB9}"/>
              </a:ext>
            </a:extLst>
          </p:cNvPr>
          <p:cNvSpPr>
            <a:spLocks noGrp="1"/>
          </p:cNvSpPr>
          <p:nvPr>
            <p:ph sz="quarter" idx="1"/>
          </p:nvPr>
        </p:nvSpPr>
        <p:spPr>
          <a:xfrm>
            <a:off x="387179" y="889000"/>
            <a:ext cx="8369472" cy="4025900"/>
          </a:xfrm>
        </p:spPr>
        <p:txBody>
          <a:bodyPr>
            <a:normAutofit/>
          </a:bodyPr>
          <a:lstStyle/>
          <a:p>
            <a:pPr marL="0" indent="0" algn="just">
              <a:lnSpc>
                <a:spcPct val="100000"/>
              </a:lnSpc>
              <a:spcBef>
                <a:spcPts val="0"/>
              </a:spcBef>
              <a:buNone/>
            </a:pPr>
            <a:r>
              <a:rPr lang="en-US" sz="1600" b="1" dirty="0">
                <a:solidFill>
                  <a:srgbClr val="B87231"/>
                </a:solidFill>
                <a:latin typeface="Cambria" panose="02040503050406030204" pitchFamily="18" charset="0"/>
                <a:ea typeface="Cambria" panose="02040503050406030204" pitchFamily="18" charset="0"/>
                <a:cs typeface="Arial" panose="020B0604020202020204" pitchFamily="34" charset="0"/>
              </a:rPr>
              <a:t>At its September 28-29, 2026 Meeting, the Monetary Policy Committee decided to reduce the Monetary Policy Rate by 250 basis points to10.75 percent. </a:t>
            </a:r>
          </a:p>
          <a:p>
            <a:pPr marL="0" indent="0" algn="just">
              <a:lnSpc>
                <a:spcPct val="100000"/>
              </a:lnSpc>
              <a:spcBef>
                <a:spcPts val="0"/>
              </a:spcBef>
              <a:buNone/>
            </a:pPr>
            <a:endParaRPr lang="en-GB" sz="1600" b="1" i="1" dirty="0">
              <a:solidFill>
                <a:srgbClr val="B87231"/>
              </a:solidFill>
              <a:highlight>
                <a:srgbClr val="FFFF00"/>
              </a:highlight>
              <a:latin typeface="Cambria" panose="02040503050406030204" pitchFamily="18" charset="0"/>
              <a:ea typeface="Cambria" panose="02040503050406030204" pitchFamily="18" charset="0"/>
              <a:cs typeface="Arial" panose="020B0604020202020204" pitchFamily="34" charset="0"/>
            </a:endParaRPr>
          </a:p>
          <a:p>
            <a:pPr algn="just">
              <a:lnSpc>
                <a:spcPct val="100000"/>
              </a:lnSpc>
              <a:spcBef>
                <a:spcPts val="0"/>
              </a:spcBef>
            </a:pPr>
            <a:r>
              <a:rPr lang="en-US" sz="1600" b="1" dirty="0">
                <a:solidFill>
                  <a:srgbClr val="000000"/>
                </a:solidFill>
                <a:latin typeface="Cambria" panose="02040503050406030204" pitchFamily="18" charset="0"/>
                <a:ea typeface="Cambria" panose="02040503050406030204" pitchFamily="18" charset="0"/>
                <a:cs typeface="Arial" panose="020B0604020202020204" pitchFamily="34" charset="0"/>
              </a:rPr>
              <a:t>In arriving at this decision, the Committee took into account the following: </a:t>
            </a:r>
          </a:p>
          <a:p>
            <a:pPr marL="0" indent="0" algn="just">
              <a:lnSpc>
                <a:spcPct val="100000"/>
              </a:lnSpc>
              <a:spcBef>
                <a:spcPts val="0"/>
              </a:spcBef>
              <a:buNone/>
            </a:pPr>
            <a:endParaRPr lang="en-US" sz="1600" b="1" dirty="0">
              <a:solidFill>
                <a:srgbClr val="000000"/>
              </a:solidFill>
              <a:latin typeface="Cambria" panose="02040503050406030204" pitchFamily="18" charset="0"/>
              <a:ea typeface="Cambria" panose="02040503050406030204" pitchFamily="18" charset="0"/>
              <a:cs typeface="Arial" panose="020B0604020202020204" pitchFamily="34" charset="0"/>
            </a:endParaRPr>
          </a:p>
          <a:p>
            <a:pPr marL="685803" lvl="1" indent="-342900" algn="just">
              <a:lnSpc>
                <a:spcPct val="100000"/>
              </a:lnSpc>
              <a:spcBef>
                <a:spcPts val="0"/>
              </a:spcBef>
              <a:buFont typeface="+mj-lt"/>
              <a:buAutoNum type="alphaLcPeriod"/>
            </a:pPr>
            <a:r>
              <a:rPr lang="en-US" sz="1600" b="1" dirty="0">
                <a:solidFill>
                  <a:srgbClr val="000000"/>
                </a:solidFill>
                <a:latin typeface="Cambria" panose="02040503050406030204" pitchFamily="18" charset="0"/>
                <a:ea typeface="Cambria" panose="02040503050406030204" pitchFamily="18" charset="0"/>
                <a:cs typeface="Arial" panose="020B0604020202020204" pitchFamily="34" charset="0"/>
              </a:rPr>
              <a:t>Lower inflation outcome and projection;</a:t>
            </a:r>
          </a:p>
          <a:p>
            <a:pPr marL="685803" lvl="1" indent="-342900" algn="just">
              <a:lnSpc>
                <a:spcPct val="100000"/>
              </a:lnSpc>
              <a:spcBef>
                <a:spcPts val="0"/>
              </a:spcBef>
              <a:buFont typeface="+mj-lt"/>
              <a:buAutoNum type="alphaLcPeriod"/>
            </a:pPr>
            <a:r>
              <a:rPr lang="en-US" sz="1600" b="1" dirty="0">
                <a:solidFill>
                  <a:srgbClr val="000000"/>
                </a:solidFill>
                <a:latin typeface="Cambria" panose="02040503050406030204" pitchFamily="18" charset="0"/>
                <a:ea typeface="Cambria" panose="02040503050406030204" pitchFamily="18" charset="0"/>
                <a:cs typeface="Arial" panose="020B0604020202020204" pitchFamily="34" charset="0"/>
              </a:rPr>
              <a:t>Identified upside risks to the inflation outlook; and</a:t>
            </a:r>
          </a:p>
          <a:p>
            <a:pPr marL="685803" lvl="1" indent="-342900" algn="just">
              <a:lnSpc>
                <a:spcPct val="100000"/>
              </a:lnSpc>
              <a:spcBef>
                <a:spcPts val="0"/>
              </a:spcBef>
              <a:buFont typeface="+mj-lt"/>
              <a:buAutoNum type="alphaLcPeriod"/>
            </a:pPr>
            <a:r>
              <a:rPr lang="en-US" sz="1600" b="1" dirty="0">
                <a:solidFill>
                  <a:srgbClr val="000000"/>
                </a:solidFill>
                <a:latin typeface="Cambria" panose="02040503050406030204" pitchFamily="18" charset="0"/>
                <a:ea typeface="Cambria" panose="02040503050406030204" pitchFamily="18" charset="0"/>
                <a:cs typeface="Arial" panose="020B0604020202020204" pitchFamily="34" charset="0"/>
              </a:rPr>
              <a:t>The need to align the monetary policy stance with the improved inflation outlook, which is expected to support growth.</a:t>
            </a:r>
          </a:p>
          <a:p>
            <a:pPr marL="685803" lvl="1" indent="-342900" algn="just">
              <a:lnSpc>
                <a:spcPct val="100000"/>
              </a:lnSpc>
              <a:spcBef>
                <a:spcPts val="0"/>
              </a:spcBef>
              <a:buFont typeface="+mj-lt"/>
              <a:buAutoNum type="alphaLcPeriod"/>
              <a:tabLst>
                <a:tab pos="457205" algn="l"/>
                <a:tab pos="0" algn="l"/>
                <a:tab pos="457205" algn="l"/>
              </a:tabLst>
            </a:pPr>
            <a:endParaRPr lang="en-GB" sz="1600" b="1" dirty="0">
              <a:solidFill>
                <a:srgbClr val="000000"/>
              </a:solidFill>
              <a:latin typeface="Cambria" panose="02040503050406030204" pitchFamily="18" charset="0"/>
              <a:ea typeface="Cambria" panose="02040503050406030204" pitchFamily="18" charset="0"/>
              <a:cs typeface="Arial" panose="020B0604020202020204" pitchFamily="34" charset="0"/>
            </a:endParaRPr>
          </a:p>
          <a:p>
            <a:pPr marL="0" indent="0" algn="just">
              <a:buNone/>
            </a:pPr>
            <a:endParaRPr lang="en-US" sz="1600" b="1" dirty="0">
              <a:highlight>
                <a:srgbClr val="FFFF00"/>
              </a:highlight>
              <a:latin typeface="Cambria" panose="02040503050406030204" pitchFamily="18" charset="0"/>
              <a:ea typeface="Cambria" panose="02040503050406030204" pitchFamily="18" charset="0"/>
            </a:endParaRPr>
          </a:p>
          <a:p>
            <a:pPr marL="0" indent="0" algn="just">
              <a:buNone/>
              <a:tabLst>
                <a:tab pos="457205" algn="l"/>
                <a:tab pos="0" algn="l"/>
                <a:tab pos="457205" algn="l"/>
              </a:tabLst>
            </a:pPr>
            <a:endParaRPr lang="en-GB" sz="1600" b="1" dirty="0">
              <a:latin typeface="Cambria" panose="02040503050406030204" pitchFamily="18" charset="0"/>
              <a:ea typeface="Cambria" panose="02040503050406030204" pitchFamily="18" charset="0"/>
            </a:endParaRPr>
          </a:p>
          <a:p>
            <a:pPr algn="just">
              <a:tabLst>
                <a:tab pos="457205" algn="l"/>
                <a:tab pos="0" algn="l"/>
                <a:tab pos="457205" algn="l"/>
              </a:tabLst>
            </a:pPr>
            <a:endParaRPr lang="en-GB" sz="1600" b="1" dirty="0">
              <a:solidFill>
                <a:srgbClr val="C00000"/>
              </a:solidFill>
              <a:latin typeface="Cambria" panose="02040503050406030204" pitchFamily="18" charset="0"/>
              <a:ea typeface="Cambria" panose="02040503050406030204" pitchFamily="18" charset="0"/>
            </a:endParaRPr>
          </a:p>
        </p:txBody>
      </p:sp>
      <p:sp>
        <p:nvSpPr>
          <p:cNvPr id="6" name="Title 1">
            <a:extLst>
              <a:ext uri="{FF2B5EF4-FFF2-40B4-BE49-F238E27FC236}">
                <a16:creationId xmlns:a16="http://schemas.microsoft.com/office/drawing/2014/main" id="{89B8AA9D-6600-481D-AB16-9B87153E82D7}"/>
              </a:ext>
            </a:extLst>
          </p:cNvPr>
          <p:cNvSpPr>
            <a:spLocks noGrp="1"/>
          </p:cNvSpPr>
          <p:nvPr>
            <p:ph type="title"/>
          </p:nvPr>
        </p:nvSpPr>
        <p:spPr>
          <a:xfrm>
            <a:off x="301752" y="228600"/>
            <a:ext cx="8534400" cy="558800"/>
          </a:xfrm>
        </p:spPr>
        <p:txBody>
          <a:bodyPr>
            <a:normAutofit/>
          </a:bodyPr>
          <a:lstStyle/>
          <a:p>
            <a:pPr defTabSz="457205">
              <a:defRPr/>
            </a:pPr>
            <a:r>
              <a:rPr lang="en-US" sz="2000" b="1" dirty="0">
                <a:solidFill>
                  <a:srgbClr val="31287C"/>
                </a:solidFill>
                <a:latin typeface="Cambria" panose="02040503050406030204" pitchFamily="18" charset="0"/>
                <a:ea typeface="+mn-ea"/>
                <a:cs typeface="Times New Roman" panose="02020603050405020304" pitchFamily="18" charset="0"/>
              </a:rPr>
              <a:t>Decision of the Monetary Policy Committee</a:t>
            </a:r>
          </a:p>
        </p:txBody>
      </p:sp>
      <p:sp>
        <p:nvSpPr>
          <p:cNvPr id="2" name="Slide Number Placeholder 1">
            <a:extLst>
              <a:ext uri="{FF2B5EF4-FFF2-40B4-BE49-F238E27FC236}">
                <a16:creationId xmlns:a16="http://schemas.microsoft.com/office/drawing/2014/main" id="{4DE87BAA-9221-1066-DB68-86C2FA300E71}"/>
              </a:ext>
            </a:extLst>
          </p:cNvPr>
          <p:cNvSpPr>
            <a:spLocks noGrp="1"/>
          </p:cNvSpPr>
          <p:nvPr>
            <p:ph type="sldNum" sz="quarter" idx="12"/>
          </p:nvPr>
        </p:nvSpPr>
        <p:spPr/>
        <p:txBody>
          <a:bodyPr/>
          <a:lstStyle/>
          <a:p>
            <a:fld id="{1BADDEBC-B950-41F7-A203-48CB4C128DD4}" type="slidenum">
              <a:rPr lang="en-US" smtClean="0"/>
              <a:t>3</a:t>
            </a:fld>
            <a:endParaRPr lang="en-US"/>
          </a:p>
        </p:txBody>
      </p:sp>
    </p:spTree>
    <p:extLst>
      <p:ext uri="{BB962C8B-B14F-4D97-AF65-F5344CB8AC3E}">
        <p14:creationId xmlns:p14="http://schemas.microsoft.com/office/powerpoint/2010/main" val="4128695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6EC2D-63E7-8C48-898F-44C7E516D39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B0C85C5-CD7E-941A-BCB5-C3739EF34EE7}"/>
              </a:ext>
            </a:extLst>
          </p:cNvPr>
          <p:cNvSpPr>
            <a:spLocks noGrp="1"/>
          </p:cNvSpPr>
          <p:nvPr>
            <p:ph type="title"/>
          </p:nvPr>
        </p:nvSpPr>
        <p:spPr>
          <a:xfrm>
            <a:off x="431866" y="339762"/>
            <a:ext cx="8280270" cy="369332"/>
          </a:xfrm>
          <a:prstGeom prst="rect">
            <a:avLst/>
          </a:prstGeom>
        </p:spPr>
        <p:txBody>
          <a:bodyPr wrap="square">
            <a:spAutoFit/>
          </a:bodyPr>
          <a:lstStyle/>
          <a:p>
            <a:pPr defTabSz="457193">
              <a:defRPr/>
            </a:pPr>
            <a:r>
              <a:rPr lang="en-US" sz="2000" b="1" dirty="0">
                <a:solidFill>
                  <a:srgbClr val="31287C"/>
                </a:solidFill>
                <a:latin typeface="Cambria" panose="02040503050406030204" pitchFamily="18" charset="0"/>
                <a:ea typeface="+mn-ea"/>
                <a:cs typeface="Times New Roman" panose="02020603050405020304" pitchFamily="18" charset="0"/>
              </a:rPr>
              <a:t>Inflation Outturn </a:t>
            </a:r>
          </a:p>
        </p:txBody>
      </p:sp>
      <p:sp>
        <p:nvSpPr>
          <p:cNvPr id="8" name="Rectangle 7">
            <a:extLst>
              <a:ext uri="{FF2B5EF4-FFF2-40B4-BE49-F238E27FC236}">
                <a16:creationId xmlns:a16="http://schemas.microsoft.com/office/drawing/2014/main" id="{7A7002DF-4EAD-5DAE-64D7-A31F35212FF6}"/>
              </a:ext>
            </a:extLst>
          </p:cNvPr>
          <p:cNvSpPr/>
          <p:nvPr/>
        </p:nvSpPr>
        <p:spPr>
          <a:xfrm>
            <a:off x="339350" y="872312"/>
            <a:ext cx="8176000" cy="1077218"/>
          </a:xfrm>
          <a:prstGeom prst="rect">
            <a:avLst/>
          </a:prstGeom>
        </p:spPr>
        <p:txBody>
          <a:bodyPr wrap="square">
            <a:spAutoFit/>
          </a:bodyPr>
          <a:lstStyle/>
          <a:p>
            <a:pPr marL="285746" indent="-285746" algn="just" defTabSz="457142">
              <a:buFont typeface="Arial" panose="020B0604020202020204" pitchFamily="34" charset="0"/>
              <a:buChar char="•"/>
              <a:defRPr/>
            </a:pPr>
            <a:r>
              <a:rPr lang="en-US" sz="1600" b="1" dirty="0">
                <a:solidFill>
                  <a:srgbClr val="000000"/>
                </a:solidFill>
                <a:latin typeface="Cambria" panose="02040503050406030204" pitchFamily="18" charset="0"/>
                <a:ea typeface="Cambria" panose="02040503050406030204" pitchFamily="18" charset="0"/>
              </a:rPr>
              <a:t>Inflation has continued to trend downwards and is now firmly in the 6-8 percent target band (Table 1  and Chart 1).</a:t>
            </a:r>
          </a:p>
          <a:p>
            <a:pPr marL="285746" indent="-285746" algn="just" defTabSz="457142">
              <a:buFont typeface="Arial" panose="020B0604020202020204" pitchFamily="34" charset="0"/>
              <a:buChar char="•"/>
              <a:defRPr/>
            </a:pPr>
            <a:endParaRPr lang="en-US" sz="1600" b="1" dirty="0">
              <a:solidFill>
                <a:srgbClr val="000000"/>
              </a:solidFill>
              <a:latin typeface="Cambria" panose="02040503050406030204" pitchFamily="18" charset="0"/>
              <a:ea typeface="Cambria" panose="02040503050406030204" pitchFamily="18" charset="0"/>
            </a:endParaRPr>
          </a:p>
          <a:p>
            <a:pPr algn="just" defTabSz="457142">
              <a:defRPr/>
            </a:pPr>
            <a:endParaRPr lang="en-US" sz="1600" b="1" dirty="0">
              <a:solidFill>
                <a:srgbClr val="000000"/>
              </a:solidFill>
              <a:latin typeface="Cambria" panose="02040503050406030204" pitchFamily="18" charset="0"/>
              <a:ea typeface="Cambria" panose="02040503050406030204" pitchFamily="18" charset="0"/>
            </a:endParaRPr>
          </a:p>
        </p:txBody>
      </p:sp>
      <p:sp>
        <p:nvSpPr>
          <p:cNvPr id="2" name="Slide Number Placeholder 1">
            <a:extLst>
              <a:ext uri="{FF2B5EF4-FFF2-40B4-BE49-F238E27FC236}">
                <a16:creationId xmlns:a16="http://schemas.microsoft.com/office/drawing/2014/main" id="{01481EE1-2418-7236-D888-164FB190E04C}"/>
              </a:ext>
            </a:extLst>
          </p:cNvPr>
          <p:cNvSpPr>
            <a:spLocks noGrp="1"/>
          </p:cNvSpPr>
          <p:nvPr>
            <p:ph type="sldNum" sz="quarter" idx="12"/>
          </p:nvPr>
        </p:nvSpPr>
        <p:spPr/>
        <p:txBody>
          <a:bodyPr/>
          <a:lstStyle/>
          <a:p>
            <a:pPr defTabSz="457142"/>
            <a:fld id="{1BADDEBC-B950-41F7-A203-48CB4C128DD4}" type="slidenum">
              <a:rPr lang="en-US">
                <a:solidFill>
                  <a:prstClr val="black">
                    <a:tint val="75000"/>
                  </a:prstClr>
                </a:solidFill>
                <a:latin typeface="Calibri" panose="020F0502020204030204"/>
              </a:rPr>
              <a:pPr defTabSz="457142"/>
              <a:t>4</a:t>
            </a:fld>
            <a:endParaRPr lang="en-US">
              <a:solidFill>
                <a:prstClr val="black">
                  <a:tint val="75000"/>
                </a:prstClr>
              </a:solidFill>
              <a:latin typeface="Calibri" panose="020F0502020204030204"/>
            </a:endParaRPr>
          </a:p>
        </p:txBody>
      </p:sp>
      <mc:AlternateContent xmlns:mc="http://schemas.openxmlformats.org/markup-compatibility/2006" xmlns:p14="http://schemas.microsoft.com/office/powerpoint/2010/main">
        <mc:Choice Requires="p14">
          <p:contentPart p14:bwMode="auto" r:id="rId2">
            <p14:nvContentPartPr>
              <p14:cNvPr id="13" name="Ink 12">
                <a:extLst>
                  <a:ext uri="{FF2B5EF4-FFF2-40B4-BE49-F238E27FC236}">
                    <a16:creationId xmlns:a16="http://schemas.microsoft.com/office/drawing/2014/main" id="{2D0406BF-D19E-1A1B-D77A-8AC3AA0252D1}"/>
                  </a:ext>
                </a:extLst>
              </p14:cNvPr>
              <p14:cNvContentPartPr/>
              <p14:nvPr/>
            </p14:nvContentPartPr>
            <p14:xfrm>
              <a:off x="4773315" y="3820394"/>
              <a:ext cx="23760" cy="360"/>
            </p14:xfrm>
          </p:contentPart>
        </mc:Choice>
        <mc:Fallback xmlns="">
          <p:pic>
            <p:nvPicPr>
              <p:cNvPr id="13" name="Ink 12">
                <a:extLst>
                  <a:ext uri="{FF2B5EF4-FFF2-40B4-BE49-F238E27FC236}">
                    <a16:creationId xmlns:a16="http://schemas.microsoft.com/office/drawing/2014/main" id="{2D0406BF-D19E-1A1B-D77A-8AC3AA0252D1}"/>
                  </a:ext>
                </a:extLst>
              </p:cNvPr>
              <p:cNvPicPr/>
              <p:nvPr/>
            </p:nvPicPr>
            <p:blipFill>
              <a:blip r:embed="rId3"/>
              <a:stretch>
                <a:fillRect/>
              </a:stretch>
            </p:blipFill>
            <p:spPr>
              <a:xfrm>
                <a:off x="4765639" y="3812834"/>
                <a:ext cx="39113" cy="15480"/>
              </a:xfrm>
              <a:prstGeom prst="rect">
                <a:avLst/>
              </a:prstGeom>
            </p:spPr>
          </p:pic>
        </mc:Fallback>
      </mc:AlternateContent>
      <p:sp>
        <p:nvSpPr>
          <p:cNvPr id="10" name="TextBox 9">
            <a:extLst>
              <a:ext uri="{FF2B5EF4-FFF2-40B4-BE49-F238E27FC236}">
                <a16:creationId xmlns:a16="http://schemas.microsoft.com/office/drawing/2014/main" id="{A6358582-79D7-CBDD-F4F1-FDE546229317}"/>
              </a:ext>
            </a:extLst>
          </p:cNvPr>
          <p:cNvSpPr txBox="1"/>
          <p:nvPr/>
        </p:nvSpPr>
        <p:spPr>
          <a:xfrm>
            <a:off x="541707" y="3979480"/>
            <a:ext cx="3339803" cy="215444"/>
          </a:xfrm>
          <a:prstGeom prst="rect">
            <a:avLst/>
          </a:prstGeom>
          <a:noFill/>
        </p:spPr>
        <p:txBody>
          <a:bodyPr wrap="square">
            <a:spAutoFit/>
          </a:bodyPr>
          <a:lstStyle/>
          <a:p>
            <a:pPr marL="0" marR="0" lvl="0" indent="0" algn="just" defTabSz="457154" rtl="0" eaLnBrk="1" fontAlgn="auto" latinLnBrk="0" hangingPunct="1">
              <a:lnSpc>
                <a:spcPct val="100000"/>
              </a:lnSpc>
              <a:spcBef>
                <a:spcPts val="0"/>
              </a:spcBef>
              <a:spcAft>
                <a:spcPts val="0"/>
              </a:spcAft>
              <a:buClrTx/>
              <a:buSzTx/>
              <a:buFontTx/>
              <a:buNone/>
              <a:tabLst/>
              <a:defRPr/>
            </a:pPr>
            <a:r>
              <a:rPr kumimoji="0" lang="en-GB" sz="80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Times New Roman" panose="02020603050405020304" pitchFamily="18" charset="0"/>
              </a:rPr>
              <a:t>Source: Bank of Zambia and Zambia Statistics Agency</a:t>
            </a:r>
            <a:endParaRPr kumimoji="0" lang="en-US" sz="80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Times New Roman" panose="02020603050405020304" pitchFamily="18" charset="0"/>
            </a:endParaRPr>
          </a:p>
        </p:txBody>
      </p:sp>
      <p:graphicFrame>
        <p:nvGraphicFramePr>
          <p:cNvPr id="12" name="Table 11">
            <a:extLst>
              <a:ext uri="{FF2B5EF4-FFF2-40B4-BE49-F238E27FC236}">
                <a16:creationId xmlns:a16="http://schemas.microsoft.com/office/drawing/2014/main" id="{6F1A942E-D49C-BA32-7C97-E23699CA9507}"/>
              </a:ext>
            </a:extLst>
          </p:cNvPr>
          <p:cNvGraphicFramePr>
            <a:graphicFrameLocks noGrp="1"/>
          </p:cNvGraphicFramePr>
          <p:nvPr>
            <p:extLst>
              <p:ext uri="{D42A27DB-BD31-4B8C-83A1-F6EECF244321}">
                <p14:modId xmlns:p14="http://schemas.microsoft.com/office/powerpoint/2010/main" val="1129351334"/>
              </p:ext>
            </p:extLst>
          </p:nvPr>
        </p:nvGraphicFramePr>
        <p:xfrm>
          <a:off x="628650" y="1882948"/>
          <a:ext cx="7799757" cy="2096532"/>
        </p:xfrm>
        <a:graphic>
          <a:graphicData uri="http://schemas.openxmlformats.org/drawingml/2006/table">
            <a:tbl>
              <a:tblPr firstRow="1" firstCol="1" bandRow="1"/>
              <a:tblGrid>
                <a:gridCol w="1561851">
                  <a:extLst>
                    <a:ext uri="{9D8B030D-6E8A-4147-A177-3AD203B41FA5}">
                      <a16:colId xmlns:a16="http://schemas.microsoft.com/office/drawing/2014/main" val="1849895207"/>
                    </a:ext>
                  </a:extLst>
                </a:gridCol>
                <a:gridCol w="1154485">
                  <a:extLst>
                    <a:ext uri="{9D8B030D-6E8A-4147-A177-3AD203B41FA5}">
                      <a16:colId xmlns:a16="http://schemas.microsoft.com/office/drawing/2014/main" val="3243082027"/>
                    </a:ext>
                  </a:extLst>
                </a:gridCol>
                <a:gridCol w="1133250">
                  <a:extLst>
                    <a:ext uri="{9D8B030D-6E8A-4147-A177-3AD203B41FA5}">
                      <a16:colId xmlns:a16="http://schemas.microsoft.com/office/drawing/2014/main" val="3956444239"/>
                    </a:ext>
                  </a:extLst>
                </a:gridCol>
                <a:gridCol w="990197">
                  <a:extLst>
                    <a:ext uri="{9D8B030D-6E8A-4147-A177-3AD203B41FA5}">
                      <a16:colId xmlns:a16="http://schemas.microsoft.com/office/drawing/2014/main" val="755879277"/>
                    </a:ext>
                  </a:extLst>
                </a:gridCol>
                <a:gridCol w="990197">
                  <a:extLst>
                    <a:ext uri="{9D8B030D-6E8A-4147-A177-3AD203B41FA5}">
                      <a16:colId xmlns:a16="http://schemas.microsoft.com/office/drawing/2014/main" val="479024923"/>
                    </a:ext>
                  </a:extLst>
                </a:gridCol>
                <a:gridCol w="990197">
                  <a:extLst>
                    <a:ext uri="{9D8B030D-6E8A-4147-A177-3AD203B41FA5}">
                      <a16:colId xmlns:a16="http://schemas.microsoft.com/office/drawing/2014/main" val="4105996148"/>
                    </a:ext>
                  </a:extLst>
                </a:gridCol>
                <a:gridCol w="979580">
                  <a:extLst>
                    <a:ext uri="{9D8B030D-6E8A-4147-A177-3AD203B41FA5}">
                      <a16:colId xmlns:a16="http://schemas.microsoft.com/office/drawing/2014/main" val="641624441"/>
                    </a:ext>
                  </a:extLst>
                </a:gridCol>
              </a:tblGrid>
              <a:tr h="197908">
                <a:tc>
                  <a:txBody>
                    <a:bodyPr/>
                    <a:lstStyle/>
                    <a:p>
                      <a:pPr>
                        <a:lnSpc>
                          <a:spcPct val="115000"/>
                        </a:lnSpc>
                        <a:buNone/>
                      </a:pPr>
                      <a:endParaRPr lang="en-ZM" sz="1400" kern="100">
                        <a:solidFill>
                          <a:schemeClr val="tx1">
                            <a:lumMod val="95000"/>
                            <a:lumOff val="5000"/>
                          </a:schemeClr>
                        </a:solidFill>
                        <a:effectLst/>
                        <a:latin typeface="Cambria" panose="02040503050406030204" pitchFamily="18" charset="0"/>
                        <a:ea typeface="Cambria" panose="020405030504060302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b="1" kern="0" dirty="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2025Q2</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b="1" kern="0" dirty="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2025Q3</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b="1" kern="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2025Q4</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b="1" kern="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2026Q1</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b="1" kern="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2026Q2</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b="1" kern="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2026Q3</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0" marR="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327371372"/>
                  </a:ext>
                </a:extLst>
              </a:tr>
              <a:tr h="197908">
                <a:tc>
                  <a:txBody>
                    <a:bodyPr/>
                    <a:lstStyle/>
                    <a:p>
                      <a:pPr algn="just">
                        <a:lnSpc>
                          <a:spcPct val="115000"/>
                        </a:lnSpc>
                        <a:spcAft>
                          <a:spcPts val="800"/>
                        </a:spcAft>
                        <a:buNone/>
                      </a:pPr>
                      <a:r>
                        <a:rPr lang="en-GB" sz="1400" b="1" kern="120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Average</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dirty="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 </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 </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 </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 </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ZM" sz="1400" kern="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rPr>
                        <a:t> </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nSpc>
                          <a:spcPct val="115000"/>
                        </a:lnSpc>
                        <a:spcAft>
                          <a:spcPts val="800"/>
                        </a:spcAft>
                        <a:buNone/>
                      </a:pPr>
                      <a:r>
                        <a:rPr lang="en-ZM" sz="1400" kern="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rPr>
                        <a:t> </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0" marR="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478378117"/>
                  </a:ext>
                </a:extLst>
              </a:tr>
              <a:tr h="197908">
                <a:tc>
                  <a:txBody>
                    <a:bodyPr/>
                    <a:lstStyle/>
                    <a:p>
                      <a:pPr algn="just">
                        <a:lnSpc>
                          <a:spcPct val="115000"/>
                        </a:lnSpc>
                        <a:spcAft>
                          <a:spcPts val="800"/>
                        </a:spcAft>
                        <a:buNone/>
                      </a:pPr>
                      <a:r>
                        <a:rPr lang="en-GB" sz="1400" kern="1200" dirty="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Overall </a:t>
                      </a:r>
                      <a:r>
                        <a:rPr lang="en-US" sz="1400" kern="1200" dirty="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Inflation</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fontAlgn="b">
                        <a:lnSpc>
                          <a:spcPct val="115000"/>
                        </a:lnSpc>
                        <a:spcAft>
                          <a:spcPts val="800"/>
                        </a:spcAft>
                        <a:buNone/>
                      </a:pPr>
                      <a:r>
                        <a:rPr lang="en-GB" sz="1400" kern="1200" dirty="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15.3</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fontAlgn="b">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12.6</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fontAlgn="b">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11.3</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fontAlgn="b">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8.0</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fontAlgn="b">
                        <a:lnSpc>
                          <a:spcPct val="115000"/>
                        </a:lnSpc>
                        <a:spcAft>
                          <a:spcPts val="800"/>
                        </a:spcAft>
                        <a:buNone/>
                      </a:pPr>
                      <a:r>
                        <a:rPr lang="en-GB" sz="1400" kern="1200" dirty="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6.6</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fontAlgn="b">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6.3</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0" marR="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425056687"/>
                  </a:ext>
                </a:extLst>
              </a:tr>
              <a:tr h="197908">
                <a:tc>
                  <a:txBody>
                    <a:bodyPr/>
                    <a:lstStyle/>
                    <a:p>
                      <a:pPr algn="just">
                        <a:lnSpc>
                          <a:spcPct val="115000"/>
                        </a:lnSpc>
                        <a:spcAft>
                          <a:spcPts val="800"/>
                        </a:spcAft>
                        <a:buNone/>
                      </a:pPr>
                      <a:r>
                        <a:rPr lang="en-GB" sz="1400" kern="1200" dirty="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Food Inflation</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fontAlgn="b">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17.7</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fontAlgn="b">
                        <a:lnSpc>
                          <a:spcPct val="115000"/>
                        </a:lnSpc>
                        <a:spcAft>
                          <a:spcPts val="800"/>
                        </a:spcAft>
                        <a:buNone/>
                      </a:pPr>
                      <a:r>
                        <a:rPr lang="en-GB" sz="1400" kern="1200" dirty="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14.9</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fontAlgn="b">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13.6</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fontAlgn="b">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9.0</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fontAlgn="b">
                        <a:lnSpc>
                          <a:spcPct val="115000"/>
                        </a:lnSpc>
                        <a:spcAft>
                          <a:spcPts val="800"/>
                        </a:spcAft>
                        <a:buNone/>
                      </a:pPr>
                      <a:r>
                        <a:rPr lang="en-GB" sz="1400" kern="1200" dirty="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7.0</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fontAlgn="b">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6.1</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0" marR="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509270035"/>
                  </a:ext>
                </a:extLst>
              </a:tr>
              <a:tr h="197908">
                <a:tc>
                  <a:txBody>
                    <a:bodyPr/>
                    <a:lstStyle/>
                    <a:p>
                      <a:pPr algn="just">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Non-Food</a:t>
                      </a: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 </a:t>
                      </a: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Inflation</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fontAlgn="b">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11.8</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fontAlgn="b">
                        <a:lnSpc>
                          <a:spcPct val="115000"/>
                        </a:lnSpc>
                        <a:spcAft>
                          <a:spcPts val="800"/>
                        </a:spcAft>
                        <a:buNone/>
                      </a:pPr>
                      <a:r>
                        <a:rPr lang="en-GB" sz="1400" kern="1200" dirty="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9.3</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fontAlgn="b">
                        <a:lnSpc>
                          <a:spcPct val="115000"/>
                        </a:lnSpc>
                        <a:spcAft>
                          <a:spcPts val="800"/>
                        </a:spcAft>
                        <a:buNone/>
                      </a:pPr>
                      <a:r>
                        <a:rPr lang="en-GB" sz="1400" kern="1200" dirty="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8.0</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fontAlgn="b">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6.6</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fontAlgn="b">
                        <a:lnSpc>
                          <a:spcPct val="115000"/>
                        </a:lnSpc>
                        <a:spcAft>
                          <a:spcPts val="800"/>
                        </a:spcAft>
                        <a:buNone/>
                      </a:pPr>
                      <a:r>
                        <a:rPr lang="en-GB" sz="1400" kern="1200" dirty="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6.0</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fontAlgn="b">
                        <a:lnSpc>
                          <a:spcPct val="115000"/>
                        </a:lnSpc>
                        <a:spcAft>
                          <a:spcPts val="800"/>
                        </a:spcAft>
                        <a:buNone/>
                      </a:pPr>
                      <a:r>
                        <a:rPr lang="en-GB" sz="1400" kern="1200" dirty="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6.6</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0" marR="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287623368"/>
                  </a:ext>
                </a:extLst>
              </a:tr>
              <a:tr h="197908">
                <a:tc>
                  <a:txBody>
                    <a:bodyPr/>
                    <a:lstStyle/>
                    <a:p>
                      <a:pPr algn="just">
                        <a:lnSpc>
                          <a:spcPct val="115000"/>
                        </a:lnSpc>
                        <a:spcAft>
                          <a:spcPts val="800"/>
                        </a:spcAft>
                        <a:buNone/>
                      </a:pPr>
                      <a:r>
                        <a:rPr lang="en-GB" sz="1400" b="1" kern="120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End-Period</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nSpc>
                          <a:spcPct val="115000"/>
                        </a:lnSpc>
                        <a:buNone/>
                      </a:pPr>
                      <a:endParaRPr lang="en-ZM" sz="1400" kern="100">
                        <a:solidFill>
                          <a:schemeClr val="tx1">
                            <a:lumMod val="95000"/>
                            <a:lumOff val="5000"/>
                          </a:schemeClr>
                        </a:solidFill>
                        <a:effectLst/>
                        <a:latin typeface="Cambria" panose="02040503050406030204" pitchFamily="18" charset="0"/>
                        <a:ea typeface="Cambria" panose="020405030504060302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 </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 </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0" dirty="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 </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0" dirty="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 </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0" dirty="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 </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0" marR="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4024087116"/>
                  </a:ext>
                </a:extLst>
              </a:tr>
              <a:tr h="197908">
                <a:tc>
                  <a:txBody>
                    <a:bodyPr/>
                    <a:lstStyle/>
                    <a:p>
                      <a:pPr algn="just">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Overall</a:t>
                      </a: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 </a:t>
                      </a: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Inflation</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14.1</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12.3</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11.2</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dirty="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7.1</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6.5</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dirty="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6.1</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0" marR="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109397535"/>
                  </a:ext>
                </a:extLst>
              </a:tr>
              <a:tr h="197908">
                <a:tc>
                  <a:txBody>
                    <a:bodyPr/>
                    <a:lstStyle/>
                    <a:p>
                      <a:pPr algn="just">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Food </a:t>
                      </a:r>
                      <a:r>
                        <a:rPr lang="en-US"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Inflation</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16.7</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14.6</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12.9</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7.8</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6.7</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dirty="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5.8</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0" marR="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435992046"/>
                  </a:ext>
                </a:extLst>
              </a:tr>
              <a:tr h="197908">
                <a:tc>
                  <a:txBody>
                    <a:bodyPr/>
                    <a:lstStyle/>
                    <a:p>
                      <a:pPr algn="just">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Tahoma" panose="020B0604030504040204" pitchFamily="34" charset="0"/>
                        </a:rPr>
                        <a:t>Non-Food </a:t>
                      </a:r>
                      <a:r>
                        <a:rPr lang="en-US"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Inflation</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10.3</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dirty="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9.0</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dirty="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8.7</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5.9</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6.0</a:t>
                      </a:r>
                      <a:endParaRPr lang="en-ZM" sz="1400" kern="10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61023" marR="61023" marT="8475"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r">
                        <a:lnSpc>
                          <a:spcPct val="115000"/>
                        </a:lnSpc>
                        <a:spcAft>
                          <a:spcPts val="800"/>
                        </a:spcAft>
                        <a:buNone/>
                      </a:pPr>
                      <a:r>
                        <a:rPr lang="en-GB" sz="1400" kern="1200" dirty="0">
                          <a:solidFill>
                            <a:schemeClr val="tx1">
                              <a:lumMod val="95000"/>
                              <a:lumOff val="5000"/>
                            </a:schemeClr>
                          </a:solidFill>
                          <a:effectLst/>
                          <a:latin typeface="Cambria" panose="02040503050406030204" pitchFamily="18" charset="0"/>
                          <a:ea typeface="Cambria" panose="02040503050406030204" pitchFamily="18" charset="0"/>
                          <a:cs typeface="Arial" panose="020B0604020202020204" pitchFamily="34" charset="0"/>
                        </a:rPr>
                        <a:t>6.6</a:t>
                      </a:r>
                      <a:endParaRPr lang="en-ZM" sz="1400" kern="100" dirty="0">
                        <a:solidFill>
                          <a:schemeClr val="tx1">
                            <a:lumMod val="95000"/>
                            <a:lumOff val="5000"/>
                          </a:schemeClr>
                        </a:solidFill>
                        <a:effectLst/>
                        <a:latin typeface="Cambria" panose="02040503050406030204" pitchFamily="18" charset="0"/>
                        <a:ea typeface="Cambria" panose="02040503050406030204" pitchFamily="18" charset="0"/>
                        <a:cs typeface="Times New Roman" panose="02020603050405020304" pitchFamily="18" charset="0"/>
                      </a:endParaRPr>
                    </a:p>
                  </a:txBody>
                  <a:tcPr marL="0" marR="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065176658"/>
                  </a:ext>
                </a:extLst>
              </a:tr>
            </a:tbl>
          </a:graphicData>
        </a:graphic>
      </p:graphicFrame>
      <p:sp>
        <p:nvSpPr>
          <p:cNvPr id="15" name="Rectangle 14">
            <a:extLst>
              <a:ext uri="{FF2B5EF4-FFF2-40B4-BE49-F238E27FC236}">
                <a16:creationId xmlns:a16="http://schemas.microsoft.com/office/drawing/2014/main" id="{877504B7-157C-C17A-E713-FB8A33327E08}"/>
              </a:ext>
            </a:extLst>
          </p:cNvPr>
          <p:cNvSpPr/>
          <p:nvPr/>
        </p:nvSpPr>
        <p:spPr>
          <a:xfrm>
            <a:off x="568053" y="1605949"/>
            <a:ext cx="5118084" cy="276999"/>
          </a:xfrm>
          <a:prstGeom prst="rect">
            <a:avLst/>
          </a:prstGeom>
          <a:noFill/>
        </p:spPr>
        <p:txBody>
          <a:bodyPr wrap="square">
            <a:spAutoFit/>
          </a:bodyPr>
          <a:lstStyle/>
          <a:p>
            <a:pPr defTabSz="342895">
              <a:defRPr/>
            </a:pPr>
            <a:r>
              <a:rPr lang="en-US" sz="1200" b="1" dirty="0">
                <a:solidFill>
                  <a:srgbClr val="B87231"/>
                </a:solidFill>
                <a:latin typeface="Cambria" panose="02040503050406030204" pitchFamily="18" charset="0"/>
                <a:cs typeface="Times New Roman" panose="02020603050405020304" pitchFamily="18" charset="0"/>
              </a:rPr>
              <a:t>Table 1: Quarterly Average and end-Period Inflation (percent)</a:t>
            </a:r>
          </a:p>
        </p:txBody>
      </p:sp>
    </p:spTree>
    <p:extLst>
      <p:ext uri="{BB962C8B-B14F-4D97-AF65-F5344CB8AC3E}">
        <p14:creationId xmlns:p14="http://schemas.microsoft.com/office/powerpoint/2010/main" val="873400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29A33-E77D-5098-6A93-19EAB5C1287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36F8E9A-6CFA-AC25-96B2-C822123D3A4A}"/>
              </a:ext>
            </a:extLst>
          </p:cNvPr>
          <p:cNvSpPr>
            <a:spLocks noGrp="1"/>
          </p:cNvSpPr>
          <p:nvPr>
            <p:ph type="title"/>
          </p:nvPr>
        </p:nvSpPr>
        <p:spPr>
          <a:xfrm>
            <a:off x="431866" y="339762"/>
            <a:ext cx="8280270" cy="369332"/>
          </a:xfrm>
          <a:prstGeom prst="rect">
            <a:avLst/>
          </a:prstGeom>
        </p:spPr>
        <p:txBody>
          <a:bodyPr wrap="square">
            <a:spAutoFit/>
          </a:bodyPr>
          <a:lstStyle/>
          <a:p>
            <a:pPr defTabSz="457193">
              <a:defRPr/>
            </a:pPr>
            <a:r>
              <a:rPr lang="en-GB" sz="2000" b="1" dirty="0">
                <a:solidFill>
                  <a:srgbClr val="31287C"/>
                </a:solidFill>
                <a:latin typeface="Cambria" panose="02040503050406030204" pitchFamily="18" charset="0"/>
                <a:cs typeface="Times New Roman" panose="02020603050405020304" pitchFamily="18" charset="0"/>
              </a:rPr>
              <a:t>… cont’d</a:t>
            </a:r>
            <a:endParaRPr lang="en-US" sz="2000" b="1" dirty="0">
              <a:solidFill>
                <a:srgbClr val="31287C"/>
              </a:solidFill>
              <a:latin typeface="Cambria" panose="02040503050406030204" pitchFamily="18" charset="0"/>
              <a:ea typeface="+mn-ea"/>
              <a:cs typeface="Times New Roman" panose="02020603050405020304" pitchFamily="18" charset="0"/>
            </a:endParaRPr>
          </a:p>
        </p:txBody>
      </p:sp>
      <p:sp>
        <p:nvSpPr>
          <p:cNvPr id="8" name="Rectangle 7">
            <a:extLst>
              <a:ext uri="{FF2B5EF4-FFF2-40B4-BE49-F238E27FC236}">
                <a16:creationId xmlns:a16="http://schemas.microsoft.com/office/drawing/2014/main" id="{FAD649DE-7826-0678-0000-134B934D4AE1}"/>
              </a:ext>
            </a:extLst>
          </p:cNvPr>
          <p:cNvSpPr/>
          <p:nvPr/>
        </p:nvSpPr>
        <p:spPr>
          <a:xfrm>
            <a:off x="354464" y="872312"/>
            <a:ext cx="4084388" cy="3046988"/>
          </a:xfrm>
          <a:prstGeom prst="rect">
            <a:avLst/>
          </a:prstGeom>
        </p:spPr>
        <p:txBody>
          <a:bodyPr wrap="square">
            <a:spAutoFit/>
          </a:bodyPr>
          <a:lstStyle/>
          <a:p>
            <a:pPr marL="285746" indent="-285746" algn="just" defTabSz="457142">
              <a:buFont typeface="Arial" panose="020B0604020202020204" pitchFamily="34" charset="0"/>
              <a:buChar char="•"/>
              <a:defRPr/>
            </a:pPr>
            <a:r>
              <a:rPr lang="en-US" sz="1600" b="1" dirty="0">
                <a:solidFill>
                  <a:srgbClr val="000000"/>
                </a:solidFill>
                <a:latin typeface="Cambria" panose="02040503050406030204" pitchFamily="18" charset="0"/>
                <a:ea typeface="Cambria" panose="02040503050406030204" pitchFamily="18" charset="0"/>
              </a:rPr>
              <a:t>Overall inflation declined to 6.5 percent in June from 7.1 percent in March 2026. It has declined further to 6.1 percent in September (Chart 1).</a:t>
            </a:r>
          </a:p>
          <a:p>
            <a:pPr marL="285746" indent="-285746" algn="just" defTabSz="457142">
              <a:buFont typeface="Arial" panose="020B0604020202020204" pitchFamily="34" charset="0"/>
              <a:buChar char="•"/>
              <a:defRPr/>
            </a:pPr>
            <a:endParaRPr lang="en-US" sz="1600" b="1" dirty="0">
              <a:solidFill>
                <a:srgbClr val="000000"/>
              </a:solidFill>
              <a:latin typeface="Cambria" panose="02040503050406030204" pitchFamily="18" charset="0"/>
              <a:ea typeface="Cambria" panose="02040503050406030204" pitchFamily="18" charset="0"/>
            </a:endParaRPr>
          </a:p>
          <a:p>
            <a:pPr marL="285746" indent="-285746" algn="just" defTabSz="457142">
              <a:buFont typeface="Arial" panose="020B0604020202020204" pitchFamily="34" charset="0"/>
              <a:buChar char="•"/>
              <a:defRPr/>
            </a:pPr>
            <a:r>
              <a:rPr lang="en-US" sz="1600" b="1" dirty="0">
                <a:solidFill>
                  <a:srgbClr val="000000"/>
                </a:solidFill>
                <a:latin typeface="Cambria" panose="02040503050406030204" pitchFamily="18" charset="0"/>
                <a:ea typeface="Cambria" panose="02040503050406030204" pitchFamily="18" charset="0"/>
              </a:rPr>
              <a:t>Key drivers have been</a:t>
            </a:r>
            <a:r>
              <a:rPr lang="en-GB" sz="1600" b="1" dirty="0">
                <a:solidFill>
                  <a:srgbClr val="000000"/>
                </a:solidFill>
                <a:latin typeface="Cambria" panose="02040503050406030204" pitchFamily="18" charset="0"/>
                <a:ea typeface="Cambria" panose="02040503050406030204" pitchFamily="18" charset="0"/>
              </a:rPr>
              <a:t> lower maize grain prices and the continued appreciation of the exchange rate, supported by a relatively tight monetary policy stance and fiscal consolidation.</a:t>
            </a:r>
            <a:endParaRPr lang="en-US" sz="1600" b="1" dirty="0">
              <a:solidFill>
                <a:srgbClr val="000000"/>
              </a:solidFill>
              <a:latin typeface="Cambria" panose="02040503050406030204" pitchFamily="18" charset="0"/>
              <a:ea typeface="Cambria" panose="02040503050406030204" pitchFamily="18" charset="0"/>
            </a:endParaRPr>
          </a:p>
          <a:p>
            <a:pPr algn="just" defTabSz="457142">
              <a:defRPr/>
            </a:pPr>
            <a:endParaRPr lang="en-US" sz="1600" b="1" dirty="0">
              <a:solidFill>
                <a:srgbClr val="000000"/>
              </a:solidFill>
              <a:latin typeface="Cambria" panose="02040503050406030204" pitchFamily="18" charset="0"/>
              <a:ea typeface="Cambria" panose="02040503050406030204" pitchFamily="18" charset="0"/>
            </a:endParaRPr>
          </a:p>
        </p:txBody>
      </p:sp>
      <p:sp>
        <p:nvSpPr>
          <p:cNvPr id="2" name="Slide Number Placeholder 1">
            <a:extLst>
              <a:ext uri="{FF2B5EF4-FFF2-40B4-BE49-F238E27FC236}">
                <a16:creationId xmlns:a16="http://schemas.microsoft.com/office/drawing/2014/main" id="{5ACAD6AD-DD0F-895A-31D4-3CB109D485D7}"/>
              </a:ext>
            </a:extLst>
          </p:cNvPr>
          <p:cNvSpPr>
            <a:spLocks noGrp="1"/>
          </p:cNvSpPr>
          <p:nvPr>
            <p:ph type="sldNum" sz="quarter" idx="12"/>
          </p:nvPr>
        </p:nvSpPr>
        <p:spPr/>
        <p:txBody>
          <a:bodyPr/>
          <a:lstStyle/>
          <a:p>
            <a:pPr defTabSz="457142"/>
            <a:fld id="{1BADDEBC-B950-41F7-A203-48CB4C128DD4}" type="slidenum">
              <a:rPr lang="en-US">
                <a:solidFill>
                  <a:prstClr val="black">
                    <a:tint val="75000"/>
                  </a:prstClr>
                </a:solidFill>
                <a:latin typeface="Calibri" panose="020F0502020204030204"/>
              </a:rPr>
              <a:pPr defTabSz="457142"/>
              <a:t>5</a:t>
            </a:fld>
            <a:endParaRPr lang="en-US">
              <a:solidFill>
                <a:prstClr val="black">
                  <a:tint val="75000"/>
                </a:prstClr>
              </a:solidFill>
              <a:latin typeface="Calibri" panose="020F0502020204030204"/>
            </a:endParaRPr>
          </a:p>
        </p:txBody>
      </p:sp>
      <mc:AlternateContent xmlns:mc="http://schemas.openxmlformats.org/markup-compatibility/2006">
        <mc:Choice xmlns:p14="http://schemas.microsoft.com/office/powerpoint/2010/main" Requires="p14">
          <p:contentPart p14:bwMode="auto" r:id="rId2">
            <p14:nvContentPartPr>
              <p14:cNvPr id="13" name="Ink 12">
                <a:extLst>
                  <a:ext uri="{FF2B5EF4-FFF2-40B4-BE49-F238E27FC236}">
                    <a16:creationId xmlns:a16="http://schemas.microsoft.com/office/drawing/2014/main" id="{8968D8D6-6FDB-5B00-055F-E13FF889397E}"/>
                  </a:ext>
                </a:extLst>
              </p14:cNvPr>
              <p14:cNvContentPartPr/>
              <p14:nvPr/>
            </p14:nvContentPartPr>
            <p14:xfrm>
              <a:off x="4773315" y="3820394"/>
              <a:ext cx="23760" cy="360"/>
            </p14:xfrm>
          </p:contentPart>
        </mc:Choice>
        <mc:Fallback>
          <p:pic>
            <p:nvPicPr>
              <p:cNvPr id="13" name="Ink 12">
                <a:extLst>
                  <a:ext uri="{FF2B5EF4-FFF2-40B4-BE49-F238E27FC236}">
                    <a16:creationId xmlns:a16="http://schemas.microsoft.com/office/drawing/2014/main" id="{8968D8D6-6FDB-5B00-055F-E13FF889397E}"/>
                  </a:ext>
                </a:extLst>
              </p:cNvPr>
              <p:cNvPicPr/>
              <p:nvPr/>
            </p:nvPicPr>
            <p:blipFill>
              <a:blip r:embed="rId3"/>
              <a:stretch>
                <a:fillRect/>
              </a:stretch>
            </p:blipFill>
            <p:spPr>
              <a:xfrm>
                <a:off x="4765639" y="3812834"/>
                <a:ext cx="39113" cy="15480"/>
              </a:xfrm>
              <a:prstGeom prst="rect">
                <a:avLst/>
              </a:prstGeom>
            </p:spPr>
          </p:pic>
        </mc:Fallback>
      </mc:AlternateContent>
      <p:graphicFrame>
        <p:nvGraphicFramePr>
          <p:cNvPr id="4" name="Chart 3">
            <a:extLst>
              <a:ext uri="{FF2B5EF4-FFF2-40B4-BE49-F238E27FC236}">
                <a16:creationId xmlns:a16="http://schemas.microsoft.com/office/drawing/2014/main" id="{8873B580-E93D-A288-7E14-310960DF78F1}"/>
              </a:ext>
            </a:extLst>
          </p:cNvPr>
          <p:cNvGraphicFramePr>
            <a:graphicFrameLocks/>
          </p:cNvGraphicFramePr>
          <p:nvPr>
            <p:extLst>
              <p:ext uri="{D42A27DB-BD31-4B8C-83A1-F6EECF244321}">
                <p14:modId xmlns:p14="http://schemas.microsoft.com/office/powerpoint/2010/main" val="1814739422"/>
              </p:ext>
            </p:extLst>
          </p:nvPr>
        </p:nvGraphicFramePr>
        <p:xfrm>
          <a:off x="4705148" y="1077384"/>
          <a:ext cx="4084388" cy="3552982"/>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a:extLst>
              <a:ext uri="{FF2B5EF4-FFF2-40B4-BE49-F238E27FC236}">
                <a16:creationId xmlns:a16="http://schemas.microsoft.com/office/drawing/2014/main" id="{56F517D4-550C-07C4-4403-DBB2066009FB}"/>
              </a:ext>
            </a:extLst>
          </p:cNvPr>
          <p:cNvSpPr/>
          <p:nvPr/>
        </p:nvSpPr>
        <p:spPr>
          <a:xfrm>
            <a:off x="4643336" y="815773"/>
            <a:ext cx="4337676" cy="261610"/>
          </a:xfrm>
          <a:prstGeom prst="rect">
            <a:avLst/>
          </a:prstGeom>
        </p:spPr>
        <p:txBody>
          <a:bodyPr wrap="square">
            <a:spAutoFit/>
          </a:bodyPr>
          <a:lstStyle/>
          <a:p>
            <a:pPr defTabSz="685807"/>
            <a:r>
              <a:rPr lang="en-US" sz="1100" b="1" dirty="0">
                <a:solidFill>
                  <a:srgbClr val="B87231"/>
                </a:solidFill>
                <a:latin typeface="Cambria" panose="02040503050406030204" pitchFamily="18" charset="0"/>
                <a:cs typeface="Times New Roman" panose="02020603050405020304" pitchFamily="18" charset="0"/>
              </a:rPr>
              <a:t>Chart 1:</a:t>
            </a:r>
            <a:r>
              <a:rPr lang="en-GB" sz="1100" b="1" dirty="0">
                <a:solidFill>
                  <a:srgbClr val="B87231"/>
                </a:solidFill>
                <a:latin typeface="Cambria" panose="02040503050406030204" pitchFamily="18" charset="0"/>
                <a:cs typeface="Angsana New" panose="02020603050405020304" pitchFamily="18" charset="-34"/>
              </a:rPr>
              <a:t> </a:t>
            </a:r>
            <a:r>
              <a:rPr lang="en-US" sz="1100" b="1" dirty="0">
                <a:solidFill>
                  <a:srgbClr val="B87231"/>
                </a:solidFill>
                <a:latin typeface="Cambria" panose="02040503050406030204" pitchFamily="18" charset="0"/>
                <a:cs typeface="Angsana New" panose="02020603050405020304" pitchFamily="18" charset="-34"/>
              </a:rPr>
              <a:t>Trends in Monthly Inflation (year-on-year percent)</a:t>
            </a:r>
            <a:endParaRPr lang="en-ZM" sz="1100" b="1" dirty="0">
              <a:solidFill>
                <a:srgbClr val="B87231"/>
              </a:solidFill>
              <a:latin typeface="Cambria" panose="02040503050406030204" pitchFamily="18" charset="0"/>
              <a:cs typeface="Angsana New" panose="02020603050405020304" pitchFamily="18" charset="-34"/>
            </a:endParaRPr>
          </a:p>
        </p:txBody>
      </p:sp>
      <p:sp>
        <p:nvSpPr>
          <p:cNvPr id="10" name="TextBox 9">
            <a:extLst>
              <a:ext uri="{FF2B5EF4-FFF2-40B4-BE49-F238E27FC236}">
                <a16:creationId xmlns:a16="http://schemas.microsoft.com/office/drawing/2014/main" id="{6116FCB0-25EB-C13E-6CC2-1CFC5F507048}"/>
              </a:ext>
            </a:extLst>
          </p:cNvPr>
          <p:cNvSpPr txBox="1"/>
          <p:nvPr/>
        </p:nvSpPr>
        <p:spPr>
          <a:xfrm>
            <a:off x="4705148" y="4659541"/>
            <a:ext cx="3339803" cy="215444"/>
          </a:xfrm>
          <a:prstGeom prst="rect">
            <a:avLst/>
          </a:prstGeom>
          <a:noFill/>
        </p:spPr>
        <p:txBody>
          <a:bodyPr wrap="square">
            <a:spAutoFit/>
          </a:bodyPr>
          <a:lstStyle/>
          <a:p>
            <a:pPr marL="0" marR="0" lvl="0" indent="0" algn="just" defTabSz="457154" rtl="0" eaLnBrk="1" fontAlgn="auto" latinLnBrk="0" hangingPunct="1">
              <a:lnSpc>
                <a:spcPct val="100000"/>
              </a:lnSpc>
              <a:spcBef>
                <a:spcPts val="0"/>
              </a:spcBef>
              <a:spcAft>
                <a:spcPts val="0"/>
              </a:spcAft>
              <a:buClrTx/>
              <a:buSzTx/>
              <a:buFontTx/>
              <a:buNone/>
              <a:tabLst/>
              <a:defRPr/>
            </a:pPr>
            <a:r>
              <a:rPr kumimoji="0" lang="en-GB" sz="80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Times New Roman" panose="02020603050405020304" pitchFamily="18" charset="0"/>
              </a:rPr>
              <a:t>Source: Bank of Zambia and Zambia Statistics Agency</a:t>
            </a:r>
            <a:endParaRPr kumimoji="0" lang="en-US" sz="80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531275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87051-FA61-1204-2510-4ACA4A26D21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6FE6E93-B92D-F76E-311B-2CDD9250FD55}"/>
              </a:ext>
            </a:extLst>
          </p:cNvPr>
          <p:cNvSpPr/>
          <p:nvPr/>
        </p:nvSpPr>
        <p:spPr>
          <a:xfrm>
            <a:off x="4664823" y="815030"/>
            <a:ext cx="3961745" cy="441468"/>
          </a:xfrm>
          <a:prstGeom prst="rect">
            <a:avLst/>
          </a:prstGeom>
        </p:spPr>
        <p:txBody>
          <a:bodyPr wrap="square">
            <a:spAutoFit/>
          </a:bodyPr>
          <a:lstStyle/>
          <a:p>
            <a:pPr defTabSz="342903">
              <a:lnSpc>
                <a:spcPct val="107000"/>
              </a:lnSpc>
              <a:defRPr/>
            </a:pPr>
            <a:r>
              <a:rPr lang="en-US" sz="1100" b="1" dirty="0">
                <a:solidFill>
                  <a:srgbClr val="B87231"/>
                </a:solidFill>
                <a:latin typeface="Cambria" panose="02040503050406030204" pitchFamily="18" charset="0"/>
                <a:cs typeface="Times New Roman" panose="02020603050405020304" pitchFamily="18" charset="0"/>
              </a:rPr>
              <a:t>Chart 3: </a:t>
            </a:r>
            <a:r>
              <a:rPr lang="en-US" sz="1100" b="1" dirty="0">
                <a:solidFill>
                  <a:srgbClr val="B87231"/>
                </a:solidFill>
                <a:latin typeface="Cambria" panose="02040503050406030204" pitchFamily="18" charset="0"/>
                <a:cs typeface="Angsana New" panose="02020603050405020304" pitchFamily="18" charset="-34"/>
              </a:rPr>
              <a:t>Contribution to Non-Food Inflation by Sub-Group (percentage points) </a:t>
            </a:r>
            <a:endParaRPr lang="en-US" sz="1100" b="1" dirty="0">
              <a:solidFill>
                <a:srgbClr val="FF6600"/>
              </a:solidFill>
              <a:latin typeface="Cambria" panose="020405030504060302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03F13B68-38D7-DD43-F96D-3933BC16D505}"/>
              </a:ext>
            </a:extLst>
          </p:cNvPr>
          <p:cNvSpPr/>
          <p:nvPr/>
        </p:nvSpPr>
        <p:spPr>
          <a:xfrm>
            <a:off x="363939" y="851586"/>
            <a:ext cx="3325192" cy="430887"/>
          </a:xfrm>
          <a:prstGeom prst="rect">
            <a:avLst/>
          </a:prstGeom>
        </p:spPr>
        <p:txBody>
          <a:bodyPr wrap="square">
            <a:spAutoFit/>
          </a:bodyPr>
          <a:lstStyle/>
          <a:p>
            <a:pPr defTabSz="685807"/>
            <a:r>
              <a:rPr lang="en-US" sz="1100" b="1" dirty="0">
                <a:solidFill>
                  <a:srgbClr val="B87231"/>
                </a:solidFill>
                <a:latin typeface="Cambria" panose="02040503050406030204" pitchFamily="18" charset="0"/>
                <a:cs typeface="Times New Roman" panose="02020603050405020304" pitchFamily="18" charset="0"/>
              </a:rPr>
              <a:t>Chart 2:</a:t>
            </a:r>
            <a:r>
              <a:rPr lang="en-GB" sz="1100" b="1" dirty="0">
                <a:solidFill>
                  <a:srgbClr val="B87231"/>
                </a:solidFill>
                <a:latin typeface="Cambria" panose="02040503050406030204" pitchFamily="18" charset="0"/>
                <a:cs typeface="Angsana New" panose="02020603050405020304" pitchFamily="18" charset="-34"/>
              </a:rPr>
              <a:t> Contribution to Food Inflation by Sub-Group (percentage points)</a:t>
            </a:r>
            <a:endParaRPr lang="en-ZM" sz="1100" b="1" dirty="0">
              <a:solidFill>
                <a:srgbClr val="B87231"/>
              </a:solidFill>
              <a:latin typeface="Cambria" panose="02040503050406030204" pitchFamily="18" charset="0"/>
              <a:cs typeface="Angsana New" panose="02020603050405020304" pitchFamily="18" charset="-34"/>
            </a:endParaRPr>
          </a:p>
        </p:txBody>
      </p:sp>
      <p:sp>
        <p:nvSpPr>
          <p:cNvPr id="3" name="Slide Number Placeholder 2">
            <a:extLst>
              <a:ext uri="{FF2B5EF4-FFF2-40B4-BE49-F238E27FC236}">
                <a16:creationId xmlns:a16="http://schemas.microsoft.com/office/drawing/2014/main" id="{D32DC730-2BF6-F95D-53F4-46EB5D3D6B46}"/>
              </a:ext>
            </a:extLst>
          </p:cNvPr>
          <p:cNvSpPr>
            <a:spLocks noGrp="1"/>
          </p:cNvSpPr>
          <p:nvPr>
            <p:ph type="sldNum" sz="quarter" idx="12"/>
          </p:nvPr>
        </p:nvSpPr>
        <p:spPr/>
        <p:txBody>
          <a:bodyPr/>
          <a:lstStyle/>
          <a:p>
            <a:fld id="{1BADDEBC-B950-41F7-A203-48CB4C128DD4}" type="slidenum">
              <a:rPr lang="en-US" smtClean="0"/>
              <a:t>6</a:t>
            </a:fld>
            <a:endParaRPr lang="en-US"/>
          </a:p>
        </p:txBody>
      </p:sp>
      <p:sp>
        <p:nvSpPr>
          <p:cNvPr id="4" name="TextBox 3">
            <a:extLst>
              <a:ext uri="{FF2B5EF4-FFF2-40B4-BE49-F238E27FC236}">
                <a16:creationId xmlns:a16="http://schemas.microsoft.com/office/drawing/2014/main" id="{8FE47721-2425-BF11-5114-696729E570CA}"/>
              </a:ext>
            </a:extLst>
          </p:cNvPr>
          <p:cNvSpPr txBox="1"/>
          <p:nvPr/>
        </p:nvSpPr>
        <p:spPr>
          <a:xfrm>
            <a:off x="310896" y="4635232"/>
            <a:ext cx="3873579" cy="215444"/>
          </a:xfrm>
          <a:prstGeom prst="rect">
            <a:avLst/>
          </a:prstGeom>
          <a:noFill/>
        </p:spPr>
        <p:txBody>
          <a:bodyPr wrap="square">
            <a:spAutoFit/>
          </a:bodyPr>
          <a:lstStyle/>
          <a:p>
            <a:pPr algn="just"/>
            <a:r>
              <a:rPr lang="en-US" sz="800" dirty="0">
                <a:latin typeface="Cambria" panose="02040503050406030204" pitchFamily="18" charset="0"/>
                <a:ea typeface="Cambria" panose="02040503050406030204" pitchFamily="18" charset="0"/>
                <a:cs typeface="Times New Roman" panose="02020603050405020304" pitchFamily="18" charset="0"/>
              </a:rPr>
              <a:t>Source: Zambia Statistics Agency, Bank of Zambia Staff Computations</a:t>
            </a:r>
          </a:p>
        </p:txBody>
      </p:sp>
      <p:sp>
        <p:nvSpPr>
          <p:cNvPr id="6" name="TextBox 5">
            <a:extLst>
              <a:ext uri="{FF2B5EF4-FFF2-40B4-BE49-F238E27FC236}">
                <a16:creationId xmlns:a16="http://schemas.microsoft.com/office/drawing/2014/main" id="{7F092134-5D46-4470-340D-8015BB891846}"/>
              </a:ext>
            </a:extLst>
          </p:cNvPr>
          <p:cNvSpPr txBox="1"/>
          <p:nvPr/>
        </p:nvSpPr>
        <p:spPr>
          <a:xfrm>
            <a:off x="4752989" y="4651943"/>
            <a:ext cx="3873579" cy="215444"/>
          </a:xfrm>
          <a:prstGeom prst="rect">
            <a:avLst/>
          </a:prstGeom>
          <a:noFill/>
        </p:spPr>
        <p:txBody>
          <a:bodyPr wrap="square">
            <a:spAutoFit/>
          </a:bodyPr>
          <a:lstStyle/>
          <a:p>
            <a:pPr algn="just"/>
            <a:r>
              <a:rPr lang="en-US" sz="800" dirty="0">
                <a:latin typeface="Cambria" panose="02040503050406030204" pitchFamily="18" charset="0"/>
                <a:ea typeface="Cambria" panose="02040503050406030204" pitchFamily="18" charset="0"/>
                <a:cs typeface="Times New Roman" panose="02020603050405020304" pitchFamily="18" charset="0"/>
              </a:rPr>
              <a:t>Source: Zambia Statistics Agency, Bank of Zambia Staff Computations</a:t>
            </a:r>
          </a:p>
        </p:txBody>
      </p:sp>
      <p:graphicFrame>
        <p:nvGraphicFramePr>
          <p:cNvPr id="5" name="Chart 4">
            <a:extLst>
              <a:ext uri="{FF2B5EF4-FFF2-40B4-BE49-F238E27FC236}">
                <a16:creationId xmlns:a16="http://schemas.microsoft.com/office/drawing/2014/main" id="{922A6594-C94E-86F6-10B4-BDCEDD52B441}"/>
              </a:ext>
            </a:extLst>
          </p:cNvPr>
          <p:cNvGraphicFramePr/>
          <p:nvPr>
            <p:extLst>
              <p:ext uri="{D42A27DB-BD31-4B8C-83A1-F6EECF244321}">
                <p14:modId xmlns:p14="http://schemas.microsoft.com/office/powerpoint/2010/main" val="132494222"/>
              </p:ext>
            </p:extLst>
          </p:nvPr>
        </p:nvGraphicFramePr>
        <p:xfrm>
          <a:off x="486229" y="1224694"/>
          <a:ext cx="3510329" cy="34105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FB6014BC-FDD0-7C15-DF19-2BE609007989}"/>
              </a:ext>
            </a:extLst>
          </p:cNvPr>
          <p:cNvGraphicFramePr/>
          <p:nvPr>
            <p:extLst>
              <p:ext uri="{D42A27DB-BD31-4B8C-83A1-F6EECF244321}">
                <p14:modId xmlns:p14="http://schemas.microsoft.com/office/powerpoint/2010/main" val="1371207838"/>
              </p:ext>
            </p:extLst>
          </p:nvPr>
        </p:nvGraphicFramePr>
        <p:xfrm>
          <a:off x="4752988" y="1224695"/>
          <a:ext cx="3406809" cy="3410538"/>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1">
            <a:extLst>
              <a:ext uri="{FF2B5EF4-FFF2-40B4-BE49-F238E27FC236}">
                <a16:creationId xmlns:a16="http://schemas.microsoft.com/office/drawing/2014/main" id="{1B0E04C1-0F6E-BEFF-75A3-638199FCED41}"/>
              </a:ext>
            </a:extLst>
          </p:cNvPr>
          <p:cNvSpPr>
            <a:spLocks noGrp="1"/>
          </p:cNvSpPr>
          <p:nvPr>
            <p:ph type="title"/>
          </p:nvPr>
        </p:nvSpPr>
        <p:spPr>
          <a:xfrm>
            <a:off x="486229" y="400113"/>
            <a:ext cx="8029121" cy="393813"/>
          </a:xfrm>
        </p:spPr>
        <p:txBody>
          <a:bodyPr>
            <a:normAutofit/>
          </a:bodyPr>
          <a:lstStyle/>
          <a:p>
            <a:pPr>
              <a:defRPr/>
            </a:pPr>
            <a:r>
              <a:rPr lang="en-GB" sz="2000" b="1" dirty="0">
                <a:solidFill>
                  <a:srgbClr val="31287C"/>
                </a:solidFill>
                <a:latin typeface="Cambria" panose="02040503050406030204" pitchFamily="18" charset="0"/>
                <a:cs typeface="Times New Roman" panose="02020603050405020304" pitchFamily="18" charset="0"/>
              </a:rPr>
              <a:t>… cont’d</a:t>
            </a:r>
            <a:endParaRPr lang="en-ZM" sz="2000" b="1" dirty="0">
              <a:solidFill>
                <a:srgbClr val="31287C"/>
              </a:solidFill>
              <a:latin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19815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304BC-1DB2-1808-E90D-B8EEF279A21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3BFBAFF-415C-3535-EB24-FDE3111BF445}"/>
              </a:ext>
            </a:extLst>
          </p:cNvPr>
          <p:cNvSpPr>
            <a:spLocks noGrp="1"/>
          </p:cNvSpPr>
          <p:nvPr>
            <p:ph type="title"/>
          </p:nvPr>
        </p:nvSpPr>
        <p:spPr>
          <a:xfrm>
            <a:off x="463551" y="316738"/>
            <a:ext cx="8176856" cy="369332"/>
          </a:xfrm>
          <a:prstGeom prst="rect">
            <a:avLst/>
          </a:prstGeom>
        </p:spPr>
        <p:txBody>
          <a:bodyPr wrap="square">
            <a:spAutoFit/>
          </a:bodyPr>
          <a:lstStyle/>
          <a:p>
            <a:pPr defTabSz="457193">
              <a:defRPr/>
            </a:pPr>
            <a:r>
              <a:rPr lang="en-US" sz="2000" b="1" dirty="0">
                <a:solidFill>
                  <a:srgbClr val="31287C"/>
                </a:solidFill>
                <a:latin typeface="Cambria" panose="02040503050406030204" pitchFamily="18" charset="0"/>
                <a:ea typeface="+mn-ea"/>
                <a:cs typeface="Times New Roman" panose="02020603050405020304" pitchFamily="18" charset="0"/>
              </a:rPr>
              <a:t>Inflation Outlook </a:t>
            </a:r>
          </a:p>
        </p:txBody>
      </p:sp>
      <p:sp>
        <p:nvSpPr>
          <p:cNvPr id="8" name="Rectangle 7">
            <a:extLst>
              <a:ext uri="{FF2B5EF4-FFF2-40B4-BE49-F238E27FC236}">
                <a16:creationId xmlns:a16="http://schemas.microsoft.com/office/drawing/2014/main" id="{819ADF75-8E11-FF9F-C56D-D55D9B9EDF2D}"/>
              </a:ext>
            </a:extLst>
          </p:cNvPr>
          <p:cNvSpPr/>
          <p:nvPr/>
        </p:nvSpPr>
        <p:spPr>
          <a:xfrm>
            <a:off x="216748" y="833840"/>
            <a:ext cx="4277378" cy="3785652"/>
          </a:xfrm>
          <a:prstGeom prst="rect">
            <a:avLst/>
          </a:prstGeom>
        </p:spPr>
        <p:txBody>
          <a:bodyPr wrap="square">
            <a:spAutoFit/>
          </a:bodyPr>
          <a:lstStyle/>
          <a:p>
            <a:pPr marL="285743" indent="-285743" algn="just" defTabSz="457142">
              <a:buFont typeface="Arial" panose="020B0604020202020204" pitchFamily="34" charset="0"/>
              <a:buChar char="•"/>
            </a:pPr>
            <a:r>
              <a:rPr lang="en-US" sz="1200" b="1" dirty="0">
                <a:solidFill>
                  <a:srgbClr val="000000"/>
                </a:solidFill>
                <a:latin typeface="Cambria" panose="02040503050406030204" pitchFamily="18" charset="0"/>
                <a:ea typeface="Cambria" panose="02040503050406030204" pitchFamily="18" charset="0"/>
                <a:cs typeface="Arial" panose="020B0604020202020204" pitchFamily="34" charset="0"/>
              </a:rPr>
              <a:t>Inflation is projected to remain within the 6–8 percent target band over the forecast horizon (2026Q3-2028Q2).</a:t>
            </a:r>
          </a:p>
          <a:p>
            <a:pPr marL="285743" indent="-285743" algn="just" defTabSz="457142">
              <a:buFont typeface="Arial" panose="020B0604020202020204" pitchFamily="34" charset="0"/>
              <a:buChar char="•"/>
            </a:pPr>
            <a:endParaRPr lang="en-US" sz="1200" b="1" dirty="0">
              <a:solidFill>
                <a:srgbClr val="000000"/>
              </a:solidFill>
              <a:latin typeface="Cambria" panose="02040503050406030204" pitchFamily="18" charset="0"/>
              <a:ea typeface="Cambria" panose="02040503050406030204" pitchFamily="18" charset="0"/>
              <a:cs typeface="Arial" panose="020B0604020202020204" pitchFamily="34" charset="0"/>
            </a:endParaRPr>
          </a:p>
          <a:p>
            <a:pPr marL="285743" indent="-285743" algn="just" defTabSz="457142">
              <a:buFont typeface="Arial" panose="020B0604020202020204" pitchFamily="34" charset="0"/>
              <a:buChar char="•"/>
            </a:pPr>
            <a:r>
              <a:rPr lang="en-US" sz="1200" b="1" dirty="0">
                <a:solidFill>
                  <a:srgbClr val="000000"/>
                </a:solidFill>
                <a:latin typeface="Cambria" panose="02040503050406030204" pitchFamily="18" charset="0"/>
                <a:ea typeface="Cambria" panose="02040503050406030204" pitchFamily="18" charset="0"/>
                <a:cs typeface="Arial" panose="020B0604020202020204" pitchFamily="34" charset="0"/>
              </a:rPr>
              <a:t>Annual average inflation is projected at 6.7 percent in 2026 and 6.0 percent in 2027, before edging up to 6.3 percent in the first half of 2028 (Chart 4 and Table 2).</a:t>
            </a:r>
          </a:p>
          <a:p>
            <a:pPr marL="285743" indent="-285743" algn="just" defTabSz="457142">
              <a:buFont typeface="Arial" panose="020B0604020202020204" pitchFamily="34" charset="0"/>
              <a:buChar char="•"/>
            </a:pPr>
            <a:endParaRPr lang="en-US" sz="1200" b="1" dirty="0">
              <a:solidFill>
                <a:srgbClr val="000000"/>
              </a:solidFill>
              <a:latin typeface="Cambria" panose="02040503050406030204" pitchFamily="18" charset="0"/>
              <a:ea typeface="Cambria" panose="02040503050406030204" pitchFamily="18" charset="0"/>
              <a:cs typeface="Arial" panose="020B0604020202020204" pitchFamily="34" charset="0"/>
            </a:endParaRPr>
          </a:p>
          <a:p>
            <a:pPr marL="285743" indent="-285743" algn="just" defTabSz="457142">
              <a:buFont typeface="Arial" panose="020B0604020202020204" pitchFamily="34" charset="0"/>
              <a:buChar char="•"/>
            </a:pPr>
            <a:r>
              <a:rPr lang="en-US" sz="1200" b="1" dirty="0">
                <a:solidFill>
                  <a:srgbClr val="000000"/>
                </a:solidFill>
                <a:latin typeface="Cambria" panose="02040503050406030204" pitchFamily="18" charset="0"/>
                <a:ea typeface="Cambria" panose="02040503050406030204" pitchFamily="18" charset="0"/>
                <a:cs typeface="Arial" panose="020B0604020202020204" pitchFamily="34" charset="0"/>
              </a:rPr>
              <a:t>Key factors underpinning the current outlook are:</a:t>
            </a:r>
          </a:p>
          <a:p>
            <a:pPr marL="285743" indent="-285743" algn="just" defTabSz="457142">
              <a:buFont typeface="Arial" panose="020B0604020202020204" pitchFamily="34" charset="0"/>
              <a:buChar char="•"/>
            </a:pPr>
            <a:endParaRPr lang="en-US" sz="1200" b="1" dirty="0">
              <a:solidFill>
                <a:srgbClr val="000000"/>
              </a:solidFill>
              <a:latin typeface="Cambria" panose="02040503050406030204" pitchFamily="18" charset="0"/>
              <a:ea typeface="Cambria" panose="02040503050406030204" pitchFamily="18" charset="0"/>
              <a:cs typeface="Arial" panose="020B0604020202020204" pitchFamily="34" charset="0"/>
            </a:endParaRPr>
          </a:p>
          <a:p>
            <a:pPr marL="742886" lvl="1" indent="-285743" algn="just" defTabSz="457142">
              <a:buFont typeface="Arial" panose="020B0604020202020204" pitchFamily="34" charset="0"/>
              <a:buChar char="•"/>
            </a:pPr>
            <a:r>
              <a:rPr lang="en-US" sz="1200" b="1" dirty="0">
                <a:solidFill>
                  <a:srgbClr val="000000"/>
                </a:solidFill>
                <a:latin typeface="Cambria" panose="02040503050406030204" pitchFamily="18" charset="0"/>
                <a:ea typeface="Cambria" panose="02040503050406030204" pitchFamily="18" charset="0"/>
                <a:cs typeface="Arial" panose="020B0604020202020204" pitchFamily="34" charset="0"/>
              </a:rPr>
              <a:t>Anticipated stable maize grain prices; and</a:t>
            </a:r>
          </a:p>
          <a:p>
            <a:pPr marL="742886" lvl="1" indent="-285743" algn="just" defTabSz="457142">
              <a:buFont typeface="Arial" panose="020B0604020202020204" pitchFamily="34" charset="0"/>
              <a:buChar char="•"/>
            </a:pPr>
            <a:endParaRPr lang="en-US" sz="1200" b="1" dirty="0">
              <a:solidFill>
                <a:srgbClr val="000000"/>
              </a:solidFill>
              <a:latin typeface="Cambria" panose="02040503050406030204" pitchFamily="18" charset="0"/>
              <a:ea typeface="Cambria" panose="02040503050406030204" pitchFamily="18" charset="0"/>
              <a:cs typeface="Arial" panose="020B0604020202020204" pitchFamily="34" charset="0"/>
            </a:endParaRPr>
          </a:p>
          <a:p>
            <a:pPr marL="742886" lvl="1" indent="-285743" algn="just" defTabSz="457142">
              <a:buFont typeface="Arial" panose="020B0604020202020204" pitchFamily="34" charset="0"/>
              <a:buChar char="•"/>
            </a:pPr>
            <a:r>
              <a:rPr lang="en-US" sz="1200" b="1" dirty="0">
                <a:solidFill>
                  <a:srgbClr val="000000"/>
                </a:solidFill>
                <a:latin typeface="Cambria" panose="02040503050406030204" pitchFamily="18" charset="0"/>
                <a:ea typeface="Cambria" panose="02040503050406030204" pitchFamily="18" charset="0"/>
                <a:cs typeface="Arial" panose="020B0604020202020204" pitchFamily="34" charset="0"/>
              </a:rPr>
              <a:t>Lagged impact of the appreciation of the Kwacha/US$ exchange rate.</a:t>
            </a:r>
          </a:p>
          <a:p>
            <a:pPr marL="457143" lvl="1" algn="just" defTabSz="457142"/>
            <a:endParaRPr lang="en-US" sz="1200" b="1" dirty="0">
              <a:solidFill>
                <a:srgbClr val="000000"/>
              </a:solidFill>
              <a:latin typeface="Cambria" panose="02040503050406030204" pitchFamily="18" charset="0"/>
              <a:ea typeface="Cambria" panose="02040503050406030204" pitchFamily="18" charset="0"/>
              <a:cs typeface="Arial" panose="020B0604020202020204" pitchFamily="34" charset="0"/>
            </a:endParaRPr>
          </a:p>
          <a:p>
            <a:pPr marL="285732" indent="-285743" algn="just" defTabSz="457142">
              <a:buFont typeface="Arial" panose="020B0604020202020204" pitchFamily="34" charset="0"/>
              <a:buChar char="•"/>
            </a:pPr>
            <a:r>
              <a:rPr lang="en-US" sz="1200" b="1" dirty="0">
                <a:solidFill>
                  <a:srgbClr val="000000"/>
                </a:solidFill>
                <a:latin typeface="Cambria" panose="02040503050406030204" pitchFamily="18" charset="0"/>
                <a:ea typeface="Cambria" panose="02040503050406030204" pitchFamily="18" charset="0"/>
                <a:cs typeface="Arial" panose="020B0604020202020204" pitchFamily="34" charset="0"/>
              </a:rPr>
              <a:t>The risks to this outlook remain on the upside. They include the expected super El Niño conditions, </a:t>
            </a:r>
            <a:r>
              <a:rPr lang="en-GB" sz="1200" b="1" dirty="0">
                <a:solidFill>
                  <a:srgbClr val="000000"/>
                </a:solidFill>
                <a:latin typeface="Cambria" panose="02040503050406030204" pitchFamily="18" charset="0"/>
                <a:ea typeface="Cambria" panose="02040503050406030204" pitchFamily="18" charset="0"/>
                <a:cs typeface="Arial" panose="020B0604020202020204" pitchFamily="34" charset="0"/>
              </a:rPr>
              <a:t>protracted </a:t>
            </a:r>
            <a:r>
              <a:rPr lang="en-US" sz="1200" b="1" dirty="0">
                <a:solidFill>
                  <a:srgbClr val="000000"/>
                </a:solidFill>
                <a:latin typeface="Cambria" panose="02040503050406030204" pitchFamily="18" charset="0"/>
                <a:ea typeface="Cambria" panose="02040503050406030204" pitchFamily="18" charset="0"/>
                <a:cs typeface="Arial" panose="020B0604020202020204" pitchFamily="34" charset="0"/>
              </a:rPr>
              <a:t>conflict in the Middle East and geopolitical tensions in general, and </a:t>
            </a:r>
            <a:r>
              <a:rPr lang="en-GB" sz="1200" b="1" dirty="0">
                <a:solidFill>
                  <a:srgbClr val="000000"/>
                </a:solidFill>
                <a:latin typeface="Cambria" panose="02040503050406030204" pitchFamily="18" charset="0"/>
                <a:ea typeface="Cambria" panose="02040503050406030204" pitchFamily="18" charset="0"/>
                <a:cs typeface="Arial" panose="020B0604020202020204" pitchFamily="34" charset="0"/>
              </a:rPr>
              <a:t>tighter global financial conditions.</a:t>
            </a:r>
            <a:endParaRPr lang="en-US" sz="1200" b="1" dirty="0">
              <a:solidFill>
                <a:srgbClr val="000000"/>
              </a:solidFill>
              <a:latin typeface="Cambria" panose="02040503050406030204" pitchFamily="18" charset="0"/>
              <a:ea typeface="Cambria" panose="02040503050406030204" pitchFamily="18" charset="0"/>
              <a:cs typeface="Arial" panose="020B0604020202020204" pitchFamily="34" charset="0"/>
            </a:endParaRPr>
          </a:p>
        </p:txBody>
      </p:sp>
      <p:sp>
        <p:nvSpPr>
          <p:cNvPr id="2" name="Slide Number Placeholder 1">
            <a:extLst>
              <a:ext uri="{FF2B5EF4-FFF2-40B4-BE49-F238E27FC236}">
                <a16:creationId xmlns:a16="http://schemas.microsoft.com/office/drawing/2014/main" id="{FB41DF2E-0C74-63DF-AF8F-B6593FAFBF63}"/>
              </a:ext>
            </a:extLst>
          </p:cNvPr>
          <p:cNvSpPr>
            <a:spLocks noGrp="1"/>
          </p:cNvSpPr>
          <p:nvPr>
            <p:ph type="sldNum" sz="quarter" idx="12"/>
          </p:nvPr>
        </p:nvSpPr>
        <p:spPr/>
        <p:txBody>
          <a:bodyPr/>
          <a:lstStyle/>
          <a:p>
            <a:pPr defTabSz="457142"/>
            <a:fld id="{1BADDEBC-B950-41F7-A203-48CB4C128DD4}" type="slidenum">
              <a:rPr lang="en-US">
                <a:solidFill>
                  <a:prstClr val="black">
                    <a:tint val="75000"/>
                  </a:prstClr>
                </a:solidFill>
                <a:latin typeface="Calibri" panose="020F0502020204030204"/>
              </a:rPr>
              <a:pPr defTabSz="457142"/>
              <a:t>7</a:t>
            </a:fld>
            <a:endParaRPr lang="en-US" dirty="0">
              <a:solidFill>
                <a:prstClr val="black">
                  <a:tint val="75000"/>
                </a:prstClr>
              </a:solidFill>
              <a:latin typeface="Calibri" panose="020F0502020204030204"/>
            </a:endParaRPr>
          </a:p>
        </p:txBody>
      </p:sp>
      <p:graphicFrame>
        <p:nvGraphicFramePr>
          <p:cNvPr id="4" name="Chart 3">
            <a:extLst>
              <a:ext uri="{FF2B5EF4-FFF2-40B4-BE49-F238E27FC236}">
                <a16:creationId xmlns:a16="http://schemas.microsoft.com/office/drawing/2014/main" id="{0B1A2E2C-945F-7524-68AF-F5722CD341BB}"/>
              </a:ext>
            </a:extLst>
          </p:cNvPr>
          <p:cNvGraphicFramePr/>
          <p:nvPr>
            <p:extLst>
              <p:ext uri="{D42A27DB-BD31-4B8C-83A1-F6EECF244321}">
                <p14:modId xmlns:p14="http://schemas.microsoft.com/office/powerpoint/2010/main" val="1872032829"/>
              </p:ext>
            </p:extLst>
          </p:nvPr>
        </p:nvGraphicFramePr>
        <p:xfrm>
          <a:off x="4833915" y="1044529"/>
          <a:ext cx="3732911" cy="2645433"/>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6E8D152A-9122-AE50-2A61-7B99C740A18C}"/>
              </a:ext>
            </a:extLst>
          </p:cNvPr>
          <p:cNvSpPr txBox="1"/>
          <p:nvPr/>
        </p:nvSpPr>
        <p:spPr>
          <a:xfrm>
            <a:off x="4617232" y="782919"/>
            <a:ext cx="3681435" cy="261610"/>
          </a:xfrm>
          <a:prstGeom prst="rect">
            <a:avLst/>
          </a:prstGeom>
          <a:noFill/>
        </p:spPr>
        <p:txBody>
          <a:bodyPr wrap="square" rtlCol="0">
            <a:spAutoFit/>
          </a:bodyPr>
          <a:lstStyle/>
          <a:p>
            <a:pPr marL="180023" marR="0" lvl="2" indent="0" algn="just" defTabSz="514350" rtl="0" eaLnBrk="1" fontAlgn="auto" latinLnBrk="0" hangingPunct="1">
              <a:lnSpc>
                <a:spcPct val="100000"/>
              </a:lnSpc>
              <a:spcBef>
                <a:spcPct val="20000"/>
              </a:spcBef>
              <a:spcAft>
                <a:spcPts val="0"/>
              </a:spcAft>
              <a:buClr>
                <a:srgbClr val="5B9BD5"/>
              </a:buClr>
              <a:buSzPct val="85000"/>
              <a:buFontTx/>
              <a:buNone/>
              <a:tabLst/>
              <a:defRPr/>
            </a:pPr>
            <a:r>
              <a:rPr kumimoji="0" lang="en-US" sz="1100" b="1" i="0" u="none" strike="noStrike" kern="1200" cap="none" spc="0" normalizeH="0" baseline="0" noProof="0" dirty="0">
                <a:ln>
                  <a:noFill/>
                </a:ln>
                <a:solidFill>
                  <a:srgbClr val="B87231"/>
                </a:solidFill>
                <a:effectLst/>
                <a:uLnTx/>
                <a:uFillTx/>
                <a:latin typeface="Cambria" panose="02040503050406030204" pitchFamily="18" charset="0"/>
                <a:ea typeface="Cambria" panose="02040503050406030204" pitchFamily="18" charset="0"/>
                <a:cs typeface="Times New Roman" panose="02020603050405020304" pitchFamily="18" charset="0"/>
              </a:rPr>
              <a:t>Chart 4: Inflation Projection (percent)</a:t>
            </a:r>
          </a:p>
        </p:txBody>
      </p:sp>
      <p:graphicFrame>
        <p:nvGraphicFramePr>
          <p:cNvPr id="10" name="Table 9">
            <a:extLst>
              <a:ext uri="{FF2B5EF4-FFF2-40B4-BE49-F238E27FC236}">
                <a16:creationId xmlns:a16="http://schemas.microsoft.com/office/drawing/2014/main" id="{73B54356-12BA-1C98-B153-1264ED2209B9}"/>
              </a:ext>
            </a:extLst>
          </p:cNvPr>
          <p:cNvGraphicFramePr>
            <a:graphicFrameLocks noGrp="1"/>
          </p:cNvGraphicFramePr>
          <p:nvPr>
            <p:extLst>
              <p:ext uri="{D42A27DB-BD31-4B8C-83A1-F6EECF244321}">
                <p14:modId xmlns:p14="http://schemas.microsoft.com/office/powerpoint/2010/main" val="91973912"/>
              </p:ext>
            </p:extLst>
          </p:nvPr>
        </p:nvGraphicFramePr>
        <p:xfrm>
          <a:off x="4935022" y="3957693"/>
          <a:ext cx="3580327" cy="457200"/>
        </p:xfrm>
        <a:graphic>
          <a:graphicData uri="http://schemas.openxmlformats.org/drawingml/2006/table">
            <a:tbl>
              <a:tblPr firstRow="1" firstCol="1" bandRow="1"/>
              <a:tblGrid>
                <a:gridCol w="1649975">
                  <a:extLst>
                    <a:ext uri="{9D8B030D-6E8A-4147-A177-3AD203B41FA5}">
                      <a16:colId xmlns:a16="http://schemas.microsoft.com/office/drawing/2014/main" val="3850395888"/>
                    </a:ext>
                  </a:extLst>
                </a:gridCol>
                <a:gridCol w="587729">
                  <a:extLst>
                    <a:ext uri="{9D8B030D-6E8A-4147-A177-3AD203B41FA5}">
                      <a16:colId xmlns:a16="http://schemas.microsoft.com/office/drawing/2014/main" val="344998086"/>
                    </a:ext>
                  </a:extLst>
                </a:gridCol>
                <a:gridCol w="596460">
                  <a:extLst>
                    <a:ext uri="{9D8B030D-6E8A-4147-A177-3AD203B41FA5}">
                      <a16:colId xmlns:a16="http://schemas.microsoft.com/office/drawing/2014/main" val="1960439408"/>
                    </a:ext>
                  </a:extLst>
                </a:gridCol>
                <a:gridCol w="746163">
                  <a:extLst>
                    <a:ext uri="{9D8B030D-6E8A-4147-A177-3AD203B41FA5}">
                      <a16:colId xmlns:a16="http://schemas.microsoft.com/office/drawing/2014/main" val="3729686618"/>
                    </a:ext>
                  </a:extLst>
                </a:gridCol>
              </a:tblGrid>
              <a:tr h="0">
                <a:tc>
                  <a:txBody>
                    <a:bodyPr/>
                    <a:lstStyle/>
                    <a:p>
                      <a:pPr>
                        <a:buNone/>
                      </a:pPr>
                      <a:endParaRPr lang="en-US" sz="1000" dirty="0">
                        <a:solidFill>
                          <a:schemeClr val="tx1">
                            <a:lumMod val="95000"/>
                            <a:lumOff val="5000"/>
                          </a:schemeClr>
                        </a:solidFill>
                        <a:effectLst/>
                        <a:latin typeface="Cambria" panose="02040503050406030204" pitchFamily="18" charset="0"/>
                        <a:ea typeface="Cambria" panose="02040503050406030204" pitchFamily="18" charset="0"/>
                      </a:endParaRPr>
                    </a:p>
                  </a:txBody>
                  <a:tcPr marL="68580" marR="6858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r">
                        <a:buNone/>
                      </a:pPr>
                      <a:r>
                        <a:rPr lang="en-GB" sz="1000" dirty="0">
                          <a:solidFill>
                            <a:schemeClr val="tx1">
                              <a:lumMod val="95000"/>
                              <a:lumOff val="5000"/>
                            </a:schemeClr>
                          </a:solidFill>
                          <a:effectLst/>
                          <a:latin typeface="Cambria" panose="02040503050406030204" pitchFamily="18" charset="0"/>
                          <a:ea typeface="Cambria" panose="02040503050406030204" pitchFamily="18" charset="0"/>
                        </a:rPr>
                        <a:t>2026</a:t>
                      </a:r>
                      <a:endParaRPr lang="en-US" sz="1000" dirty="0">
                        <a:solidFill>
                          <a:schemeClr val="tx1">
                            <a:lumMod val="95000"/>
                            <a:lumOff val="5000"/>
                          </a:schemeClr>
                        </a:solidFill>
                        <a:effectLst/>
                        <a:latin typeface="Cambria" panose="02040503050406030204" pitchFamily="18" charset="0"/>
                        <a:ea typeface="Cambria" panose="02040503050406030204" pitchFamily="18" charset="0"/>
                      </a:endParaRPr>
                    </a:p>
                  </a:txBody>
                  <a:tcPr marL="68580" marR="6858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r">
                        <a:buNone/>
                      </a:pPr>
                      <a:r>
                        <a:rPr lang="en-GB" sz="1000">
                          <a:solidFill>
                            <a:schemeClr val="tx1">
                              <a:lumMod val="95000"/>
                              <a:lumOff val="5000"/>
                            </a:schemeClr>
                          </a:solidFill>
                          <a:effectLst/>
                          <a:latin typeface="Cambria" panose="02040503050406030204" pitchFamily="18" charset="0"/>
                          <a:ea typeface="Cambria" panose="02040503050406030204" pitchFamily="18" charset="0"/>
                        </a:rPr>
                        <a:t>2027</a:t>
                      </a:r>
                      <a:endParaRPr lang="en-US" sz="1000">
                        <a:solidFill>
                          <a:schemeClr val="tx1">
                            <a:lumMod val="95000"/>
                            <a:lumOff val="5000"/>
                          </a:schemeClr>
                        </a:solidFill>
                        <a:effectLst/>
                        <a:latin typeface="Cambria" panose="02040503050406030204" pitchFamily="18" charset="0"/>
                        <a:ea typeface="Cambria" panose="02040503050406030204" pitchFamily="18" charset="0"/>
                      </a:endParaRPr>
                    </a:p>
                  </a:txBody>
                  <a:tcPr marL="68580" marR="6858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r">
                        <a:buNone/>
                      </a:pPr>
                      <a:r>
                        <a:rPr lang="en-GB" sz="1000" dirty="0">
                          <a:solidFill>
                            <a:schemeClr val="tx1">
                              <a:lumMod val="95000"/>
                              <a:lumOff val="5000"/>
                            </a:schemeClr>
                          </a:solidFill>
                          <a:effectLst/>
                          <a:latin typeface="Cambria" panose="02040503050406030204" pitchFamily="18" charset="0"/>
                          <a:ea typeface="Cambria" panose="02040503050406030204" pitchFamily="18" charset="0"/>
                        </a:rPr>
                        <a:t>2028</a:t>
                      </a:r>
                      <a:endParaRPr lang="en-US" sz="1000" dirty="0">
                        <a:solidFill>
                          <a:schemeClr val="tx1">
                            <a:lumMod val="95000"/>
                            <a:lumOff val="5000"/>
                          </a:schemeClr>
                        </a:solidFill>
                        <a:effectLst/>
                        <a:latin typeface="Cambria" panose="02040503050406030204" pitchFamily="18" charset="0"/>
                        <a:ea typeface="Cambria" panose="02040503050406030204" pitchFamily="18" charset="0"/>
                      </a:endParaRPr>
                    </a:p>
                  </a:txBody>
                  <a:tcPr marL="68580" marR="6858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86810816"/>
                  </a:ext>
                </a:extLst>
              </a:tr>
              <a:tr h="143266">
                <a:tc>
                  <a:txBody>
                    <a:bodyPr/>
                    <a:lstStyle/>
                    <a:p>
                      <a:pPr marL="0" marR="0" algn="just">
                        <a:buNone/>
                      </a:pPr>
                      <a:r>
                        <a:rPr lang="en-GB" sz="1000" dirty="0">
                          <a:solidFill>
                            <a:schemeClr val="tx1">
                              <a:lumMod val="95000"/>
                              <a:lumOff val="5000"/>
                            </a:schemeClr>
                          </a:solidFill>
                          <a:effectLst/>
                          <a:latin typeface="Cambria" panose="02040503050406030204" pitchFamily="18" charset="0"/>
                          <a:ea typeface="Cambria" panose="02040503050406030204" pitchFamily="18" charset="0"/>
                        </a:rPr>
                        <a:t>August-26 Projection</a:t>
                      </a:r>
                      <a:endParaRPr lang="en-US" sz="1000" dirty="0">
                        <a:solidFill>
                          <a:schemeClr val="tx1">
                            <a:lumMod val="95000"/>
                            <a:lumOff val="5000"/>
                          </a:schemeClr>
                        </a:solidFill>
                        <a:effectLst/>
                        <a:latin typeface="Cambria" panose="02040503050406030204" pitchFamily="18" charset="0"/>
                        <a:ea typeface="Cambria" panose="02040503050406030204" pitchFamily="18" charset="0"/>
                      </a:endParaRPr>
                    </a:p>
                  </a:txBody>
                  <a:tcPr marL="68580" marR="6858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r">
                        <a:buNone/>
                      </a:pPr>
                      <a:r>
                        <a:rPr lang="en-GB" sz="1000" dirty="0">
                          <a:solidFill>
                            <a:schemeClr val="tx1">
                              <a:lumMod val="95000"/>
                              <a:lumOff val="5000"/>
                            </a:schemeClr>
                          </a:solidFill>
                          <a:effectLst/>
                          <a:latin typeface="Cambria" panose="02040503050406030204" pitchFamily="18" charset="0"/>
                          <a:ea typeface="Cambria" panose="02040503050406030204" pitchFamily="18" charset="0"/>
                        </a:rPr>
                        <a:t>6.7</a:t>
                      </a:r>
                      <a:endParaRPr lang="en-US" sz="1000" dirty="0">
                        <a:solidFill>
                          <a:schemeClr val="tx1">
                            <a:lumMod val="95000"/>
                            <a:lumOff val="5000"/>
                          </a:schemeClr>
                        </a:solidFill>
                        <a:effectLst/>
                        <a:latin typeface="Cambria" panose="02040503050406030204" pitchFamily="18" charset="0"/>
                        <a:ea typeface="Cambria" panose="02040503050406030204" pitchFamily="18" charset="0"/>
                      </a:endParaRPr>
                    </a:p>
                  </a:txBody>
                  <a:tcPr marL="68580" marR="6858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r">
                        <a:buNone/>
                      </a:pPr>
                      <a:r>
                        <a:rPr lang="en-GB" sz="1000" dirty="0">
                          <a:solidFill>
                            <a:schemeClr val="tx1">
                              <a:lumMod val="95000"/>
                              <a:lumOff val="5000"/>
                            </a:schemeClr>
                          </a:solidFill>
                          <a:effectLst/>
                          <a:latin typeface="Cambria" panose="02040503050406030204" pitchFamily="18" charset="0"/>
                          <a:ea typeface="Cambria" panose="02040503050406030204" pitchFamily="18" charset="0"/>
                        </a:rPr>
                        <a:t>6.0</a:t>
                      </a:r>
                      <a:endParaRPr lang="en-US" sz="1000" dirty="0">
                        <a:solidFill>
                          <a:schemeClr val="tx1">
                            <a:lumMod val="95000"/>
                            <a:lumOff val="5000"/>
                          </a:schemeClr>
                        </a:solidFill>
                        <a:effectLst/>
                        <a:latin typeface="Cambria" panose="02040503050406030204" pitchFamily="18" charset="0"/>
                        <a:ea typeface="Cambria" panose="02040503050406030204" pitchFamily="18" charset="0"/>
                      </a:endParaRPr>
                    </a:p>
                  </a:txBody>
                  <a:tcPr marL="68580" marR="6858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r">
                        <a:buNone/>
                      </a:pPr>
                      <a:r>
                        <a:rPr lang="en-GB" sz="1000" dirty="0">
                          <a:solidFill>
                            <a:schemeClr val="tx1">
                              <a:lumMod val="95000"/>
                              <a:lumOff val="5000"/>
                            </a:schemeClr>
                          </a:solidFill>
                          <a:effectLst/>
                          <a:latin typeface="Cambria" panose="02040503050406030204" pitchFamily="18" charset="0"/>
                          <a:ea typeface="Cambria" panose="02040503050406030204" pitchFamily="18" charset="0"/>
                        </a:rPr>
                        <a:t>6.3*</a:t>
                      </a:r>
                      <a:endParaRPr lang="en-US" sz="1000" dirty="0">
                        <a:solidFill>
                          <a:schemeClr val="tx1">
                            <a:lumMod val="95000"/>
                            <a:lumOff val="5000"/>
                          </a:schemeClr>
                        </a:solidFill>
                        <a:effectLst/>
                        <a:latin typeface="Cambria" panose="02040503050406030204" pitchFamily="18" charset="0"/>
                        <a:ea typeface="Cambria" panose="02040503050406030204" pitchFamily="18" charset="0"/>
                      </a:endParaRPr>
                    </a:p>
                  </a:txBody>
                  <a:tcPr marL="68580" marR="6858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540013308"/>
                  </a:ext>
                </a:extLst>
              </a:tr>
              <a:tr h="0">
                <a:tc>
                  <a:txBody>
                    <a:bodyPr/>
                    <a:lstStyle/>
                    <a:p>
                      <a:pPr marL="0" marR="0" algn="just">
                        <a:buNone/>
                      </a:pPr>
                      <a:r>
                        <a:rPr lang="en-GB" sz="1000" dirty="0">
                          <a:solidFill>
                            <a:schemeClr val="tx1">
                              <a:lumMod val="95000"/>
                              <a:lumOff val="5000"/>
                            </a:schemeClr>
                          </a:solidFill>
                          <a:effectLst/>
                          <a:latin typeface="Cambria" panose="02040503050406030204" pitchFamily="18" charset="0"/>
                          <a:ea typeface="Cambria" panose="02040503050406030204" pitchFamily="18" charset="0"/>
                        </a:rPr>
                        <a:t>May-26 Projection</a:t>
                      </a:r>
                      <a:endParaRPr lang="en-US" sz="1000" dirty="0">
                        <a:solidFill>
                          <a:schemeClr val="tx1">
                            <a:lumMod val="95000"/>
                            <a:lumOff val="5000"/>
                          </a:schemeClr>
                        </a:solidFill>
                        <a:effectLst/>
                        <a:latin typeface="Cambria" panose="02040503050406030204" pitchFamily="18" charset="0"/>
                        <a:ea typeface="Cambria" panose="02040503050406030204" pitchFamily="18" charset="0"/>
                      </a:endParaRPr>
                    </a:p>
                  </a:txBody>
                  <a:tcPr marL="68580" marR="6858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r">
                        <a:buNone/>
                      </a:pPr>
                      <a:r>
                        <a:rPr lang="en-GB" sz="1000" dirty="0">
                          <a:solidFill>
                            <a:schemeClr val="tx1">
                              <a:lumMod val="95000"/>
                              <a:lumOff val="5000"/>
                            </a:schemeClr>
                          </a:solidFill>
                          <a:effectLst/>
                          <a:latin typeface="Cambria" panose="02040503050406030204" pitchFamily="18" charset="0"/>
                          <a:ea typeface="Cambria" panose="02040503050406030204" pitchFamily="18" charset="0"/>
                        </a:rPr>
                        <a:t>6.8</a:t>
                      </a:r>
                      <a:endParaRPr lang="en-US" sz="1000" dirty="0">
                        <a:solidFill>
                          <a:schemeClr val="tx1">
                            <a:lumMod val="95000"/>
                            <a:lumOff val="5000"/>
                          </a:schemeClr>
                        </a:solidFill>
                        <a:effectLst/>
                        <a:latin typeface="Cambria" panose="02040503050406030204" pitchFamily="18" charset="0"/>
                        <a:ea typeface="Cambria" panose="02040503050406030204" pitchFamily="18" charset="0"/>
                      </a:endParaRPr>
                    </a:p>
                  </a:txBody>
                  <a:tcPr marL="68580" marR="6858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r">
                        <a:buNone/>
                      </a:pPr>
                      <a:r>
                        <a:rPr lang="en-GB" sz="1000" dirty="0">
                          <a:solidFill>
                            <a:schemeClr val="tx1">
                              <a:lumMod val="95000"/>
                              <a:lumOff val="5000"/>
                            </a:schemeClr>
                          </a:solidFill>
                          <a:effectLst/>
                          <a:latin typeface="Cambria" panose="02040503050406030204" pitchFamily="18" charset="0"/>
                          <a:ea typeface="Cambria" panose="02040503050406030204" pitchFamily="18" charset="0"/>
                        </a:rPr>
                        <a:t>6.1</a:t>
                      </a:r>
                      <a:endParaRPr lang="en-US" sz="1000" dirty="0">
                        <a:solidFill>
                          <a:schemeClr val="tx1">
                            <a:lumMod val="95000"/>
                            <a:lumOff val="5000"/>
                          </a:schemeClr>
                        </a:solidFill>
                        <a:effectLst/>
                        <a:latin typeface="Cambria" panose="02040503050406030204" pitchFamily="18" charset="0"/>
                        <a:ea typeface="Cambria" panose="02040503050406030204" pitchFamily="18" charset="0"/>
                      </a:endParaRPr>
                    </a:p>
                  </a:txBody>
                  <a:tcPr marL="68580" marR="6858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r">
                        <a:buNone/>
                      </a:pPr>
                      <a:r>
                        <a:rPr lang="en-GB" sz="1000" dirty="0">
                          <a:solidFill>
                            <a:schemeClr val="tx1">
                              <a:lumMod val="95000"/>
                              <a:lumOff val="5000"/>
                            </a:schemeClr>
                          </a:solidFill>
                          <a:effectLst/>
                          <a:latin typeface="Cambria" panose="02040503050406030204" pitchFamily="18" charset="0"/>
                          <a:ea typeface="Cambria" panose="02040503050406030204" pitchFamily="18" charset="0"/>
                        </a:rPr>
                        <a:t>n/a </a:t>
                      </a:r>
                      <a:endParaRPr lang="en-US" sz="1000" dirty="0">
                        <a:solidFill>
                          <a:schemeClr val="tx1">
                            <a:lumMod val="95000"/>
                            <a:lumOff val="5000"/>
                          </a:schemeClr>
                        </a:solidFill>
                        <a:effectLst/>
                        <a:latin typeface="Cambria" panose="02040503050406030204" pitchFamily="18" charset="0"/>
                        <a:ea typeface="Cambria" panose="02040503050406030204" pitchFamily="18" charset="0"/>
                      </a:endParaRPr>
                    </a:p>
                  </a:txBody>
                  <a:tcPr marL="68580" marR="68580" marT="0" marB="0" anchor="b">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570193491"/>
                  </a:ext>
                </a:extLst>
              </a:tr>
            </a:tbl>
          </a:graphicData>
        </a:graphic>
      </p:graphicFrame>
      <p:sp>
        <p:nvSpPr>
          <p:cNvPr id="12" name="TextBox 11">
            <a:extLst>
              <a:ext uri="{FF2B5EF4-FFF2-40B4-BE49-F238E27FC236}">
                <a16:creationId xmlns:a16="http://schemas.microsoft.com/office/drawing/2014/main" id="{FB4355BE-D69E-9D45-4394-0829A104339C}"/>
              </a:ext>
            </a:extLst>
          </p:cNvPr>
          <p:cNvSpPr txBox="1"/>
          <p:nvPr/>
        </p:nvSpPr>
        <p:spPr>
          <a:xfrm>
            <a:off x="4833915" y="3730284"/>
            <a:ext cx="3681435" cy="261610"/>
          </a:xfrm>
          <a:prstGeom prst="rect">
            <a:avLst/>
          </a:prstGeom>
          <a:noFill/>
        </p:spPr>
        <p:txBody>
          <a:bodyPr wrap="square" rtlCol="0">
            <a:spAutoFit/>
          </a:bodyPr>
          <a:lstStyle/>
          <a:p>
            <a:pPr marL="0" marR="0" lvl="0" indent="0" algn="l" defTabSz="457154"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srgbClr val="B87231"/>
                </a:solidFill>
                <a:effectLst/>
                <a:uLnTx/>
                <a:uFillTx/>
                <a:latin typeface="Cambria" panose="02040503050406030204" pitchFamily="18" charset="0"/>
                <a:ea typeface="Cambria" panose="02040503050406030204" pitchFamily="18" charset="0"/>
                <a:cs typeface="Times New Roman" panose="02020603050405020304" pitchFamily="18" charset="0"/>
              </a:rPr>
              <a:t>Table 2: Inflation Projection (average percent) </a:t>
            </a:r>
            <a:endParaRPr kumimoji="0" lang="en-US" sz="1050" b="1" i="0" u="none" strike="noStrike" kern="1200" cap="none" spc="0" normalizeH="0" baseline="0" noProof="0" dirty="0">
              <a:ln>
                <a:noFill/>
              </a:ln>
              <a:solidFill>
                <a:srgbClr val="B87231"/>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6654CC0E-6620-5E1F-026C-F7C2348AFCA6}"/>
              </a:ext>
            </a:extLst>
          </p:cNvPr>
          <p:cNvSpPr txBox="1"/>
          <p:nvPr/>
        </p:nvSpPr>
        <p:spPr>
          <a:xfrm>
            <a:off x="4885391" y="4448730"/>
            <a:ext cx="3339803" cy="215444"/>
          </a:xfrm>
          <a:prstGeom prst="rect">
            <a:avLst/>
          </a:prstGeom>
          <a:noFill/>
        </p:spPr>
        <p:txBody>
          <a:bodyPr wrap="square">
            <a:spAutoFit/>
          </a:bodyPr>
          <a:lstStyle/>
          <a:p>
            <a:pPr marL="0" marR="0" lvl="0" indent="0" algn="just" defTabSz="457154" rtl="0" eaLnBrk="1" fontAlgn="auto" latinLnBrk="0" hangingPunct="1">
              <a:lnSpc>
                <a:spcPct val="100000"/>
              </a:lnSpc>
              <a:spcBef>
                <a:spcPts val="0"/>
              </a:spcBef>
              <a:spcAft>
                <a:spcPts val="0"/>
              </a:spcAft>
              <a:buClrTx/>
              <a:buSzTx/>
              <a:buFontTx/>
              <a:buNone/>
              <a:tabLst/>
              <a:defRPr/>
            </a:pPr>
            <a:r>
              <a:rPr kumimoji="0" lang="en-GB" sz="80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Times New Roman" panose="02020603050405020304" pitchFamily="18" charset="0"/>
              </a:rPr>
              <a:t>Source: Bank of Zambia and Zambia Statistics Agency</a:t>
            </a:r>
            <a:endParaRPr kumimoji="0" lang="en-US" sz="800"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546853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6E0F4-CCFD-E75E-E868-A24CF9A4FF5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F737081-AB1E-EB49-3238-2F6BBEE82EA1}"/>
              </a:ext>
            </a:extLst>
          </p:cNvPr>
          <p:cNvSpPr>
            <a:spLocks noGrp="1"/>
          </p:cNvSpPr>
          <p:nvPr>
            <p:ph type="title"/>
          </p:nvPr>
        </p:nvSpPr>
        <p:spPr>
          <a:xfrm>
            <a:off x="463552" y="316741"/>
            <a:ext cx="8176856" cy="369332"/>
          </a:xfrm>
          <a:prstGeom prst="rect">
            <a:avLst/>
          </a:prstGeom>
        </p:spPr>
        <p:txBody>
          <a:bodyPr wrap="square">
            <a:spAutoFit/>
          </a:bodyPr>
          <a:lstStyle/>
          <a:p>
            <a:pPr defTabSz="457181">
              <a:defRPr/>
            </a:pPr>
            <a:r>
              <a:rPr lang="en-US" sz="2000" b="1" dirty="0">
                <a:solidFill>
                  <a:srgbClr val="31287C"/>
                </a:solidFill>
                <a:latin typeface="Cambria" panose="02040503050406030204" pitchFamily="18" charset="0"/>
                <a:ea typeface="+mn-ea"/>
                <a:cs typeface="Times New Roman" panose="02020603050405020304" pitchFamily="18" charset="0"/>
              </a:rPr>
              <a:t>Foreign Exchange Market </a:t>
            </a:r>
          </a:p>
        </p:txBody>
      </p:sp>
      <p:sp>
        <p:nvSpPr>
          <p:cNvPr id="5" name="TextBox 4">
            <a:extLst>
              <a:ext uri="{FF2B5EF4-FFF2-40B4-BE49-F238E27FC236}">
                <a16:creationId xmlns:a16="http://schemas.microsoft.com/office/drawing/2014/main" id="{BD6F2B2E-AE6B-C6B2-6914-F0491A2C055B}"/>
              </a:ext>
            </a:extLst>
          </p:cNvPr>
          <p:cNvSpPr txBox="1"/>
          <p:nvPr/>
        </p:nvSpPr>
        <p:spPr>
          <a:xfrm>
            <a:off x="136883" y="790884"/>
            <a:ext cx="3799247" cy="4770537"/>
          </a:xfrm>
          <a:prstGeom prst="rect">
            <a:avLst/>
          </a:prstGeom>
          <a:noFill/>
        </p:spPr>
        <p:txBody>
          <a:bodyPr wrap="square">
            <a:spAutoFit/>
          </a:bodyPr>
          <a:lstStyle/>
          <a:p>
            <a:pPr marL="285739" indent="-285739" algn="just" defTabSz="609507">
              <a:buFont typeface="Arial" panose="020B0604020202020204" pitchFamily="34" charset="0"/>
              <a:buChar char="•"/>
              <a:tabLst>
                <a:tab pos="304771" algn="l"/>
              </a:tabLst>
            </a:pPr>
            <a:r>
              <a:rPr lang="en-US" sz="1600" b="1" dirty="0">
                <a:solidFill>
                  <a:prstClr val="black"/>
                </a:solidFill>
                <a:latin typeface="Cambria" panose="02040503050406030204" pitchFamily="18" charset="0"/>
              </a:rPr>
              <a:t>The Kwacha continued to appreciate against the US dollar in the second quarter, albeit at a slower pace than in the first quarter. It gained by 8.3 percent compared to 14.8 percent in the previous quarter (Chart 5). This reflected continued supply by the mining sector. </a:t>
            </a:r>
          </a:p>
          <a:p>
            <a:pPr marL="285739" indent="-285739" algn="just" defTabSz="457130">
              <a:buFont typeface="Arial" panose="020B0604020202020204" pitchFamily="34" charset="0"/>
              <a:buChar char="•"/>
              <a:tabLst>
                <a:tab pos="228578" algn="l"/>
              </a:tabLst>
            </a:pPr>
            <a:endParaRPr lang="en-US" sz="1600" b="1" dirty="0">
              <a:solidFill>
                <a:prstClr val="black"/>
              </a:solidFill>
              <a:latin typeface="Cambria" panose="02040503050406030204" pitchFamily="18" charset="0"/>
            </a:endParaRPr>
          </a:p>
          <a:p>
            <a:pPr marL="285739" indent="-285739" algn="just" defTabSz="457130">
              <a:buFont typeface="Arial" panose="020B0604020202020204" pitchFamily="34" charset="0"/>
              <a:buChar char="•"/>
              <a:tabLst>
                <a:tab pos="228578" algn="l"/>
              </a:tabLst>
            </a:pPr>
            <a:r>
              <a:rPr lang="en-US" sz="1600" b="1" dirty="0">
                <a:solidFill>
                  <a:prstClr val="black"/>
                </a:solidFill>
                <a:latin typeface="Cambria" panose="02040503050406030204" pitchFamily="18" charset="0"/>
              </a:rPr>
              <a:t>Despite the Kwacha depreciating against the US dollar by 5.6 percent so far in the third quarter (September 28), it has appreciated by 11.8 percent on a year-to-date basis. </a:t>
            </a:r>
          </a:p>
          <a:p>
            <a:pPr marL="285739" indent="-285739" algn="just" defTabSz="457130">
              <a:buFont typeface="Arial" panose="020B0604020202020204" pitchFamily="34" charset="0"/>
              <a:buChar char="•"/>
              <a:tabLst>
                <a:tab pos="228578" algn="l"/>
              </a:tabLst>
            </a:pPr>
            <a:endParaRPr lang="en-US" sz="1600" b="1" dirty="0">
              <a:solidFill>
                <a:prstClr val="black"/>
              </a:solidFill>
              <a:latin typeface="Cambria" panose="02040503050406030204" pitchFamily="18" charset="0"/>
            </a:endParaRPr>
          </a:p>
          <a:p>
            <a:pPr algn="just" defTabSz="457130">
              <a:tabLst>
                <a:tab pos="228578" algn="l"/>
              </a:tabLst>
            </a:pPr>
            <a:endParaRPr lang="en-US" sz="1600" b="1" dirty="0">
              <a:solidFill>
                <a:prstClr val="black"/>
              </a:solidFill>
              <a:latin typeface="Cambria" panose="02040503050406030204" pitchFamily="18" charset="0"/>
            </a:endParaRPr>
          </a:p>
          <a:p>
            <a:pPr algn="just" defTabSz="457130">
              <a:tabLst>
                <a:tab pos="228578" algn="l"/>
              </a:tabLst>
            </a:pPr>
            <a:endParaRPr lang="en-US" sz="1600" b="1" dirty="0">
              <a:solidFill>
                <a:prstClr val="black"/>
              </a:solidFill>
              <a:latin typeface="Cambria" panose="02040503050406030204" pitchFamily="18" charset="0"/>
            </a:endParaRPr>
          </a:p>
        </p:txBody>
      </p:sp>
      <p:sp>
        <p:nvSpPr>
          <p:cNvPr id="3" name="Rectangle 2">
            <a:extLst>
              <a:ext uri="{FF2B5EF4-FFF2-40B4-BE49-F238E27FC236}">
                <a16:creationId xmlns:a16="http://schemas.microsoft.com/office/drawing/2014/main" id="{8434D7CF-1FC2-DB35-7CEA-F34EBCC1194F}"/>
              </a:ext>
            </a:extLst>
          </p:cNvPr>
          <p:cNvSpPr/>
          <p:nvPr/>
        </p:nvSpPr>
        <p:spPr>
          <a:xfrm>
            <a:off x="4205553" y="829396"/>
            <a:ext cx="3381334" cy="261610"/>
          </a:xfrm>
          <a:prstGeom prst="rect">
            <a:avLst/>
          </a:prstGeom>
        </p:spPr>
        <p:txBody>
          <a:bodyPr wrap="square">
            <a:spAutoFit/>
          </a:bodyPr>
          <a:lstStyle/>
          <a:p>
            <a:pPr algn="ctr" defTabSz="457130">
              <a:defRPr/>
            </a:pPr>
            <a:r>
              <a:rPr lang="en-US" sz="1100" b="1" dirty="0">
                <a:solidFill>
                  <a:srgbClr val="B87231"/>
                </a:solidFill>
                <a:latin typeface="Cambria" panose="02040503050406030204" pitchFamily="18" charset="0"/>
                <a:ea typeface="Cambria" panose="02040503050406030204" pitchFamily="18" charset="0"/>
                <a:cs typeface="Times New Roman" panose="02020603050405020304" pitchFamily="18" charset="0"/>
              </a:rPr>
              <a:t>Chart 5: Nominal K/US Dollar Exchange Rate</a:t>
            </a:r>
          </a:p>
        </p:txBody>
      </p:sp>
      <p:sp>
        <p:nvSpPr>
          <p:cNvPr id="2" name="Slide Number Placeholder 1">
            <a:extLst>
              <a:ext uri="{FF2B5EF4-FFF2-40B4-BE49-F238E27FC236}">
                <a16:creationId xmlns:a16="http://schemas.microsoft.com/office/drawing/2014/main" id="{CA5DEFAA-92E8-5422-EA2E-4F51C0F1C46B}"/>
              </a:ext>
            </a:extLst>
          </p:cNvPr>
          <p:cNvSpPr>
            <a:spLocks noGrp="1"/>
          </p:cNvSpPr>
          <p:nvPr>
            <p:ph type="sldNum" sz="quarter" idx="12"/>
          </p:nvPr>
        </p:nvSpPr>
        <p:spPr/>
        <p:txBody>
          <a:bodyPr/>
          <a:lstStyle/>
          <a:p>
            <a:pPr defTabSz="457130"/>
            <a:fld id="{1BADDEBC-B950-41F7-A203-48CB4C128DD4}" type="slidenum">
              <a:rPr lang="en-US">
                <a:solidFill>
                  <a:prstClr val="black">
                    <a:tint val="75000"/>
                  </a:prstClr>
                </a:solidFill>
                <a:latin typeface="Calibri" panose="020F0502020204030204"/>
              </a:rPr>
              <a:pPr defTabSz="457130"/>
              <a:t>8</a:t>
            </a:fld>
            <a:endParaRPr lang="en-US">
              <a:solidFill>
                <a:prstClr val="black">
                  <a:tint val="75000"/>
                </a:prstClr>
              </a:solidFill>
              <a:latin typeface="Calibri" panose="020F0502020204030204"/>
            </a:endParaRPr>
          </a:p>
        </p:txBody>
      </p:sp>
      <mc:AlternateContent xmlns:mc="http://schemas.openxmlformats.org/markup-compatibility/2006" xmlns:p14="http://schemas.microsoft.com/office/powerpoint/2010/main">
        <mc:Choice Requires="p14">
          <p:contentPart p14:bwMode="auto" r:id="rId3">
            <p14:nvContentPartPr>
              <p14:cNvPr id="41" name="Ink 40">
                <a:extLst>
                  <a:ext uri="{FF2B5EF4-FFF2-40B4-BE49-F238E27FC236}">
                    <a16:creationId xmlns:a16="http://schemas.microsoft.com/office/drawing/2014/main" id="{6E10CA74-A08C-691B-DAD9-3D387A1BA5A7}"/>
                  </a:ext>
                </a:extLst>
              </p14:cNvPr>
              <p14:cNvContentPartPr/>
              <p14:nvPr/>
            </p14:nvContentPartPr>
            <p14:xfrm>
              <a:off x="3872235" y="4960154"/>
              <a:ext cx="5040" cy="5040"/>
            </p14:xfrm>
          </p:contentPart>
        </mc:Choice>
        <mc:Fallback xmlns="">
          <p:pic>
            <p:nvPicPr>
              <p:cNvPr id="41" name="Ink 40">
                <a:extLst>
                  <a:ext uri="{FF2B5EF4-FFF2-40B4-BE49-F238E27FC236}">
                    <a16:creationId xmlns:a16="http://schemas.microsoft.com/office/drawing/2014/main" id="{6E10CA74-A08C-691B-DAD9-3D387A1BA5A7}"/>
                  </a:ext>
                </a:extLst>
              </p:cNvPr>
              <p:cNvPicPr/>
              <p:nvPr/>
            </p:nvPicPr>
            <p:blipFill>
              <a:blip r:embed="rId4"/>
              <a:stretch>
                <a:fillRect/>
              </a:stretch>
            </p:blipFill>
            <p:spPr>
              <a:xfrm>
                <a:off x="3864675" y="4952594"/>
                <a:ext cx="20160" cy="20160"/>
              </a:xfrm>
              <a:prstGeom prst="rect">
                <a:avLst/>
              </a:prstGeom>
            </p:spPr>
          </p:pic>
        </mc:Fallback>
      </mc:AlternateContent>
      <p:sp>
        <p:nvSpPr>
          <p:cNvPr id="6" name="TextBox 5">
            <a:extLst>
              <a:ext uri="{FF2B5EF4-FFF2-40B4-BE49-F238E27FC236}">
                <a16:creationId xmlns:a16="http://schemas.microsoft.com/office/drawing/2014/main" id="{8977A6C5-67CD-D60E-0B9F-CDB70E216EA7}"/>
              </a:ext>
            </a:extLst>
          </p:cNvPr>
          <p:cNvSpPr txBox="1"/>
          <p:nvPr/>
        </p:nvSpPr>
        <p:spPr>
          <a:xfrm>
            <a:off x="4572001" y="4581545"/>
            <a:ext cx="3873579" cy="215444"/>
          </a:xfrm>
          <a:prstGeom prst="rect">
            <a:avLst/>
          </a:prstGeom>
          <a:noFill/>
        </p:spPr>
        <p:txBody>
          <a:bodyPr wrap="square">
            <a:spAutoFit/>
          </a:bodyPr>
          <a:lstStyle/>
          <a:p>
            <a:pPr algn="just" defTabSz="457130"/>
            <a:r>
              <a:rPr lang="en-US" sz="800" dirty="0">
                <a:solidFill>
                  <a:prstClr val="black"/>
                </a:solidFill>
                <a:latin typeface="Cambria" panose="02040503050406030204" pitchFamily="18" charset="0"/>
                <a:ea typeface="Cambria" panose="02040503050406030204" pitchFamily="18" charset="0"/>
                <a:cs typeface="Times New Roman" panose="02020603050405020304" pitchFamily="18" charset="0"/>
              </a:rPr>
              <a:t>Source: Bank of Zambia </a:t>
            </a:r>
          </a:p>
        </p:txBody>
      </p:sp>
      <p:graphicFrame>
        <p:nvGraphicFramePr>
          <p:cNvPr id="4" name="Chart 3">
            <a:extLst>
              <a:ext uri="{FF2B5EF4-FFF2-40B4-BE49-F238E27FC236}">
                <a16:creationId xmlns:a16="http://schemas.microsoft.com/office/drawing/2014/main" id="{AAEDCEAA-117C-41F4-C16E-9C72E8CA4AA9}"/>
              </a:ext>
            </a:extLst>
          </p:cNvPr>
          <p:cNvGraphicFramePr/>
          <p:nvPr/>
        </p:nvGraphicFramePr>
        <p:xfrm>
          <a:off x="4572001" y="1075618"/>
          <a:ext cx="3873578" cy="340905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883247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09629-5F40-D589-9173-51AF78B3266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049DC0D-8C99-358D-DE74-56EFF4013D35}"/>
              </a:ext>
            </a:extLst>
          </p:cNvPr>
          <p:cNvSpPr>
            <a:spLocks noGrp="1"/>
          </p:cNvSpPr>
          <p:nvPr>
            <p:ph type="title"/>
          </p:nvPr>
        </p:nvSpPr>
        <p:spPr>
          <a:xfrm>
            <a:off x="405516" y="406407"/>
            <a:ext cx="8176856" cy="369332"/>
          </a:xfrm>
          <a:prstGeom prst="rect">
            <a:avLst/>
          </a:prstGeom>
        </p:spPr>
        <p:txBody>
          <a:bodyPr wrap="square">
            <a:spAutoFit/>
          </a:bodyPr>
          <a:lstStyle/>
          <a:p>
            <a:pPr>
              <a:defRPr/>
            </a:pPr>
            <a:r>
              <a:rPr lang="en-GB" sz="2000" b="1" dirty="0">
                <a:solidFill>
                  <a:srgbClr val="31287C"/>
                </a:solidFill>
                <a:latin typeface="Cambria" panose="02040503050406030204" pitchFamily="18" charset="0"/>
                <a:cs typeface="Times New Roman" panose="02020603050405020304" pitchFamily="18" charset="0"/>
              </a:rPr>
              <a:t>… cont’d</a:t>
            </a:r>
            <a:endParaRPr lang="en-ZM" sz="2000" b="1" dirty="0">
              <a:solidFill>
                <a:srgbClr val="31287C"/>
              </a:solidFill>
              <a:latin typeface="Cambria" panose="020405030504060302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7673CD4E-BD88-0875-7D64-D3A20598C8E2}"/>
              </a:ext>
            </a:extLst>
          </p:cNvPr>
          <p:cNvSpPr>
            <a:spLocks noGrp="1"/>
          </p:cNvSpPr>
          <p:nvPr>
            <p:ph type="sldNum" sz="quarter" idx="12"/>
          </p:nvPr>
        </p:nvSpPr>
        <p:spPr/>
        <p:txBody>
          <a:bodyPr/>
          <a:lstStyle/>
          <a:p>
            <a:fld id="{1BADDEBC-B950-41F7-A203-48CB4C128DD4}" type="slidenum">
              <a:rPr lang="en-US" smtClean="0"/>
              <a:t>9</a:t>
            </a:fld>
            <a:endParaRPr lang="en-US"/>
          </a:p>
        </p:txBody>
      </p:sp>
      <p:sp>
        <p:nvSpPr>
          <p:cNvPr id="9" name="TextBox 8">
            <a:extLst>
              <a:ext uri="{FF2B5EF4-FFF2-40B4-BE49-F238E27FC236}">
                <a16:creationId xmlns:a16="http://schemas.microsoft.com/office/drawing/2014/main" id="{BAAE5045-1FBE-FB83-DA77-7C73D47CBE02}"/>
              </a:ext>
            </a:extLst>
          </p:cNvPr>
          <p:cNvSpPr txBox="1"/>
          <p:nvPr/>
        </p:nvSpPr>
        <p:spPr>
          <a:xfrm>
            <a:off x="4572000" y="775739"/>
            <a:ext cx="4182385" cy="553998"/>
          </a:xfrm>
          <a:prstGeom prst="rect">
            <a:avLst/>
          </a:prstGeom>
          <a:noFill/>
        </p:spPr>
        <p:txBody>
          <a:bodyPr wrap="square">
            <a:spAutoFit/>
          </a:bodyPr>
          <a:lstStyle/>
          <a:p>
            <a:pPr algn="just">
              <a:buNone/>
            </a:pPr>
            <a:r>
              <a:rPr lang="en-GB" sz="1000" b="1" dirty="0">
                <a:solidFill>
                  <a:srgbClr val="B87231"/>
                </a:solidFill>
                <a:latin typeface="Cambria" panose="02040503050406030204" pitchFamily="18" charset="0"/>
                <a:ea typeface="Cambria" panose="02040503050406030204" pitchFamily="18" charset="0"/>
                <a:cs typeface="Times New Roman" panose="02020603050405020304" pitchFamily="18" charset="0"/>
              </a:rPr>
              <a:t>Chart 7: Performance of Selected Emerging Market and Developing Economies Currencies versus the US Dollar in the Second Quarter of 2026 (percent)</a:t>
            </a:r>
            <a:endParaRPr lang="en-US" sz="1000" b="1" dirty="0">
              <a:solidFill>
                <a:srgbClr val="B8723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080D2056-9A0F-C15C-A31C-145B733F8335}"/>
              </a:ext>
            </a:extLst>
          </p:cNvPr>
          <p:cNvSpPr txBox="1"/>
          <p:nvPr/>
        </p:nvSpPr>
        <p:spPr>
          <a:xfrm>
            <a:off x="405516" y="775739"/>
            <a:ext cx="3760967" cy="430887"/>
          </a:xfrm>
          <a:prstGeom prst="rect">
            <a:avLst/>
          </a:prstGeom>
          <a:noFill/>
        </p:spPr>
        <p:txBody>
          <a:bodyPr wrap="square">
            <a:spAutoFit/>
          </a:bodyPr>
          <a:lstStyle/>
          <a:p>
            <a:pPr algn="just">
              <a:buNone/>
            </a:pPr>
            <a:r>
              <a:rPr lang="en-GB" sz="1100" b="1" dirty="0">
                <a:solidFill>
                  <a:srgbClr val="B87231"/>
                </a:solidFill>
                <a:latin typeface="Cambria" panose="02040503050406030204" pitchFamily="18" charset="0"/>
                <a:ea typeface="Cambria" panose="02040503050406030204" pitchFamily="18" charset="0"/>
                <a:cs typeface="Times New Roman" panose="02020603050405020304" pitchFamily="18" charset="0"/>
              </a:rPr>
              <a:t>Chart 6: US Dollar Index and MSCI Emerging Markets Index (monthly average)</a:t>
            </a:r>
            <a:endParaRPr lang="en-US" sz="1100" b="1" dirty="0">
              <a:solidFill>
                <a:srgbClr val="B8723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3C698796-5365-A61B-FF74-7DD5A625FEAD}"/>
              </a:ext>
            </a:extLst>
          </p:cNvPr>
          <p:cNvSpPr txBox="1"/>
          <p:nvPr/>
        </p:nvSpPr>
        <p:spPr>
          <a:xfrm>
            <a:off x="405516" y="4629371"/>
            <a:ext cx="3873579" cy="215444"/>
          </a:xfrm>
          <a:prstGeom prst="rect">
            <a:avLst/>
          </a:prstGeom>
          <a:noFill/>
        </p:spPr>
        <p:txBody>
          <a:bodyPr wrap="square">
            <a:spAutoFit/>
          </a:bodyPr>
          <a:lstStyle/>
          <a:p>
            <a:pPr algn="just"/>
            <a:r>
              <a:rPr lang="en-US" sz="800" dirty="0">
                <a:latin typeface="Cambria" panose="02040503050406030204" pitchFamily="18" charset="0"/>
                <a:ea typeface="Cambria" panose="02040503050406030204" pitchFamily="18" charset="0"/>
                <a:cs typeface="Times New Roman" panose="02020603050405020304" pitchFamily="18" charset="0"/>
              </a:rPr>
              <a:t>Source: Reuters and Bank of Zambia Compilations</a:t>
            </a:r>
          </a:p>
        </p:txBody>
      </p:sp>
      <p:sp>
        <p:nvSpPr>
          <p:cNvPr id="6" name="TextBox 5">
            <a:extLst>
              <a:ext uri="{FF2B5EF4-FFF2-40B4-BE49-F238E27FC236}">
                <a16:creationId xmlns:a16="http://schemas.microsoft.com/office/drawing/2014/main" id="{B3C8921C-EA51-65C7-7FBD-0E86EC66F030}"/>
              </a:ext>
            </a:extLst>
          </p:cNvPr>
          <p:cNvSpPr txBox="1"/>
          <p:nvPr/>
        </p:nvSpPr>
        <p:spPr>
          <a:xfrm>
            <a:off x="4641771" y="4521649"/>
            <a:ext cx="3873579" cy="215444"/>
          </a:xfrm>
          <a:prstGeom prst="rect">
            <a:avLst/>
          </a:prstGeom>
          <a:noFill/>
        </p:spPr>
        <p:txBody>
          <a:bodyPr wrap="square">
            <a:spAutoFit/>
          </a:bodyPr>
          <a:lstStyle/>
          <a:p>
            <a:pPr algn="just"/>
            <a:r>
              <a:rPr lang="en-US" sz="800" dirty="0">
                <a:latin typeface="Cambria" panose="02040503050406030204" pitchFamily="18" charset="0"/>
                <a:ea typeface="Cambria" panose="02040503050406030204" pitchFamily="18" charset="0"/>
                <a:cs typeface="Times New Roman" panose="02020603050405020304" pitchFamily="18" charset="0"/>
              </a:rPr>
              <a:t>Source: Reuters and Bank of Zambia Compilations</a:t>
            </a:r>
          </a:p>
        </p:txBody>
      </p:sp>
      <p:graphicFrame>
        <p:nvGraphicFramePr>
          <p:cNvPr id="3" name="Chart 2">
            <a:extLst>
              <a:ext uri="{FF2B5EF4-FFF2-40B4-BE49-F238E27FC236}">
                <a16:creationId xmlns:a16="http://schemas.microsoft.com/office/drawing/2014/main" id="{DF233CD8-8BB5-E144-CEAA-774B583AEDB3}"/>
              </a:ext>
            </a:extLst>
          </p:cNvPr>
          <p:cNvGraphicFramePr>
            <a:graphicFrameLocks/>
          </p:cNvGraphicFramePr>
          <p:nvPr>
            <p:extLst>
              <p:ext uri="{D42A27DB-BD31-4B8C-83A1-F6EECF244321}">
                <p14:modId xmlns:p14="http://schemas.microsoft.com/office/powerpoint/2010/main" val="3761992458"/>
              </p:ext>
            </p:extLst>
          </p:nvPr>
        </p:nvGraphicFramePr>
        <p:xfrm>
          <a:off x="405516" y="1175849"/>
          <a:ext cx="4065072" cy="34535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B428F862-B380-A4A6-E23E-922266ED3B29}"/>
              </a:ext>
            </a:extLst>
          </p:cNvPr>
          <p:cNvGraphicFramePr/>
          <p:nvPr>
            <p:extLst>
              <p:ext uri="{D42A27DB-BD31-4B8C-83A1-F6EECF244321}">
                <p14:modId xmlns:p14="http://schemas.microsoft.com/office/powerpoint/2010/main" val="614208215"/>
              </p:ext>
            </p:extLst>
          </p:nvPr>
        </p:nvGraphicFramePr>
        <p:xfrm>
          <a:off x="4736132" y="1329737"/>
          <a:ext cx="3873579" cy="30932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6216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3E359-37E5-F03A-A983-5696A2EF952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0DE12E0-D8C9-D135-CDB0-ACBBE891DC9A}"/>
              </a:ext>
            </a:extLst>
          </p:cNvPr>
          <p:cNvSpPr>
            <a:spLocks noGrp="1"/>
          </p:cNvSpPr>
          <p:nvPr>
            <p:ph type="title"/>
          </p:nvPr>
        </p:nvSpPr>
        <p:spPr>
          <a:xfrm>
            <a:off x="387352" y="312621"/>
            <a:ext cx="6382391" cy="485713"/>
          </a:xfrm>
        </p:spPr>
        <p:txBody>
          <a:bodyPr>
            <a:noAutofit/>
          </a:bodyPr>
          <a:lstStyle/>
          <a:p>
            <a:pPr>
              <a:defRPr/>
            </a:pPr>
            <a:r>
              <a:rPr lang="en-GB" sz="2000" b="1" dirty="0">
                <a:solidFill>
                  <a:srgbClr val="31287C"/>
                </a:solidFill>
                <a:latin typeface="Cambria" panose="02040503050406030204" pitchFamily="18" charset="0"/>
                <a:cs typeface="Times New Roman" panose="02020603050405020304" pitchFamily="18" charset="0"/>
              </a:rPr>
              <a:t>… cont’d</a:t>
            </a:r>
            <a:endParaRPr lang="en-ZM" sz="2000" b="1" dirty="0">
              <a:solidFill>
                <a:srgbClr val="31287C"/>
              </a:solidFill>
              <a:latin typeface="Cambria" panose="020405030504060302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8C814196-BA56-08A0-FD3B-49C0563704C9}"/>
              </a:ext>
            </a:extLst>
          </p:cNvPr>
          <p:cNvSpPr txBox="1"/>
          <p:nvPr/>
        </p:nvSpPr>
        <p:spPr>
          <a:xfrm>
            <a:off x="74507" y="782369"/>
            <a:ext cx="4192264" cy="3046988"/>
          </a:xfrm>
          <a:prstGeom prst="rect">
            <a:avLst/>
          </a:prstGeom>
          <a:noFill/>
        </p:spPr>
        <p:txBody>
          <a:bodyPr wrap="square" rtlCol="0">
            <a:spAutoFit/>
          </a:bodyPr>
          <a:lstStyle/>
          <a:p>
            <a:pPr marL="285753" indent="-285753" algn="just">
              <a:buFont typeface="Arial" panose="020B0604020202020204" pitchFamily="34" charset="0"/>
              <a:buChar char="•"/>
            </a:pPr>
            <a:r>
              <a:rPr lang="en-US" sz="1600" b="1" dirty="0">
                <a:latin typeface="Cambria" panose="02040503050406030204" pitchFamily="18" charset="0"/>
                <a:ea typeface="Cambria" panose="02040503050406030204" pitchFamily="18" charset="0"/>
              </a:rPr>
              <a:t>In the second quarter, net foreign exchange sales by mining companies increased to USD774.0 million from USD626.0 million while tax remittances to the Bank of Zambia were USD398.7 million (Chart 8).</a:t>
            </a:r>
          </a:p>
          <a:p>
            <a:pPr marL="285753" indent="-285753" algn="just">
              <a:buFont typeface="Arial" panose="020B0604020202020204" pitchFamily="34" charset="0"/>
              <a:buChar char="•"/>
            </a:pPr>
            <a:endParaRPr lang="en-US" sz="1600" b="1" dirty="0">
              <a:latin typeface="Cambria" panose="02040503050406030204" pitchFamily="18" charset="0"/>
              <a:ea typeface="Cambria" panose="02040503050406030204" pitchFamily="18" charset="0"/>
            </a:endParaRPr>
          </a:p>
          <a:p>
            <a:pPr marL="285753" indent="-285753" algn="just">
              <a:buFont typeface="Arial" panose="020B0604020202020204" pitchFamily="34" charset="0"/>
              <a:buChar char="•"/>
            </a:pPr>
            <a:r>
              <a:rPr lang="en-US" sz="1600" b="1" dirty="0">
                <a:latin typeface="Cambria" panose="02040503050406030204" pitchFamily="18" charset="0"/>
                <a:ea typeface="Cambria" panose="02040503050406030204" pitchFamily="18" charset="0"/>
              </a:rPr>
              <a:t>Together, these inflows raised total foreign exchange liquidity supplied by the mining sector to USD1.2 billion from USD0.9 billion in the first quarter (Chart 8).</a:t>
            </a:r>
          </a:p>
        </p:txBody>
      </p:sp>
      <p:sp>
        <p:nvSpPr>
          <p:cNvPr id="14" name="Content Placeholder 3">
            <a:extLst>
              <a:ext uri="{FF2B5EF4-FFF2-40B4-BE49-F238E27FC236}">
                <a16:creationId xmlns:a16="http://schemas.microsoft.com/office/drawing/2014/main" id="{272CD165-5985-9722-1683-BE26244205B6}"/>
              </a:ext>
            </a:extLst>
          </p:cNvPr>
          <p:cNvSpPr>
            <a:spLocks noGrp="1"/>
          </p:cNvSpPr>
          <p:nvPr>
            <p:ph sz="quarter" idx="1"/>
          </p:nvPr>
        </p:nvSpPr>
        <p:spPr>
          <a:xfrm>
            <a:off x="4458771" y="807911"/>
            <a:ext cx="4380859" cy="391887"/>
          </a:xfrm>
        </p:spPr>
        <p:txBody>
          <a:bodyPr>
            <a:noAutofit/>
          </a:bodyPr>
          <a:lstStyle/>
          <a:p>
            <a:pPr marL="0" indent="0">
              <a:buNone/>
            </a:pPr>
            <a:r>
              <a:rPr lang="en-US" altLang="en-US" sz="1100" b="1" dirty="0">
                <a:solidFill>
                  <a:srgbClr val="B87231"/>
                </a:solidFill>
                <a:latin typeface="Cambria" panose="02040503050406030204" pitchFamily="18" charset="0"/>
                <a:ea typeface="Cambria" panose="02040503050406030204" pitchFamily="18" charset="0"/>
                <a:cs typeface="Times New Roman" panose="02020603050405020304" pitchFamily="18" charset="0"/>
              </a:rPr>
              <a:t>Chart 8: Net Foreign Exchange Inflows from the Mining Sector (USD Million) </a:t>
            </a:r>
            <a:endParaRPr lang="en-US" sz="1100" b="1" dirty="0">
              <a:solidFill>
                <a:srgbClr val="B8723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69158A0C-D097-B1A2-86FE-3C0A8C548698}"/>
              </a:ext>
            </a:extLst>
          </p:cNvPr>
          <p:cNvSpPr>
            <a:spLocks noGrp="1"/>
          </p:cNvSpPr>
          <p:nvPr>
            <p:ph type="sldNum" sz="quarter" idx="12"/>
          </p:nvPr>
        </p:nvSpPr>
        <p:spPr/>
        <p:txBody>
          <a:bodyPr/>
          <a:lstStyle/>
          <a:p>
            <a:fld id="{1BADDEBC-B950-41F7-A203-48CB4C128DD4}" type="slidenum">
              <a:rPr lang="en-US" smtClean="0"/>
              <a:t>10</a:t>
            </a:fld>
            <a:endParaRPr lang="en-US"/>
          </a:p>
        </p:txBody>
      </p:sp>
      <p:sp>
        <p:nvSpPr>
          <p:cNvPr id="4" name="TextBox 3">
            <a:extLst>
              <a:ext uri="{FF2B5EF4-FFF2-40B4-BE49-F238E27FC236}">
                <a16:creationId xmlns:a16="http://schemas.microsoft.com/office/drawing/2014/main" id="{F0DFAB97-F085-57D0-5A24-AD26B8094E67}"/>
              </a:ext>
            </a:extLst>
          </p:cNvPr>
          <p:cNvSpPr txBox="1"/>
          <p:nvPr/>
        </p:nvSpPr>
        <p:spPr>
          <a:xfrm>
            <a:off x="4572000" y="4611949"/>
            <a:ext cx="3873579" cy="215444"/>
          </a:xfrm>
          <a:prstGeom prst="rect">
            <a:avLst/>
          </a:prstGeom>
          <a:noFill/>
        </p:spPr>
        <p:txBody>
          <a:bodyPr wrap="square">
            <a:spAutoFit/>
          </a:bodyPr>
          <a:lstStyle/>
          <a:p>
            <a:pPr algn="just"/>
            <a:r>
              <a:rPr lang="en-US" sz="800" dirty="0">
                <a:latin typeface="Cambria" panose="02040503050406030204" pitchFamily="18" charset="0"/>
                <a:ea typeface="Cambria" panose="02040503050406030204" pitchFamily="18" charset="0"/>
                <a:cs typeface="Times New Roman" panose="02020603050405020304" pitchFamily="18" charset="0"/>
              </a:rPr>
              <a:t>Source: Bank of Zambia </a:t>
            </a:r>
          </a:p>
        </p:txBody>
      </p:sp>
      <p:graphicFrame>
        <p:nvGraphicFramePr>
          <p:cNvPr id="3" name="Chart 2">
            <a:extLst>
              <a:ext uri="{FF2B5EF4-FFF2-40B4-BE49-F238E27FC236}">
                <a16:creationId xmlns:a16="http://schemas.microsoft.com/office/drawing/2014/main" id="{12E1EA6A-647C-2FDD-17CB-06C04BCDF247}"/>
              </a:ext>
            </a:extLst>
          </p:cNvPr>
          <p:cNvGraphicFramePr/>
          <p:nvPr>
            <p:extLst>
              <p:ext uri="{D42A27DB-BD31-4B8C-83A1-F6EECF244321}">
                <p14:modId xmlns:p14="http://schemas.microsoft.com/office/powerpoint/2010/main" val="2838831910"/>
              </p:ext>
            </p:extLst>
          </p:nvPr>
        </p:nvGraphicFramePr>
        <p:xfrm>
          <a:off x="4572000" y="1171858"/>
          <a:ext cx="3962401" cy="34652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44536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C88B4-E1F3-4294-3E96-9DBE389AF7B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63BD3A5-4F97-A728-4613-37C3824AA4B2}"/>
              </a:ext>
            </a:extLst>
          </p:cNvPr>
          <p:cNvSpPr>
            <a:spLocks noGrp="1"/>
          </p:cNvSpPr>
          <p:nvPr>
            <p:ph type="title"/>
          </p:nvPr>
        </p:nvSpPr>
        <p:spPr>
          <a:xfrm>
            <a:off x="463552" y="379179"/>
            <a:ext cx="8176856" cy="369332"/>
          </a:xfrm>
          <a:prstGeom prst="rect">
            <a:avLst/>
          </a:prstGeom>
        </p:spPr>
        <p:txBody>
          <a:bodyPr wrap="square">
            <a:spAutoFit/>
          </a:bodyPr>
          <a:lstStyle/>
          <a:p>
            <a:pPr>
              <a:defRPr/>
            </a:pPr>
            <a:r>
              <a:rPr lang="en-GB" sz="2000" b="1" dirty="0">
                <a:solidFill>
                  <a:srgbClr val="31287C"/>
                </a:solidFill>
                <a:latin typeface="Cambria" panose="02040503050406030204" pitchFamily="18" charset="0"/>
                <a:cs typeface="Times New Roman" panose="02020603050405020304" pitchFamily="18" charset="0"/>
              </a:rPr>
              <a:t>… cont’d</a:t>
            </a:r>
            <a:endParaRPr lang="en-ZM" sz="2000" b="1" dirty="0">
              <a:solidFill>
                <a:srgbClr val="31287C"/>
              </a:solidFill>
              <a:latin typeface="Cambria" panose="020405030504060302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B0B8CB80-9705-2E6B-594C-D6F3B8240734}"/>
              </a:ext>
            </a:extLst>
          </p:cNvPr>
          <p:cNvSpPr txBox="1"/>
          <p:nvPr/>
        </p:nvSpPr>
        <p:spPr>
          <a:xfrm>
            <a:off x="186532" y="834496"/>
            <a:ext cx="3951128" cy="4524315"/>
          </a:xfrm>
          <a:prstGeom prst="rect">
            <a:avLst/>
          </a:prstGeom>
          <a:noFill/>
        </p:spPr>
        <p:txBody>
          <a:bodyPr wrap="square">
            <a:spAutoFit/>
          </a:bodyPr>
          <a:lstStyle/>
          <a:p>
            <a:pPr marL="285746" indent="-285746" algn="just" defTabSz="457142">
              <a:buFont typeface="Arial" panose="020B0604020202020204" pitchFamily="34" charset="0"/>
              <a:buChar char="•"/>
            </a:pPr>
            <a:r>
              <a:rPr lang="en-US" sz="1600" b="1" dirty="0">
                <a:solidFill>
                  <a:prstClr val="black"/>
                </a:solidFill>
                <a:latin typeface="Cambria" panose="02040503050406030204" pitchFamily="18" charset="0"/>
                <a:ea typeface="Cambria" panose="02040503050406030204" pitchFamily="18" charset="0"/>
              </a:rPr>
              <a:t>Foreign financial institutions contributed USD132.1 million to market supply in the second quarter, down from USD542.3 million in the first quarter. </a:t>
            </a:r>
          </a:p>
          <a:p>
            <a:pPr marL="285746" indent="-285746" algn="just" defTabSz="457142">
              <a:buFont typeface="Arial" panose="020B0604020202020204" pitchFamily="34" charset="0"/>
              <a:buChar char="•"/>
            </a:pPr>
            <a:endParaRPr lang="en-US" sz="1600" b="1" dirty="0">
              <a:solidFill>
                <a:prstClr val="black"/>
              </a:solidFill>
              <a:latin typeface="Cambria" panose="02040503050406030204" pitchFamily="18" charset="0"/>
              <a:ea typeface="Cambria" panose="02040503050406030204" pitchFamily="18" charset="0"/>
            </a:endParaRPr>
          </a:p>
          <a:p>
            <a:pPr marL="285746" indent="-285746" algn="just" defTabSz="457142">
              <a:buFont typeface="Arial" panose="020B0604020202020204" pitchFamily="34" charset="0"/>
              <a:buChar char="•"/>
            </a:pPr>
            <a:r>
              <a:rPr lang="en-US" sz="1600" b="1" dirty="0">
                <a:solidFill>
                  <a:prstClr val="black"/>
                </a:solidFill>
                <a:latin typeface="Cambria" panose="02040503050406030204" pitchFamily="18" charset="0"/>
                <a:ea typeface="Cambria" panose="02040503050406030204" pitchFamily="18" charset="0"/>
              </a:rPr>
              <a:t>Reduced supply by foreign financial institutions was due to the exhaustion of their allocation in the primary market for Government securities.</a:t>
            </a:r>
          </a:p>
          <a:p>
            <a:pPr marL="285746" indent="-285746" algn="just" defTabSz="457142">
              <a:buFont typeface="Arial" panose="020B0604020202020204" pitchFamily="34" charset="0"/>
              <a:buChar char="•"/>
            </a:pPr>
            <a:endParaRPr lang="en-US" sz="1600" b="1" dirty="0">
              <a:solidFill>
                <a:prstClr val="black"/>
              </a:solidFill>
              <a:latin typeface="Cambria" panose="02040503050406030204" pitchFamily="18" charset="0"/>
              <a:ea typeface="Cambria" panose="02040503050406030204" pitchFamily="18" charset="0"/>
            </a:endParaRPr>
          </a:p>
          <a:p>
            <a:pPr marL="285746" indent="-285746" algn="just" defTabSz="457142">
              <a:buFont typeface="Arial" panose="020B0604020202020204" pitchFamily="34" charset="0"/>
              <a:buChar char="•"/>
            </a:pPr>
            <a:r>
              <a:rPr lang="en-US" sz="1600" b="1" dirty="0">
                <a:solidFill>
                  <a:prstClr val="black"/>
                </a:solidFill>
                <a:latin typeface="Cambria" panose="02040503050406030204" pitchFamily="18" charset="0"/>
                <a:ea typeface="Cambria" panose="02040503050406030204" pitchFamily="18" charset="0"/>
              </a:rPr>
              <a:t>As a result, the market shifted to net demand of USD119.1 million in the second quarter from net supply of USD230.2 million in the previous quarter (Chart 9).</a:t>
            </a:r>
          </a:p>
          <a:p>
            <a:pPr marL="285746" indent="-285746" algn="just" defTabSz="457142">
              <a:buFont typeface="Arial" panose="020B0604020202020204" pitchFamily="34" charset="0"/>
              <a:buChar char="•"/>
            </a:pPr>
            <a:endParaRPr lang="en-US" sz="1600" b="1" dirty="0">
              <a:solidFill>
                <a:prstClr val="black"/>
              </a:solidFill>
              <a:latin typeface="Cambria" panose="02040503050406030204" pitchFamily="18" charset="0"/>
              <a:ea typeface="Cambria" panose="02040503050406030204" pitchFamily="18" charset="0"/>
            </a:endParaRPr>
          </a:p>
        </p:txBody>
      </p:sp>
      <p:sp>
        <p:nvSpPr>
          <p:cNvPr id="8" name="Content Placeholder 3">
            <a:extLst>
              <a:ext uri="{FF2B5EF4-FFF2-40B4-BE49-F238E27FC236}">
                <a16:creationId xmlns:a16="http://schemas.microsoft.com/office/drawing/2014/main" id="{EB62275C-08D0-0110-BDE3-3DDB617B3906}"/>
              </a:ext>
            </a:extLst>
          </p:cNvPr>
          <p:cNvSpPr txBox="1">
            <a:spLocks/>
          </p:cNvSpPr>
          <p:nvPr/>
        </p:nvSpPr>
        <p:spPr>
          <a:xfrm>
            <a:off x="4358640" y="811920"/>
            <a:ext cx="4281767" cy="423568"/>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783">
              <a:buNone/>
            </a:pPr>
            <a:r>
              <a:rPr lang="en-US" altLang="en-US" sz="1100" b="1" dirty="0">
                <a:solidFill>
                  <a:srgbClr val="B87231"/>
                </a:solidFill>
                <a:latin typeface="Cambria" panose="02040503050406030204" pitchFamily="18" charset="0"/>
                <a:ea typeface="Cambria" panose="02040503050406030204" pitchFamily="18" charset="0"/>
                <a:cs typeface="Times New Roman" panose="02020603050405020304" pitchFamily="18" charset="0"/>
              </a:rPr>
              <a:t>Chart 9: </a:t>
            </a:r>
            <a:r>
              <a:rPr lang="en-GB" sz="1100" b="1" dirty="0">
                <a:solidFill>
                  <a:srgbClr val="B87231"/>
                </a:solidFill>
                <a:latin typeface="Cambria" panose="02040503050406030204" pitchFamily="18" charset="0"/>
                <a:ea typeface="Times New Roman" panose="02020603050405020304" pitchFamily="18" charset="0"/>
                <a:cs typeface="Angsana New" panose="02020603050405020304" pitchFamily="18" charset="-34"/>
              </a:rPr>
              <a:t>Sectoral Net Sales (+)/Purchases (-) of Foreign Exchange (USD Million)</a:t>
            </a:r>
            <a:endParaRPr lang="en-US" sz="1100" b="1" dirty="0">
              <a:solidFill>
                <a:srgbClr val="F79646"/>
              </a:solidFill>
              <a:latin typeface="Cambria" panose="02040503050406030204" pitchFamily="18" charset="0"/>
              <a:ea typeface="Times New Roman" panose="02020603050405020304" pitchFamily="18" charset="0"/>
              <a:cs typeface="Angsana New" panose="02020603050405020304" pitchFamily="18" charset="-34"/>
            </a:endParaRPr>
          </a:p>
          <a:p>
            <a:pPr marL="0" indent="0" defTabSz="685783">
              <a:buNone/>
            </a:pPr>
            <a:endParaRPr lang="en-US" sz="1100" b="1" dirty="0">
              <a:solidFill>
                <a:srgbClr val="B8723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963E3DCB-F2C1-8B50-9870-A5AE48943973}"/>
              </a:ext>
            </a:extLst>
          </p:cNvPr>
          <p:cNvSpPr>
            <a:spLocks noGrp="1"/>
          </p:cNvSpPr>
          <p:nvPr>
            <p:ph type="sldNum" sz="quarter" idx="12"/>
          </p:nvPr>
        </p:nvSpPr>
        <p:spPr/>
        <p:txBody>
          <a:bodyPr/>
          <a:lstStyle/>
          <a:p>
            <a:pPr defTabSz="457142"/>
            <a:fld id="{1BADDEBC-B950-41F7-A203-48CB4C128DD4}" type="slidenum">
              <a:rPr lang="en-US">
                <a:solidFill>
                  <a:prstClr val="black">
                    <a:tint val="75000"/>
                  </a:prstClr>
                </a:solidFill>
                <a:latin typeface="Calibri" panose="020F0502020204030204"/>
              </a:rPr>
              <a:pPr defTabSz="457142"/>
              <a:t>11</a:t>
            </a:fld>
            <a:endParaRPr lang="en-US">
              <a:solidFill>
                <a:prstClr val="black">
                  <a:tint val="75000"/>
                </a:prstClr>
              </a:solidFill>
              <a:latin typeface="Calibri" panose="020F0502020204030204"/>
            </a:endParaRPr>
          </a:p>
        </p:txBody>
      </p:sp>
      <p:sp>
        <p:nvSpPr>
          <p:cNvPr id="2" name="TextBox 1">
            <a:extLst>
              <a:ext uri="{FF2B5EF4-FFF2-40B4-BE49-F238E27FC236}">
                <a16:creationId xmlns:a16="http://schemas.microsoft.com/office/drawing/2014/main" id="{11C44685-76D7-D96C-F835-81B4278D05E8}"/>
              </a:ext>
            </a:extLst>
          </p:cNvPr>
          <p:cNvSpPr txBox="1"/>
          <p:nvPr/>
        </p:nvSpPr>
        <p:spPr>
          <a:xfrm>
            <a:off x="4425418" y="4621673"/>
            <a:ext cx="3873579" cy="215444"/>
          </a:xfrm>
          <a:prstGeom prst="rect">
            <a:avLst/>
          </a:prstGeom>
          <a:noFill/>
        </p:spPr>
        <p:txBody>
          <a:bodyPr wrap="square">
            <a:spAutoFit/>
          </a:bodyPr>
          <a:lstStyle/>
          <a:p>
            <a:pPr algn="just" defTabSz="457142"/>
            <a:r>
              <a:rPr lang="en-US" sz="800" dirty="0">
                <a:solidFill>
                  <a:prstClr val="black"/>
                </a:solidFill>
                <a:latin typeface="Cambria" panose="02040503050406030204" pitchFamily="18" charset="0"/>
                <a:ea typeface="Cambria" panose="02040503050406030204" pitchFamily="18" charset="0"/>
                <a:cs typeface="Times New Roman" panose="02020603050405020304" pitchFamily="18" charset="0"/>
              </a:rPr>
              <a:t>Source: Bank of Zambia </a:t>
            </a:r>
          </a:p>
        </p:txBody>
      </p:sp>
      <p:graphicFrame>
        <p:nvGraphicFramePr>
          <p:cNvPr id="4" name="Chart 3">
            <a:extLst>
              <a:ext uri="{FF2B5EF4-FFF2-40B4-BE49-F238E27FC236}">
                <a16:creationId xmlns:a16="http://schemas.microsoft.com/office/drawing/2014/main" id="{F716BBA5-B126-4071-B244-D044BC0850BC}"/>
              </a:ext>
            </a:extLst>
          </p:cNvPr>
          <p:cNvGraphicFramePr/>
          <p:nvPr>
            <p:extLst>
              <p:ext uri="{D42A27DB-BD31-4B8C-83A1-F6EECF244321}">
                <p14:modId xmlns:p14="http://schemas.microsoft.com/office/powerpoint/2010/main" val="3385689615"/>
              </p:ext>
            </p:extLst>
          </p:nvPr>
        </p:nvGraphicFramePr>
        <p:xfrm>
          <a:off x="4425419" y="1235488"/>
          <a:ext cx="4214988" cy="35674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71189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DE436-D2BF-8285-E3F4-DB55D6217ED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ADE03D9-31F9-5E48-360C-DE66361E20EA}"/>
              </a:ext>
            </a:extLst>
          </p:cNvPr>
          <p:cNvSpPr>
            <a:spLocks noGrp="1"/>
          </p:cNvSpPr>
          <p:nvPr>
            <p:ph type="title"/>
          </p:nvPr>
        </p:nvSpPr>
        <p:spPr>
          <a:xfrm>
            <a:off x="463552" y="379179"/>
            <a:ext cx="8176856" cy="369332"/>
          </a:xfrm>
          <a:prstGeom prst="rect">
            <a:avLst/>
          </a:prstGeom>
        </p:spPr>
        <p:txBody>
          <a:bodyPr wrap="square">
            <a:spAutoFit/>
          </a:bodyPr>
          <a:lstStyle/>
          <a:p>
            <a:pPr>
              <a:defRPr/>
            </a:pPr>
            <a:r>
              <a:rPr lang="en-GB" sz="2000" b="1" dirty="0">
                <a:solidFill>
                  <a:srgbClr val="31287C"/>
                </a:solidFill>
                <a:latin typeface="Cambria" panose="02040503050406030204" pitchFamily="18" charset="0"/>
                <a:cs typeface="Times New Roman" panose="02020603050405020304" pitchFamily="18" charset="0"/>
              </a:rPr>
              <a:t>… cont’d</a:t>
            </a:r>
            <a:endParaRPr lang="en-ZM" sz="2000" b="1" dirty="0">
              <a:solidFill>
                <a:srgbClr val="31287C"/>
              </a:solidFill>
              <a:latin typeface="Cambria" panose="020405030504060302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96BC1331-42BA-E8AB-5861-CE65639B01FD}"/>
              </a:ext>
            </a:extLst>
          </p:cNvPr>
          <p:cNvSpPr txBox="1"/>
          <p:nvPr/>
        </p:nvSpPr>
        <p:spPr>
          <a:xfrm>
            <a:off x="186532" y="834494"/>
            <a:ext cx="3289766" cy="2800767"/>
          </a:xfrm>
          <a:prstGeom prst="rect">
            <a:avLst/>
          </a:prstGeom>
          <a:noFill/>
        </p:spPr>
        <p:txBody>
          <a:bodyPr wrap="square">
            <a:spAutoFit/>
          </a:bodyPr>
          <a:lstStyle/>
          <a:p>
            <a:pPr marL="285746" indent="-285746" algn="just" defTabSz="457142">
              <a:buFont typeface="Arial" panose="020B0604020202020204" pitchFamily="34" charset="0"/>
              <a:buChar char="•"/>
            </a:pPr>
            <a:r>
              <a:rPr lang="en-US" sz="1600" b="1" dirty="0">
                <a:solidFill>
                  <a:prstClr val="black"/>
                </a:solidFill>
                <a:latin typeface="Cambria" panose="02040503050406030204" pitchFamily="18" charset="0"/>
                <a:ea typeface="Cambria" panose="02040503050406030204" pitchFamily="18" charset="0"/>
              </a:rPr>
              <a:t>The Bank provided USD72.0 million in market support to manage exchange rate volatility. </a:t>
            </a:r>
          </a:p>
          <a:p>
            <a:pPr marL="285746" indent="-285746" algn="just" defTabSz="457142">
              <a:buFont typeface="Arial" panose="020B0604020202020204" pitchFamily="34" charset="0"/>
              <a:buChar char="•"/>
            </a:pPr>
            <a:endParaRPr lang="en-US" sz="1600" b="1" dirty="0">
              <a:solidFill>
                <a:prstClr val="black"/>
              </a:solidFill>
              <a:latin typeface="Cambria" panose="02040503050406030204" pitchFamily="18" charset="0"/>
              <a:ea typeface="Cambria" panose="02040503050406030204" pitchFamily="18" charset="0"/>
            </a:endParaRPr>
          </a:p>
          <a:p>
            <a:pPr marL="285746" indent="-285746" algn="just" defTabSz="457142">
              <a:buFont typeface="Arial" panose="020B0604020202020204" pitchFamily="34" charset="0"/>
              <a:buChar char="•"/>
            </a:pPr>
            <a:r>
              <a:rPr lang="en-US" sz="1600" b="1" dirty="0">
                <a:solidFill>
                  <a:prstClr val="black"/>
                </a:solidFill>
                <a:latin typeface="Cambria" panose="02040503050406030204" pitchFamily="18" charset="0"/>
                <a:ea typeface="Cambria" panose="02040503050406030204" pitchFamily="18" charset="0"/>
              </a:rPr>
              <a:t>This notwithstanding, the Bank continued to be a net buyer of foreign exchange, mostly through taxes remitted by mining companies (Chart 10).</a:t>
            </a:r>
          </a:p>
        </p:txBody>
      </p:sp>
      <p:sp>
        <p:nvSpPr>
          <p:cNvPr id="8" name="Content Placeholder 3">
            <a:extLst>
              <a:ext uri="{FF2B5EF4-FFF2-40B4-BE49-F238E27FC236}">
                <a16:creationId xmlns:a16="http://schemas.microsoft.com/office/drawing/2014/main" id="{832B15D4-A2EF-7902-2F1E-E4BC71F9D6A9}"/>
              </a:ext>
            </a:extLst>
          </p:cNvPr>
          <p:cNvSpPr txBox="1">
            <a:spLocks/>
          </p:cNvSpPr>
          <p:nvPr/>
        </p:nvSpPr>
        <p:spPr>
          <a:xfrm>
            <a:off x="4031236" y="825080"/>
            <a:ext cx="4735836" cy="391887"/>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783">
              <a:buNone/>
            </a:pPr>
            <a:r>
              <a:rPr lang="en-US" sz="1100" b="1" dirty="0">
                <a:solidFill>
                  <a:srgbClr val="B87231"/>
                </a:solidFill>
                <a:latin typeface="Cambria" panose="02040503050406030204" pitchFamily="18" charset="0"/>
                <a:ea typeface="Times New Roman" panose="02020603050405020304" pitchFamily="18" charset="0"/>
                <a:cs typeface="Angsana New" panose="02020603050405020304" pitchFamily="18" charset="-34"/>
              </a:rPr>
              <a:t>Chart 10: Bank of Zambia Foreign Exchange Transaction (USD Million) </a:t>
            </a:r>
            <a:endParaRPr lang="en-US" sz="1100" b="1" dirty="0">
              <a:solidFill>
                <a:srgbClr val="F79646"/>
              </a:solidFill>
              <a:latin typeface="Cambria" panose="02040503050406030204" pitchFamily="18" charset="0"/>
              <a:ea typeface="Times New Roman" panose="02020603050405020304" pitchFamily="18" charset="0"/>
              <a:cs typeface="Angsana New" panose="02020603050405020304" pitchFamily="18" charset="-34"/>
            </a:endParaRPr>
          </a:p>
          <a:p>
            <a:pPr marL="0" indent="0" defTabSz="685783">
              <a:buNone/>
            </a:pPr>
            <a:endParaRPr lang="en-US" sz="1100" b="1" dirty="0">
              <a:solidFill>
                <a:srgbClr val="B8723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28446AFC-41D0-BF39-8681-449D00A8BFC9}"/>
              </a:ext>
            </a:extLst>
          </p:cNvPr>
          <p:cNvSpPr>
            <a:spLocks noGrp="1"/>
          </p:cNvSpPr>
          <p:nvPr>
            <p:ph type="sldNum" sz="quarter" idx="12"/>
          </p:nvPr>
        </p:nvSpPr>
        <p:spPr/>
        <p:txBody>
          <a:bodyPr/>
          <a:lstStyle/>
          <a:p>
            <a:pPr defTabSz="457142"/>
            <a:fld id="{1BADDEBC-B950-41F7-A203-48CB4C128DD4}" type="slidenum">
              <a:rPr lang="en-US">
                <a:solidFill>
                  <a:prstClr val="black">
                    <a:tint val="75000"/>
                  </a:prstClr>
                </a:solidFill>
                <a:latin typeface="Calibri" panose="020F0502020204030204"/>
              </a:rPr>
              <a:pPr defTabSz="457142"/>
              <a:t>12</a:t>
            </a:fld>
            <a:endParaRPr lang="en-US">
              <a:solidFill>
                <a:prstClr val="black">
                  <a:tint val="75000"/>
                </a:prstClr>
              </a:solidFill>
              <a:latin typeface="Calibri" panose="020F0502020204030204"/>
            </a:endParaRPr>
          </a:p>
        </p:txBody>
      </p:sp>
      <p:sp>
        <p:nvSpPr>
          <p:cNvPr id="2" name="TextBox 1">
            <a:extLst>
              <a:ext uri="{FF2B5EF4-FFF2-40B4-BE49-F238E27FC236}">
                <a16:creationId xmlns:a16="http://schemas.microsoft.com/office/drawing/2014/main" id="{A4C381A1-CE6A-2D0B-5E0F-2F9B2A96F237}"/>
              </a:ext>
            </a:extLst>
          </p:cNvPr>
          <p:cNvSpPr txBox="1"/>
          <p:nvPr/>
        </p:nvSpPr>
        <p:spPr>
          <a:xfrm>
            <a:off x="4051739" y="4633823"/>
            <a:ext cx="3873579" cy="215444"/>
          </a:xfrm>
          <a:prstGeom prst="rect">
            <a:avLst/>
          </a:prstGeom>
          <a:noFill/>
        </p:spPr>
        <p:txBody>
          <a:bodyPr wrap="square">
            <a:spAutoFit/>
          </a:bodyPr>
          <a:lstStyle/>
          <a:p>
            <a:pPr algn="just" defTabSz="457142"/>
            <a:r>
              <a:rPr lang="en-US" sz="800" dirty="0">
                <a:solidFill>
                  <a:prstClr val="black"/>
                </a:solidFill>
                <a:latin typeface="Cambria" panose="02040503050406030204" pitchFamily="18" charset="0"/>
                <a:ea typeface="Cambria" panose="02040503050406030204" pitchFamily="18" charset="0"/>
                <a:cs typeface="Times New Roman" panose="02020603050405020304" pitchFamily="18" charset="0"/>
              </a:rPr>
              <a:t>Source: Bank of Zambia </a:t>
            </a:r>
          </a:p>
        </p:txBody>
      </p:sp>
      <p:graphicFrame>
        <p:nvGraphicFramePr>
          <p:cNvPr id="4" name="Chart 3">
            <a:extLst>
              <a:ext uri="{FF2B5EF4-FFF2-40B4-BE49-F238E27FC236}">
                <a16:creationId xmlns:a16="http://schemas.microsoft.com/office/drawing/2014/main" id="{70678605-7796-BE97-C223-A6835A205255}"/>
              </a:ext>
            </a:extLst>
          </p:cNvPr>
          <p:cNvGraphicFramePr>
            <a:graphicFrameLocks/>
          </p:cNvGraphicFramePr>
          <p:nvPr>
            <p:extLst>
              <p:ext uri="{D42A27DB-BD31-4B8C-83A1-F6EECF244321}">
                <p14:modId xmlns:p14="http://schemas.microsoft.com/office/powerpoint/2010/main" val="2713759067"/>
              </p:ext>
            </p:extLst>
          </p:nvPr>
        </p:nvGraphicFramePr>
        <p:xfrm>
          <a:off x="3865271" y="1079078"/>
          <a:ext cx="4630420" cy="35547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2656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BEF63-B519-2A5C-A938-0BE4C6F2A6D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E4095DD-ECFE-A296-26E5-4F96B87A325F}"/>
              </a:ext>
            </a:extLst>
          </p:cNvPr>
          <p:cNvSpPr>
            <a:spLocks noGrp="1"/>
          </p:cNvSpPr>
          <p:nvPr>
            <p:ph type="title"/>
          </p:nvPr>
        </p:nvSpPr>
        <p:spPr>
          <a:xfrm>
            <a:off x="463552" y="379179"/>
            <a:ext cx="8176856" cy="369332"/>
          </a:xfrm>
          <a:prstGeom prst="rect">
            <a:avLst/>
          </a:prstGeom>
        </p:spPr>
        <p:txBody>
          <a:bodyPr wrap="square">
            <a:spAutoFit/>
          </a:bodyPr>
          <a:lstStyle/>
          <a:p>
            <a:pPr>
              <a:defRPr/>
            </a:pPr>
            <a:r>
              <a:rPr lang="en-GB" sz="2000" b="1" dirty="0">
                <a:solidFill>
                  <a:srgbClr val="31287C"/>
                </a:solidFill>
                <a:latin typeface="Cambria" panose="02040503050406030204" pitchFamily="18" charset="0"/>
                <a:cs typeface="Times New Roman" panose="02020603050405020304" pitchFamily="18" charset="0"/>
              </a:rPr>
              <a:t>… cont’d</a:t>
            </a:r>
            <a:endParaRPr lang="en-ZM" sz="2000" b="1" dirty="0">
              <a:solidFill>
                <a:srgbClr val="31287C"/>
              </a:solidFill>
              <a:latin typeface="Cambria" panose="020405030504060302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587CD095-39C0-D40B-2C34-89597C0C5895}"/>
              </a:ext>
            </a:extLst>
          </p:cNvPr>
          <p:cNvSpPr txBox="1"/>
          <p:nvPr/>
        </p:nvSpPr>
        <p:spPr>
          <a:xfrm>
            <a:off x="210181" y="849657"/>
            <a:ext cx="3653159" cy="1384995"/>
          </a:xfrm>
          <a:prstGeom prst="rect">
            <a:avLst/>
          </a:prstGeom>
          <a:noFill/>
        </p:spPr>
        <p:txBody>
          <a:bodyPr wrap="square">
            <a:spAutoFit/>
          </a:bodyPr>
          <a:lstStyle/>
          <a:p>
            <a:pPr marL="285746" indent="-285746" algn="just" defTabSz="457142">
              <a:buFont typeface="Arial" panose="020B0604020202020204" pitchFamily="34" charset="0"/>
              <a:buChar char="•"/>
            </a:pPr>
            <a:r>
              <a:rPr lang="en-US" sz="1400" b="1" dirty="0">
                <a:solidFill>
                  <a:prstClr val="black"/>
                </a:solidFill>
                <a:latin typeface="Cambria" panose="02040503050406030204" pitchFamily="18" charset="0"/>
                <a:ea typeface="Cambria" panose="02040503050406030204" pitchFamily="18" charset="0"/>
              </a:rPr>
              <a:t>Interbank foreign exchange market activity reduced in the second quarter. The turnover declined to USD375.7 million from USD396.5 million (Chart 11). </a:t>
            </a:r>
          </a:p>
          <a:p>
            <a:pPr algn="just" defTabSz="457142"/>
            <a:endParaRPr lang="en-US" sz="1400" b="1" dirty="0">
              <a:solidFill>
                <a:prstClr val="black"/>
              </a:solidFill>
              <a:latin typeface="Cambria" panose="02040503050406030204" pitchFamily="18" charset="0"/>
              <a:ea typeface="Cambria" panose="02040503050406030204" pitchFamily="18" charset="0"/>
            </a:endParaRPr>
          </a:p>
        </p:txBody>
      </p:sp>
      <p:sp>
        <p:nvSpPr>
          <p:cNvPr id="8" name="Content Placeholder 3">
            <a:extLst>
              <a:ext uri="{FF2B5EF4-FFF2-40B4-BE49-F238E27FC236}">
                <a16:creationId xmlns:a16="http://schemas.microsoft.com/office/drawing/2014/main" id="{C353E92F-E359-CC44-065B-3601CAFF8A8E}"/>
              </a:ext>
            </a:extLst>
          </p:cNvPr>
          <p:cNvSpPr txBox="1">
            <a:spLocks/>
          </p:cNvSpPr>
          <p:nvPr/>
        </p:nvSpPr>
        <p:spPr>
          <a:xfrm>
            <a:off x="4156679" y="849657"/>
            <a:ext cx="4483729" cy="369332"/>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783">
              <a:buNone/>
            </a:pPr>
            <a:r>
              <a:rPr lang="en-US" altLang="en-US" sz="1100" b="1" dirty="0">
                <a:solidFill>
                  <a:srgbClr val="B87231"/>
                </a:solidFill>
                <a:latin typeface="Cambria" panose="02040503050406030204" pitchFamily="18" charset="0"/>
                <a:ea typeface="Cambria" panose="02040503050406030204" pitchFamily="18" charset="0"/>
                <a:cs typeface="Times New Roman" panose="02020603050405020304" pitchFamily="18" charset="0"/>
              </a:rPr>
              <a:t>Chart 11</a:t>
            </a:r>
            <a:r>
              <a:rPr lang="en-US" sz="1100" b="1" dirty="0">
                <a:solidFill>
                  <a:srgbClr val="B87231"/>
                </a:solidFill>
                <a:latin typeface="Cambria" panose="02040503050406030204" pitchFamily="18" charset="0"/>
                <a:ea typeface="Times New Roman" panose="02020603050405020304" pitchFamily="18" charset="0"/>
                <a:cs typeface="Angsana New" panose="02020603050405020304" pitchFamily="18" charset="-34"/>
              </a:rPr>
              <a:t>: Turnover in the Interbank Foreign Exchange Market (USD Million) </a:t>
            </a:r>
            <a:endParaRPr lang="en-US" sz="1100" b="1" dirty="0">
              <a:solidFill>
                <a:srgbClr val="F79646"/>
              </a:solidFill>
              <a:latin typeface="Cambria" panose="02040503050406030204" pitchFamily="18" charset="0"/>
              <a:ea typeface="Times New Roman" panose="02020603050405020304" pitchFamily="18" charset="0"/>
              <a:cs typeface="Angsana New" panose="02020603050405020304" pitchFamily="18" charset="-34"/>
            </a:endParaRPr>
          </a:p>
          <a:p>
            <a:pPr marL="0" indent="0" defTabSz="685783">
              <a:buNone/>
            </a:pPr>
            <a:endParaRPr lang="en-US" sz="1100" b="1" dirty="0">
              <a:solidFill>
                <a:srgbClr val="B8723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B3316899-1684-ED7A-70CE-C40B51FAA267}"/>
              </a:ext>
            </a:extLst>
          </p:cNvPr>
          <p:cNvSpPr>
            <a:spLocks noGrp="1"/>
          </p:cNvSpPr>
          <p:nvPr>
            <p:ph type="sldNum" sz="quarter" idx="12"/>
          </p:nvPr>
        </p:nvSpPr>
        <p:spPr/>
        <p:txBody>
          <a:bodyPr/>
          <a:lstStyle/>
          <a:p>
            <a:pPr defTabSz="457142"/>
            <a:fld id="{1BADDEBC-B950-41F7-A203-48CB4C128DD4}" type="slidenum">
              <a:rPr lang="en-US">
                <a:solidFill>
                  <a:prstClr val="black">
                    <a:tint val="75000"/>
                  </a:prstClr>
                </a:solidFill>
                <a:latin typeface="Calibri" panose="020F0502020204030204"/>
              </a:rPr>
              <a:pPr defTabSz="457142"/>
              <a:t>13</a:t>
            </a:fld>
            <a:endParaRPr lang="en-US">
              <a:solidFill>
                <a:prstClr val="black">
                  <a:tint val="75000"/>
                </a:prstClr>
              </a:solidFill>
              <a:latin typeface="Calibri" panose="020F0502020204030204"/>
            </a:endParaRPr>
          </a:p>
        </p:txBody>
      </p:sp>
      <p:sp>
        <p:nvSpPr>
          <p:cNvPr id="2" name="TextBox 1">
            <a:extLst>
              <a:ext uri="{FF2B5EF4-FFF2-40B4-BE49-F238E27FC236}">
                <a16:creationId xmlns:a16="http://schemas.microsoft.com/office/drawing/2014/main" id="{C004F12A-8D8D-CEDE-0DDC-2D4072AEA860}"/>
              </a:ext>
            </a:extLst>
          </p:cNvPr>
          <p:cNvSpPr txBox="1"/>
          <p:nvPr/>
        </p:nvSpPr>
        <p:spPr>
          <a:xfrm>
            <a:off x="4156679" y="4408913"/>
            <a:ext cx="3873579" cy="215444"/>
          </a:xfrm>
          <a:prstGeom prst="rect">
            <a:avLst/>
          </a:prstGeom>
          <a:noFill/>
        </p:spPr>
        <p:txBody>
          <a:bodyPr wrap="square">
            <a:spAutoFit/>
          </a:bodyPr>
          <a:lstStyle/>
          <a:p>
            <a:pPr algn="just" defTabSz="457142"/>
            <a:r>
              <a:rPr lang="en-US" sz="800" dirty="0">
                <a:solidFill>
                  <a:prstClr val="black"/>
                </a:solidFill>
                <a:latin typeface="Cambria" panose="02040503050406030204" pitchFamily="18" charset="0"/>
                <a:ea typeface="Cambria" panose="02040503050406030204" pitchFamily="18" charset="0"/>
                <a:cs typeface="Times New Roman" panose="02020603050405020304" pitchFamily="18" charset="0"/>
              </a:rPr>
              <a:t>Source: Bank of Zambia </a:t>
            </a:r>
          </a:p>
        </p:txBody>
      </p:sp>
      <p:graphicFrame>
        <p:nvGraphicFramePr>
          <p:cNvPr id="6" name="Chart 5">
            <a:extLst>
              <a:ext uri="{FF2B5EF4-FFF2-40B4-BE49-F238E27FC236}">
                <a16:creationId xmlns:a16="http://schemas.microsoft.com/office/drawing/2014/main" id="{00000000-0008-0000-0B00-000002000000}"/>
              </a:ext>
            </a:extLst>
          </p:cNvPr>
          <p:cNvGraphicFramePr/>
          <p:nvPr>
            <p:extLst>
              <p:ext uri="{D42A27DB-BD31-4B8C-83A1-F6EECF244321}">
                <p14:modId xmlns:p14="http://schemas.microsoft.com/office/powerpoint/2010/main" val="363710429"/>
              </p:ext>
            </p:extLst>
          </p:nvPr>
        </p:nvGraphicFramePr>
        <p:xfrm>
          <a:off x="4162797" y="1232170"/>
          <a:ext cx="4293781" cy="32492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82867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88E99-7BBC-AF77-0166-BCB7BC58BE7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5014D41-9C86-790F-38F3-C8F2F27C48B3}"/>
              </a:ext>
            </a:extLst>
          </p:cNvPr>
          <p:cNvSpPr>
            <a:spLocks noGrp="1"/>
          </p:cNvSpPr>
          <p:nvPr>
            <p:ph type="title"/>
          </p:nvPr>
        </p:nvSpPr>
        <p:spPr>
          <a:xfrm>
            <a:off x="425454" y="311636"/>
            <a:ext cx="6382391" cy="485713"/>
          </a:xfrm>
        </p:spPr>
        <p:txBody>
          <a:bodyPr>
            <a:noAutofit/>
          </a:bodyPr>
          <a:lstStyle/>
          <a:p>
            <a:pPr defTabSz="457181">
              <a:defRPr/>
            </a:pPr>
            <a:r>
              <a:rPr lang="en-US" sz="2000" b="1" dirty="0">
                <a:solidFill>
                  <a:srgbClr val="31287C"/>
                </a:solidFill>
                <a:latin typeface="Cambria" panose="02040503050406030204" pitchFamily="18" charset="0"/>
                <a:ea typeface="+mn-ea"/>
                <a:cs typeface="Times New Roman" panose="02020603050405020304" pitchFamily="18" charset="0"/>
              </a:rPr>
              <a:t>Gross International Reserves</a:t>
            </a:r>
          </a:p>
        </p:txBody>
      </p:sp>
      <p:sp>
        <p:nvSpPr>
          <p:cNvPr id="10" name="Content Placeholder 3">
            <a:extLst>
              <a:ext uri="{FF2B5EF4-FFF2-40B4-BE49-F238E27FC236}">
                <a16:creationId xmlns:a16="http://schemas.microsoft.com/office/drawing/2014/main" id="{340A696C-B9EB-39A5-A710-9F8F32337088}"/>
              </a:ext>
            </a:extLst>
          </p:cNvPr>
          <p:cNvSpPr>
            <a:spLocks noGrp="1"/>
          </p:cNvSpPr>
          <p:nvPr>
            <p:ph sz="quarter" idx="1"/>
          </p:nvPr>
        </p:nvSpPr>
        <p:spPr>
          <a:xfrm>
            <a:off x="4745421" y="821281"/>
            <a:ext cx="3684197" cy="301700"/>
          </a:xfrm>
        </p:spPr>
        <p:txBody>
          <a:bodyPr>
            <a:noAutofit/>
          </a:bodyPr>
          <a:lstStyle/>
          <a:p>
            <a:pPr marL="0" indent="0" algn="ctr" defTabSz="457181">
              <a:lnSpc>
                <a:spcPct val="100000"/>
              </a:lnSpc>
              <a:spcBef>
                <a:spcPct val="0"/>
              </a:spcBef>
              <a:buNone/>
            </a:pPr>
            <a:r>
              <a:rPr lang="en-US" altLang="en-US" sz="1100" b="1" dirty="0">
                <a:solidFill>
                  <a:srgbClr val="B87231"/>
                </a:solidFill>
                <a:latin typeface="Cambria" panose="02040503050406030204" pitchFamily="18" charset="0"/>
                <a:cs typeface="Times New Roman" panose="02020603050405020304" pitchFamily="18" charset="0"/>
              </a:rPr>
              <a:t>Chart 12: Gross International Reserves (USD Billion) </a:t>
            </a:r>
            <a:endParaRPr lang="en-US" sz="1100" b="1" dirty="0">
              <a:solidFill>
                <a:srgbClr val="B87231"/>
              </a:solidFill>
              <a:latin typeface="Cambria" panose="020405030504060302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98829716-C176-3469-3D0F-B3986FCD0241}"/>
              </a:ext>
            </a:extLst>
          </p:cNvPr>
          <p:cNvSpPr txBox="1"/>
          <p:nvPr/>
        </p:nvSpPr>
        <p:spPr>
          <a:xfrm>
            <a:off x="220750" y="797349"/>
            <a:ext cx="4524671" cy="4154984"/>
          </a:xfrm>
          <a:prstGeom prst="rect">
            <a:avLst/>
          </a:prstGeom>
          <a:noFill/>
        </p:spPr>
        <p:txBody>
          <a:bodyPr wrap="square" rtlCol="0">
            <a:spAutoFit/>
          </a:bodyPr>
          <a:lstStyle/>
          <a:p>
            <a:pPr marL="285739" indent="-285739" algn="just" defTabSz="457130">
              <a:buFont typeface="Arial" panose="020B0604020202020204" pitchFamily="34" charset="0"/>
              <a:buChar char="•"/>
            </a:pPr>
            <a:r>
              <a:rPr lang="en-US" sz="1100" b="1" dirty="0">
                <a:solidFill>
                  <a:prstClr val="black"/>
                </a:solidFill>
                <a:latin typeface="Cambria" panose="02040503050406030204" pitchFamily="18" charset="0"/>
                <a:ea typeface="Cambria" panose="02040503050406030204" pitchFamily="18" charset="0"/>
              </a:rPr>
              <a:t>At end-June, gross international reserves declined to USD5.8 billion equivalent to 4.4 months of import cover, from USD6.2 billion (5.2 months of import cover) at end-March, having reached US$6.5 billion equivalent to 4.9 months of import cover at end-May (Chart 12).</a:t>
            </a:r>
          </a:p>
          <a:p>
            <a:pPr marL="285739" indent="-285739" algn="just" defTabSz="457130">
              <a:buFont typeface="Arial" panose="020B0604020202020204" pitchFamily="34" charset="0"/>
              <a:buChar char="•"/>
            </a:pPr>
            <a:endParaRPr lang="en-US" sz="1100" b="1" dirty="0">
              <a:solidFill>
                <a:prstClr val="black"/>
              </a:solidFill>
              <a:latin typeface="Cambria" panose="02040503050406030204" pitchFamily="18" charset="0"/>
              <a:ea typeface="Cambria" panose="02040503050406030204" pitchFamily="18" charset="0"/>
            </a:endParaRPr>
          </a:p>
          <a:p>
            <a:pPr marL="285739" indent="-285739" algn="just" defTabSz="457130">
              <a:buFont typeface="Arial" panose="020B0604020202020204" pitchFamily="34" charset="0"/>
              <a:buChar char="•"/>
            </a:pPr>
            <a:r>
              <a:rPr lang="en-US" sz="1100" b="1" dirty="0">
                <a:solidFill>
                  <a:prstClr val="black"/>
                </a:solidFill>
                <a:latin typeface="Cambria" panose="02040503050406030204" pitchFamily="18" charset="0"/>
                <a:ea typeface="Cambria" panose="02040503050406030204" pitchFamily="18" charset="0"/>
              </a:rPr>
              <a:t>The bond buyback operation (USD514.8 million) in June and external debt service (USD453.4 million) contributed to the decline in reserves. </a:t>
            </a:r>
          </a:p>
          <a:p>
            <a:pPr algn="just" defTabSz="457130"/>
            <a:endParaRPr lang="en-US" sz="1100" b="1" dirty="0">
              <a:solidFill>
                <a:prstClr val="black"/>
              </a:solidFill>
              <a:latin typeface="Cambria" panose="02040503050406030204" pitchFamily="18" charset="0"/>
              <a:ea typeface="Cambria" panose="02040503050406030204" pitchFamily="18" charset="0"/>
            </a:endParaRPr>
          </a:p>
          <a:p>
            <a:pPr marL="285739" indent="-285739" algn="just" defTabSz="457130">
              <a:buFont typeface="Arial" panose="020B0604020202020204" pitchFamily="34" charset="0"/>
              <a:buChar char="•"/>
            </a:pPr>
            <a:r>
              <a:rPr lang="en-US" sz="1100" b="1" dirty="0">
                <a:solidFill>
                  <a:prstClr val="black"/>
                </a:solidFill>
                <a:latin typeface="Cambria" panose="02040503050406030204" pitchFamily="18" charset="0"/>
                <a:ea typeface="Cambria" panose="02040503050406030204" pitchFamily="18" charset="0"/>
              </a:rPr>
              <a:t>In July, reserves </a:t>
            </a:r>
            <a:r>
              <a:rPr lang="en-US" sz="1100" b="1" dirty="0">
                <a:latin typeface="Cambria" panose="02040503050406030204" pitchFamily="18" charset="0"/>
                <a:ea typeface="Cambria" panose="02040503050406030204" pitchFamily="18" charset="0"/>
              </a:rPr>
              <a:t>picked up to USD6.0 billion (equivalent to 4.5 months of import cover)</a:t>
            </a:r>
            <a:r>
              <a:rPr lang="en-US" sz="1100" b="1" dirty="0">
                <a:solidFill>
                  <a:prstClr val="black"/>
                </a:solidFill>
                <a:latin typeface="Cambria" panose="02040503050406030204" pitchFamily="18" charset="0"/>
                <a:ea typeface="Cambria" panose="02040503050406030204" pitchFamily="18" charset="0"/>
              </a:rPr>
              <a:t> mainly on account of mining taxes (USD88.3 million), project inflows (USD14.5 million), Government non-tax receipts (USD13.6 million), interest on reserves (USD13.0 million), and monetary gold purchases (USD8.5 million). </a:t>
            </a:r>
            <a:endParaRPr lang="en-US" sz="1100" b="1" dirty="0">
              <a:solidFill>
                <a:prstClr val="black"/>
              </a:solidFill>
              <a:highlight>
                <a:srgbClr val="FFFF00"/>
              </a:highlight>
              <a:latin typeface="Cambria" panose="02040503050406030204" pitchFamily="18" charset="0"/>
              <a:ea typeface="Cambria" panose="02040503050406030204" pitchFamily="18" charset="0"/>
            </a:endParaRPr>
          </a:p>
          <a:p>
            <a:pPr marL="285739" indent="-285739" algn="just" defTabSz="457130">
              <a:buFont typeface="Arial" panose="020B0604020202020204" pitchFamily="34" charset="0"/>
              <a:buChar char="•"/>
            </a:pPr>
            <a:endParaRPr lang="en-US" sz="1100" b="1" dirty="0">
              <a:solidFill>
                <a:prstClr val="black"/>
              </a:solidFill>
              <a:latin typeface="Cambria" panose="02040503050406030204" pitchFamily="18" charset="0"/>
              <a:ea typeface="Cambria" panose="02040503050406030204" pitchFamily="18" charset="0"/>
            </a:endParaRPr>
          </a:p>
          <a:p>
            <a:pPr marL="285739" indent="-285739" algn="just" defTabSz="457130">
              <a:buFont typeface="Arial" panose="020B0604020202020204" pitchFamily="34" charset="0"/>
              <a:buChar char="•"/>
            </a:pPr>
            <a:r>
              <a:rPr lang="en-US" sz="1100" b="1" dirty="0">
                <a:latin typeface="Cambria" panose="02040503050406030204" pitchFamily="18" charset="0"/>
                <a:ea typeface="Cambria" panose="02040503050406030204" pitchFamily="18" charset="0"/>
              </a:rPr>
              <a:t>In July, 62.21 kg worth USD8.2 million was bought, bringing the total holdings to 3,620.43 kg with market value of USD468.7 million since the Bank embarked on purchasing locally produced gold in December 2020.</a:t>
            </a:r>
          </a:p>
          <a:p>
            <a:pPr marL="285739" indent="-285739" algn="just" defTabSz="457130">
              <a:buFont typeface="Arial" panose="020B0604020202020204" pitchFamily="34" charset="0"/>
              <a:buChar char="•"/>
            </a:pPr>
            <a:endParaRPr lang="en-US" sz="1100" b="1" dirty="0">
              <a:solidFill>
                <a:prstClr val="black"/>
              </a:solidFill>
              <a:latin typeface="Cambria" panose="02040503050406030204" pitchFamily="18" charset="0"/>
              <a:ea typeface="Cambria" panose="02040503050406030204" pitchFamily="18" charset="0"/>
            </a:endParaRPr>
          </a:p>
          <a:p>
            <a:pPr marL="285739" indent="-285739" algn="just" defTabSz="457130">
              <a:buFont typeface="Arial" panose="020B0604020202020204" pitchFamily="34" charset="0"/>
              <a:buChar char="•"/>
            </a:pPr>
            <a:r>
              <a:rPr lang="en-US" sz="1100" b="1" dirty="0">
                <a:solidFill>
                  <a:schemeClr val="tx1">
                    <a:lumMod val="95000"/>
                    <a:lumOff val="5000"/>
                  </a:schemeClr>
                </a:solidFill>
                <a:latin typeface="Cambria" panose="02040503050406030204" pitchFamily="18" charset="0"/>
                <a:ea typeface="Cambria" panose="02040503050406030204" pitchFamily="18" charset="0"/>
              </a:rPr>
              <a:t>As of September 29, the average price of gold </a:t>
            </a:r>
            <a:r>
              <a:rPr lang="en-US" sz="1100" b="1" dirty="0">
                <a:latin typeface="Cambria" panose="02040503050406030204" pitchFamily="18" charset="0"/>
                <a:ea typeface="Cambria" panose="02040503050406030204" pitchFamily="18" charset="0"/>
              </a:rPr>
              <a:t>was USD4,160.00 </a:t>
            </a:r>
            <a:r>
              <a:rPr lang="en-US" sz="1100" b="1" dirty="0">
                <a:solidFill>
                  <a:schemeClr val="tx1">
                    <a:lumMod val="95000"/>
                    <a:lumOff val="5000"/>
                  </a:schemeClr>
                </a:solidFill>
                <a:latin typeface="Cambria" panose="02040503050406030204" pitchFamily="18" charset="0"/>
                <a:ea typeface="Cambria" panose="02040503050406030204" pitchFamily="18" charset="0"/>
              </a:rPr>
              <a:t>per ounce. </a:t>
            </a:r>
            <a:endParaRPr lang="en-US" sz="1100" dirty="0">
              <a:solidFill>
                <a:prstClr val="black"/>
              </a:solidFill>
              <a:latin typeface="Cambria" panose="02040503050406030204" pitchFamily="18" charset="0"/>
              <a:ea typeface="Cambria" panose="02040503050406030204" pitchFamily="18" charset="0"/>
            </a:endParaRPr>
          </a:p>
        </p:txBody>
      </p:sp>
      <p:sp>
        <p:nvSpPr>
          <p:cNvPr id="3" name="Slide Number Placeholder 2">
            <a:extLst>
              <a:ext uri="{FF2B5EF4-FFF2-40B4-BE49-F238E27FC236}">
                <a16:creationId xmlns:a16="http://schemas.microsoft.com/office/drawing/2014/main" id="{7AE3D101-3E24-D9E4-0C94-9B73C7DA6ADC}"/>
              </a:ext>
            </a:extLst>
          </p:cNvPr>
          <p:cNvSpPr>
            <a:spLocks noGrp="1"/>
          </p:cNvSpPr>
          <p:nvPr>
            <p:ph type="sldNum" sz="quarter" idx="12"/>
          </p:nvPr>
        </p:nvSpPr>
        <p:spPr/>
        <p:txBody>
          <a:bodyPr/>
          <a:lstStyle/>
          <a:p>
            <a:pPr defTabSz="457130"/>
            <a:fld id="{1BADDEBC-B950-41F7-A203-48CB4C128DD4}" type="slidenum">
              <a:rPr lang="en-US">
                <a:solidFill>
                  <a:prstClr val="black">
                    <a:tint val="75000"/>
                  </a:prstClr>
                </a:solidFill>
                <a:latin typeface="Calibri" panose="020F0502020204030204"/>
              </a:rPr>
              <a:pPr defTabSz="457130"/>
              <a:t>14</a:t>
            </a:fld>
            <a:endParaRPr lang="en-US" dirty="0">
              <a:solidFill>
                <a:prstClr val="black">
                  <a:tint val="75000"/>
                </a:prstClr>
              </a:solidFill>
              <a:latin typeface="Calibri" panose="020F0502020204030204"/>
            </a:endParaRPr>
          </a:p>
        </p:txBody>
      </p:sp>
      <p:sp>
        <p:nvSpPr>
          <p:cNvPr id="6" name="TextBox 5">
            <a:extLst>
              <a:ext uri="{FF2B5EF4-FFF2-40B4-BE49-F238E27FC236}">
                <a16:creationId xmlns:a16="http://schemas.microsoft.com/office/drawing/2014/main" id="{19C0AB5F-6D40-555B-9D50-46D55E7F0FC5}"/>
              </a:ext>
            </a:extLst>
          </p:cNvPr>
          <p:cNvSpPr txBox="1"/>
          <p:nvPr/>
        </p:nvSpPr>
        <p:spPr>
          <a:xfrm>
            <a:off x="4905932" y="4767263"/>
            <a:ext cx="3873579" cy="215444"/>
          </a:xfrm>
          <a:prstGeom prst="rect">
            <a:avLst/>
          </a:prstGeom>
          <a:noFill/>
        </p:spPr>
        <p:txBody>
          <a:bodyPr wrap="square">
            <a:spAutoFit/>
          </a:bodyPr>
          <a:lstStyle/>
          <a:p>
            <a:pPr algn="just" defTabSz="457130"/>
            <a:r>
              <a:rPr lang="en-US" sz="800" dirty="0">
                <a:solidFill>
                  <a:prstClr val="black"/>
                </a:solidFill>
                <a:latin typeface="Cambria" panose="02040503050406030204" pitchFamily="18" charset="0"/>
                <a:ea typeface="Cambria" panose="02040503050406030204" pitchFamily="18" charset="0"/>
                <a:cs typeface="Times New Roman" panose="02020603050405020304" pitchFamily="18" charset="0"/>
              </a:rPr>
              <a:t>Source: Bank of Zambia </a:t>
            </a:r>
          </a:p>
        </p:txBody>
      </p:sp>
      <p:graphicFrame>
        <p:nvGraphicFramePr>
          <p:cNvPr id="11" name="Chart 10">
            <a:extLst>
              <a:ext uri="{FF2B5EF4-FFF2-40B4-BE49-F238E27FC236}">
                <a16:creationId xmlns:a16="http://schemas.microsoft.com/office/drawing/2014/main" id="{4441A07F-FC02-75D7-70A1-08A7DED3C02C}"/>
              </a:ext>
            </a:extLst>
          </p:cNvPr>
          <p:cNvGraphicFramePr>
            <a:graphicFrameLocks/>
          </p:cNvGraphicFramePr>
          <p:nvPr>
            <p:extLst>
              <p:ext uri="{D42A27DB-BD31-4B8C-83A1-F6EECF244321}">
                <p14:modId xmlns:p14="http://schemas.microsoft.com/office/powerpoint/2010/main" val="1916624086"/>
              </p:ext>
            </p:extLst>
          </p:nvPr>
        </p:nvGraphicFramePr>
        <p:xfrm>
          <a:off x="4805464" y="1071562"/>
          <a:ext cx="3978122" cy="36956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04291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1ABF0-28CF-B5FE-1D62-3BE16130E6B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5F70311-3679-FF11-3882-90224C4569C9}"/>
              </a:ext>
            </a:extLst>
          </p:cNvPr>
          <p:cNvSpPr>
            <a:spLocks noGrp="1"/>
          </p:cNvSpPr>
          <p:nvPr>
            <p:ph type="title"/>
          </p:nvPr>
        </p:nvSpPr>
        <p:spPr>
          <a:xfrm>
            <a:off x="375024" y="419131"/>
            <a:ext cx="6382391" cy="485713"/>
          </a:xfrm>
        </p:spPr>
        <p:txBody>
          <a:bodyPr>
            <a:noAutofit/>
          </a:bodyPr>
          <a:lstStyle/>
          <a:p>
            <a:pPr defTabSz="457205">
              <a:defRPr/>
            </a:pPr>
            <a:r>
              <a:rPr lang="en-US" sz="2000" b="1" dirty="0">
                <a:solidFill>
                  <a:srgbClr val="31287C"/>
                </a:solidFill>
                <a:latin typeface="Cambria" panose="02040503050406030204" pitchFamily="18" charset="0"/>
                <a:ea typeface="+mn-ea"/>
                <a:cs typeface="Times New Roman" panose="02020603050405020304" pitchFamily="18" charset="0"/>
              </a:rPr>
              <a:t>Current Account</a:t>
            </a:r>
          </a:p>
        </p:txBody>
      </p:sp>
      <p:sp>
        <p:nvSpPr>
          <p:cNvPr id="10" name="Content Placeholder 3">
            <a:extLst>
              <a:ext uri="{FF2B5EF4-FFF2-40B4-BE49-F238E27FC236}">
                <a16:creationId xmlns:a16="http://schemas.microsoft.com/office/drawing/2014/main" id="{F4BF38EC-7AD1-78E1-9AA1-389950DD07E7}"/>
              </a:ext>
            </a:extLst>
          </p:cNvPr>
          <p:cNvSpPr>
            <a:spLocks noGrp="1"/>
          </p:cNvSpPr>
          <p:nvPr>
            <p:ph sz="quarter" idx="1"/>
          </p:nvPr>
        </p:nvSpPr>
        <p:spPr>
          <a:xfrm>
            <a:off x="4201078" y="836207"/>
            <a:ext cx="3396120" cy="391887"/>
          </a:xfrm>
        </p:spPr>
        <p:txBody>
          <a:bodyPr>
            <a:noAutofit/>
          </a:bodyPr>
          <a:lstStyle/>
          <a:p>
            <a:pPr marL="0" indent="0" defTabSz="457205">
              <a:lnSpc>
                <a:spcPct val="100000"/>
              </a:lnSpc>
              <a:spcBef>
                <a:spcPct val="0"/>
              </a:spcBef>
              <a:buNone/>
            </a:pPr>
            <a:r>
              <a:rPr lang="en-US" altLang="en-US" sz="1100" b="1" dirty="0">
                <a:solidFill>
                  <a:srgbClr val="B87231"/>
                </a:solidFill>
                <a:latin typeface="Cambria" panose="02040503050406030204" pitchFamily="18" charset="0"/>
                <a:cs typeface="Times New Roman" panose="02020603050405020304" pitchFamily="18" charset="0"/>
              </a:rPr>
              <a:t>Chart 13: </a:t>
            </a:r>
            <a:r>
              <a:rPr lang="en-GB" sz="1100" b="1" dirty="0">
                <a:solidFill>
                  <a:srgbClr val="B87231"/>
                </a:solidFill>
                <a:latin typeface="Cambria" panose="02040503050406030204" pitchFamily="18" charset="0"/>
                <a:cs typeface="Times New Roman" panose="02020603050405020304" pitchFamily="18" charset="0"/>
              </a:rPr>
              <a:t>Current Account Balance (USD Billion)</a:t>
            </a:r>
            <a:endParaRPr lang="en-US" sz="1100" b="1" dirty="0">
              <a:solidFill>
                <a:srgbClr val="B87231"/>
              </a:solidFill>
              <a:latin typeface="Cambria" panose="020405030504060302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5F897C6A-D86B-8388-637F-E0EB1BDFAF44}"/>
              </a:ext>
            </a:extLst>
          </p:cNvPr>
          <p:cNvSpPr txBox="1"/>
          <p:nvPr/>
        </p:nvSpPr>
        <p:spPr>
          <a:xfrm>
            <a:off x="156429" y="836207"/>
            <a:ext cx="3873579" cy="4108817"/>
          </a:xfrm>
          <a:prstGeom prst="rect">
            <a:avLst/>
          </a:prstGeom>
          <a:noFill/>
        </p:spPr>
        <p:txBody>
          <a:bodyPr wrap="square" rtlCol="0">
            <a:spAutoFit/>
          </a:bodyPr>
          <a:lstStyle/>
          <a:p>
            <a:pPr marL="285753" indent="-285753" algn="just">
              <a:buFont typeface="Arial" panose="020B0604020202020204" pitchFamily="34" charset="0"/>
              <a:buChar char="•"/>
            </a:pPr>
            <a:r>
              <a:rPr lang="en-US" sz="1200" b="1" dirty="0">
                <a:latin typeface="Cambria" panose="02040503050406030204" pitchFamily="18" charset="0"/>
                <a:cs typeface="Times New Roman" panose="02020603050405020304" pitchFamily="18" charset="0"/>
              </a:rPr>
              <a:t>The </a:t>
            </a:r>
            <a:r>
              <a:rPr lang="en-US" sz="1200" b="1" i="1" dirty="0">
                <a:latin typeface="Cambria" panose="02040503050406030204" pitchFamily="18" charset="0"/>
                <a:cs typeface="Times New Roman" panose="02020603050405020304" pitchFamily="18" charset="0"/>
              </a:rPr>
              <a:t>current account </a:t>
            </a:r>
            <a:r>
              <a:rPr lang="en-US" sz="1200" b="1" dirty="0">
                <a:latin typeface="Cambria" panose="02040503050406030204" pitchFamily="18" charset="0"/>
                <a:cs typeface="Times New Roman" panose="02020603050405020304" pitchFamily="18" charset="0"/>
              </a:rPr>
              <a:t>surplus widened to USD0.3 billion (3.2 percent of GDP) in the second quarter from USD0.1 billion (0.8 percent of GDP) in the preceding quarter (Chart 13). </a:t>
            </a:r>
          </a:p>
          <a:p>
            <a:pPr algn="just"/>
            <a:endParaRPr lang="en-US" sz="1200" b="1" dirty="0">
              <a:latin typeface="Cambria" panose="02040503050406030204" pitchFamily="18" charset="0"/>
              <a:cs typeface="Times New Roman" panose="02020603050405020304" pitchFamily="18" charset="0"/>
            </a:endParaRPr>
          </a:p>
          <a:p>
            <a:pPr marL="285753" indent="-285753" algn="just">
              <a:buFont typeface="Arial" panose="020B0604020202020204" pitchFamily="34" charset="0"/>
              <a:buChar char="•"/>
            </a:pPr>
            <a:r>
              <a:rPr lang="en-US" sz="1200" b="1" dirty="0">
                <a:latin typeface="Cambria" panose="02040503050406030204" pitchFamily="18" charset="0"/>
                <a:cs typeface="Times New Roman" panose="02020603050405020304" pitchFamily="18" charset="0"/>
              </a:rPr>
              <a:t>The key drivers were strong growth in net exports, lower reinvested earnings by foreign-owned companies, and higher remittances mostly from the US, UK and South Africa.</a:t>
            </a:r>
          </a:p>
          <a:p>
            <a:pPr marL="285753" indent="-285753" algn="just">
              <a:buFont typeface="Arial" panose="020B0604020202020204" pitchFamily="34" charset="0"/>
              <a:buChar char="•"/>
            </a:pPr>
            <a:endParaRPr lang="en-US" sz="1200" b="1" dirty="0">
              <a:latin typeface="Cambria" panose="02040503050406030204" pitchFamily="18" charset="0"/>
              <a:cs typeface="Times New Roman" panose="02020603050405020304" pitchFamily="18" charset="0"/>
            </a:endParaRPr>
          </a:p>
          <a:p>
            <a:pPr marL="285753" indent="-285753" algn="just">
              <a:buFont typeface="Arial" panose="020B0604020202020204" pitchFamily="34" charset="0"/>
              <a:buChar char="•"/>
            </a:pPr>
            <a:r>
              <a:rPr lang="en-US" sz="1200" b="1" dirty="0">
                <a:latin typeface="Cambria" panose="02040503050406030204" pitchFamily="18" charset="0"/>
                <a:cs typeface="Times New Roman" panose="02020603050405020304" pitchFamily="18" charset="0"/>
              </a:rPr>
              <a:t>Traditional exports, comprising exclusively of copper, rose by 3.7 percent to USD3.1 billion.</a:t>
            </a:r>
          </a:p>
          <a:p>
            <a:pPr marL="285753" indent="-285753" algn="just">
              <a:buFont typeface="Arial" panose="020B0604020202020204" pitchFamily="34" charset="0"/>
              <a:buChar char="•"/>
            </a:pPr>
            <a:endParaRPr lang="en-US" sz="1200" b="1" dirty="0">
              <a:latin typeface="Cambria" panose="02040503050406030204" pitchFamily="18" charset="0"/>
              <a:cs typeface="Times New Roman" panose="02020603050405020304" pitchFamily="18" charset="0"/>
            </a:endParaRPr>
          </a:p>
          <a:p>
            <a:pPr marL="285753" indent="-285753" algn="just">
              <a:buFont typeface="Arial" panose="020B0604020202020204" pitchFamily="34" charset="0"/>
              <a:buChar char="•"/>
            </a:pPr>
            <a:r>
              <a:rPr lang="en-US" sz="1200" b="1" dirty="0">
                <a:latin typeface="Cambria" panose="02040503050406030204" pitchFamily="18" charset="0"/>
                <a:cs typeface="Times New Roman" panose="02020603050405020304" pitchFamily="18" charset="0"/>
              </a:rPr>
              <a:t>While non-traditional exports increased by 31.7 percent to USD1.5 billion, driven by nickel ores, </a:t>
            </a:r>
            <a:r>
              <a:rPr lang="en-US" sz="1200" b="1" dirty="0" err="1">
                <a:latin typeface="Cambria" panose="02040503050406030204" pitchFamily="18" charset="0"/>
                <a:cs typeface="Times New Roman" panose="02020603050405020304" pitchFamily="18" charset="0"/>
              </a:rPr>
              <a:t>sulphur</a:t>
            </a:r>
            <a:r>
              <a:rPr lang="en-US" sz="1200" b="1" dirty="0">
                <a:latin typeface="Cambria" panose="02040503050406030204" pitchFamily="18" charset="0"/>
                <a:cs typeface="Times New Roman" panose="02020603050405020304" pitchFamily="18" charset="0"/>
              </a:rPr>
              <a:t>, burley tobacco, and gemstones.</a:t>
            </a:r>
          </a:p>
          <a:p>
            <a:pPr marL="285753" indent="-285753" algn="just">
              <a:buFont typeface="Arial" panose="020B0604020202020204" pitchFamily="34" charset="0"/>
              <a:buChar char="•"/>
            </a:pPr>
            <a:endParaRPr lang="en-US" sz="1200" b="1" dirty="0">
              <a:latin typeface="Cambria" panose="02040503050406030204" pitchFamily="18" charset="0"/>
              <a:cs typeface="Times New Roman" panose="02020603050405020304" pitchFamily="18" charset="0"/>
            </a:endParaRPr>
          </a:p>
          <a:p>
            <a:pPr marL="285753" indent="-285753" algn="just">
              <a:buFont typeface="Arial" panose="020B0604020202020204" pitchFamily="34" charset="0"/>
              <a:buChar char="•"/>
            </a:pPr>
            <a:endParaRPr lang="en-US" sz="1200" b="1" dirty="0">
              <a:latin typeface="Cambria" panose="02040503050406030204" pitchFamily="18" charset="0"/>
              <a:cs typeface="Times New Roman" panose="02020603050405020304" pitchFamily="18" charset="0"/>
            </a:endParaRPr>
          </a:p>
          <a:p>
            <a:pPr marL="285753" indent="-285753" algn="just">
              <a:buFont typeface="Arial" panose="020B0604020202020204" pitchFamily="34" charset="0"/>
              <a:buChar char="•"/>
            </a:pPr>
            <a:endParaRPr lang="en-US" sz="1500" b="1" dirty="0">
              <a:latin typeface="Cambria" panose="02040503050406030204" pitchFamily="18" charset="0"/>
              <a:cs typeface="Times New Roman" panose="02020603050405020304" pitchFamily="18" charset="0"/>
            </a:endParaRPr>
          </a:p>
          <a:p>
            <a:pPr marL="285753" indent="-285753" algn="just">
              <a:buFont typeface="Arial" panose="020B0604020202020204" pitchFamily="34" charset="0"/>
              <a:buChar char="•"/>
            </a:pPr>
            <a:endParaRPr lang="en-US" sz="1500" b="1" dirty="0">
              <a:latin typeface="Cambria" panose="02040503050406030204" pitchFamily="18" charset="0"/>
              <a:cs typeface="Times New Roman" panose="02020603050405020304" pitchFamily="18" charset="0"/>
            </a:endParaRPr>
          </a:p>
          <a:p>
            <a:pPr marL="285753" indent="-285753" algn="just">
              <a:buFont typeface="Arial" panose="020B0604020202020204" pitchFamily="34" charset="0"/>
              <a:buChar char="•"/>
            </a:pPr>
            <a:endParaRPr lang="en-US" sz="1500" b="1" dirty="0">
              <a:latin typeface="Cambria" panose="020405030504060302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F085BB3-4F6F-8D84-324F-AA43DFB088E3}"/>
              </a:ext>
            </a:extLst>
          </p:cNvPr>
          <p:cNvSpPr>
            <a:spLocks noGrp="1"/>
          </p:cNvSpPr>
          <p:nvPr>
            <p:ph type="sldNum" sz="quarter" idx="12"/>
          </p:nvPr>
        </p:nvSpPr>
        <p:spPr/>
        <p:txBody>
          <a:bodyPr/>
          <a:lstStyle/>
          <a:p>
            <a:fld id="{1BADDEBC-B950-41F7-A203-48CB4C128DD4}" type="slidenum">
              <a:rPr lang="en-US" smtClean="0"/>
              <a:t>15</a:t>
            </a:fld>
            <a:endParaRPr lang="en-US"/>
          </a:p>
        </p:txBody>
      </p:sp>
      <p:sp>
        <p:nvSpPr>
          <p:cNvPr id="3" name="TextBox 2">
            <a:extLst>
              <a:ext uri="{FF2B5EF4-FFF2-40B4-BE49-F238E27FC236}">
                <a16:creationId xmlns:a16="http://schemas.microsoft.com/office/drawing/2014/main" id="{5CE93A5B-BC94-A806-B285-AA1C5AC5BDBB}"/>
              </a:ext>
            </a:extLst>
          </p:cNvPr>
          <p:cNvSpPr txBox="1"/>
          <p:nvPr/>
        </p:nvSpPr>
        <p:spPr>
          <a:xfrm>
            <a:off x="4206224" y="4669159"/>
            <a:ext cx="3873579" cy="215444"/>
          </a:xfrm>
          <a:prstGeom prst="rect">
            <a:avLst/>
          </a:prstGeom>
          <a:noFill/>
        </p:spPr>
        <p:txBody>
          <a:bodyPr wrap="square">
            <a:spAutoFit/>
          </a:bodyPr>
          <a:lstStyle/>
          <a:p>
            <a:pPr algn="just"/>
            <a:r>
              <a:rPr lang="en-US" sz="800" dirty="0">
                <a:latin typeface="Cambria" panose="02040503050406030204" pitchFamily="18" charset="0"/>
                <a:ea typeface="Cambria" panose="02040503050406030204" pitchFamily="18" charset="0"/>
                <a:cs typeface="Times New Roman" panose="02020603050405020304" pitchFamily="18" charset="0"/>
              </a:rPr>
              <a:t>Source: Bank of Zambia </a:t>
            </a:r>
          </a:p>
        </p:txBody>
      </p:sp>
      <p:graphicFrame>
        <p:nvGraphicFramePr>
          <p:cNvPr id="2" name="Chart 1">
            <a:extLst>
              <a:ext uri="{FF2B5EF4-FFF2-40B4-BE49-F238E27FC236}">
                <a16:creationId xmlns:a16="http://schemas.microsoft.com/office/drawing/2014/main" id="{76D9FA5E-E94C-465D-9A2D-6B2C1C111222}"/>
              </a:ext>
            </a:extLst>
          </p:cNvPr>
          <p:cNvGraphicFramePr/>
          <p:nvPr>
            <p:extLst>
              <p:ext uri="{D42A27DB-BD31-4B8C-83A1-F6EECF244321}">
                <p14:modId xmlns:p14="http://schemas.microsoft.com/office/powerpoint/2010/main" val="2052522236"/>
              </p:ext>
            </p:extLst>
          </p:nvPr>
        </p:nvGraphicFramePr>
        <p:xfrm>
          <a:off x="4201077" y="1032149"/>
          <a:ext cx="4545053" cy="34805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1758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13F04-D0F9-BE09-CA24-70959B0D2E5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601A69E3-67F9-5090-EBD9-D4ABA9E3292F}"/>
              </a:ext>
            </a:extLst>
          </p:cNvPr>
          <p:cNvSpPr>
            <a:spLocks noGrp="1"/>
          </p:cNvSpPr>
          <p:nvPr>
            <p:ph type="title"/>
          </p:nvPr>
        </p:nvSpPr>
        <p:spPr>
          <a:xfrm>
            <a:off x="387178" y="293974"/>
            <a:ext cx="7962693" cy="609115"/>
          </a:xfrm>
        </p:spPr>
        <p:txBody>
          <a:bodyPr>
            <a:noAutofit/>
          </a:bodyPr>
          <a:lstStyle/>
          <a:p>
            <a:pPr defTabSz="457193">
              <a:defRPr/>
            </a:pPr>
            <a:r>
              <a:rPr lang="en-US" sz="2000" b="1" dirty="0">
                <a:solidFill>
                  <a:srgbClr val="31287C"/>
                </a:solidFill>
                <a:latin typeface="Cambria" panose="02040503050406030204" pitchFamily="18" charset="0"/>
                <a:ea typeface="+mn-ea"/>
                <a:cs typeface="Times New Roman" panose="02020603050405020304" pitchFamily="18" charset="0"/>
              </a:rPr>
              <a:t>Credit Developments</a:t>
            </a:r>
          </a:p>
        </p:txBody>
      </p:sp>
      <p:sp>
        <p:nvSpPr>
          <p:cNvPr id="8" name="Title 1">
            <a:extLst>
              <a:ext uri="{FF2B5EF4-FFF2-40B4-BE49-F238E27FC236}">
                <a16:creationId xmlns:a16="http://schemas.microsoft.com/office/drawing/2014/main" id="{4E224718-B7BA-1543-90B4-6D68241D3637}"/>
              </a:ext>
            </a:extLst>
          </p:cNvPr>
          <p:cNvSpPr txBox="1">
            <a:spLocks/>
          </p:cNvSpPr>
          <p:nvPr/>
        </p:nvSpPr>
        <p:spPr>
          <a:xfrm>
            <a:off x="258268" y="851311"/>
            <a:ext cx="4383504" cy="31428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43" indent="-285743" algn="just" defTabSz="914378">
              <a:lnSpc>
                <a:spcPct val="100000"/>
              </a:lnSpc>
              <a:spcBef>
                <a:spcPts val="0"/>
              </a:spcBef>
              <a:buFont typeface="Arial" panose="020B0604020202020204" pitchFamily="34" charset="0"/>
              <a:buChar char="•"/>
              <a:defRPr/>
            </a:pPr>
            <a:r>
              <a:rPr lang="en-US" sz="1400" b="1" dirty="0">
                <a:solidFill>
                  <a:prstClr val="black"/>
                </a:solidFill>
                <a:latin typeface="Cambria" panose="02040503050406030204" pitchFamily="18" charset="0"/>
              </a:rPr>
              <a:t>Overall domestic credit growth expanded by 14.4 percent in June compared to 7.5 percent in March (Chart 14).</a:t>
            </a:r>
          </a:p>
          <a:p>
            <a:pPr algn="just" defTabSz="914378">
              <a:lnSpc>
                <a:spcPct val="100000"/>
              </a:lnSpc>
              <a:spcBef>
                <a:spcPts val="0"/>
              </a:spcBef>
              <a:defRPr/>
            </a:pPr>
            <a:endParaRPr lang="en-US" sz="1400" b="1" dirty="0">
              <a:solidFill>
                <a:prstClr val="black"/>
              </a:solidFill>
              <a:latin typeface="Cambria" panose="02040503050406030204" pitchFamily="18" charset="0"/>
            </a:endParaRPr>
          </a:p>
          <a:p>
            <a:pPr marL="285743" indent="-285743" algn="just" defTabSz="914378">
              <a:lnSpc>
                <a:spcPct val="100000"/>
              </a:lnSpc>
              <a:spcBef>
                <a:spcPts val="0"/>
              </a:spcBef>
              <a:buFont typeface="Arial" panose="020B0604020202020204" pitchFamily="34" charset="0"/>
              <a:buChar char="•"/>
              <a:defRPr/>
            </a:pPr>
            <a:r>
              <a:rPr lang="en-US" sz="1400" b="1" dirty="0">
                <a:solidFill>
                  <a:prstClr val="black"/>
                </a:solidFill>
                <a:latin typeface="Cambria" panose="02040503050406030204" pitchFamily="18" charset="0"/>
              </a:rPr>
              <a:t>Over the same period, private sector credit expanded by 12.9 percent compared with 8.1 percent due to debt refinancing and working capital requirements. </a:t>
            </a:r>
          </a:p>
          <a:p>
            <a:pPr marL="285743" indent="-285743" algn="just" defTabSz="914378">
              <a:lnSpc>
                <a:spcPct val="100000"/>
              </a:lnSpc>
              <a:spcBef>
                <a:spcPts val="0"/>
              </a:spcBef>
              <a:buFont typeface="Arial" panose="020B0604020202020204" pitchFamily="34" charset="0"/>
              <a:buChar char="•"/>
              <a:defRPr/>
            </a:pPr>
            <a:endParaRPr lang="en-US" sz="1400" b="1" dirty="0">
              <a:solidFill>
                <a:prstClr val="black"/>
              </a:solidFill>
              <a:latin typeface="Cambria" panose="02040503050406030204" pitchFamily="18" charset="0"/>
            </a:endParaRPr>
          </a:p>
          <a:p>
            <a:pPr marL="285743" indent="-285743" algn="just" defTabSz="914378">
              <a:lnSpc>
                <a:spcPct val="100000"/>
              </a:lnSpc>
              <a:spcBef>
                <a:spcPts val="0"/>
              </a:spcBef>
              <a:buFont typeface="Arial" panose="020B0604020202020204" pitchFamily="34" charset="0"/>
              <a:buChar char="•"/>
              <a:defRPr/>
            </a:pPr>
            <a:r>
              <a:rPr lang="en-US" sz="1400" b="1" dirty="0">
                <a:solidFill>
                  <a:prstClr val="black"/>
                </a:solidFill>
                <a:latin typeface="Cambria" panose="02040503050406030204" pitchFamily="18" charset="0"/>
              </a:rPr>
              <a:t>Public sector credit also expanded to 16.0 percent from 6.6 percent mainly due to the Liquidity Management Operation relating to the 2053 Eurobond buyback. </a:t>
            </a:r>
            <a:endParaRPr lang="en-US" sz="1600" dirty="0">
              <a:solidFill>
                <a:prstClr val="black"/>
              </a:solidFill>
              <a:latin typeface="Cambria" panose="02040503050406030204" pitchFamily="18" charset="0"/>
            </a:endParaRPr>
          </a:p>
        </p:txBody>
      </p:sp>
      <p:sp>
        <p:nvSpPr>
          <p:cNvPr id="11" name="TextBox 10">
            <a:extLst>
              <a:ext uri="{FF2B5EF4-FFF2-40B4-BE49-F238E27FC236}">
                <a16:creationId xmlns:a16="http://schemas.microsoft.com/office/drawing/2014/main" id="{5324554C-3225-9574-2290-80B5AACBCF5E}"/>
              </a:ext>
            </a:extLst>
          </p:cNvPr>
          <p:cNvSpPr txBox="1"/>
          <p:nvPr/>
        </p:nvSpPr>
        <p:spPr>
          <a:xfrm>
            <a:off x="4794930" y="821798"/>
            <a:ext cx="3720421" cy="261610"/>
          </a:xfrm>
          <a:prstGeom prst="rect">
            <a:avLst/>
          </a:prstGeom>
          <a:noFill/>
        </p:spPr>
        <p:txBody>
          <a:bodyPr wrap="square" rtlCol="0">
            <a:spAutoFit/>
          </a:bodyPr>
          <a:lstStyle/>
          <a:p>
            <a:pPr defTabSz="914387">
              <a:defRPr/>
            </a:pPr>
            <a:r>
              <a:rPr lang="en-US" sz="1100" b="1" dirty="0">
                <a:solidFill>
                  <a:srgbClr val="B87231"/>
                </a:solidFill>
                <a:latin typeface="Cambria" panose="02040503050406030204"/>
              </a:rPr>
              <a:t>Chart 14: Contribution to y/y Domestic Credit Growth </a:t>
            </a:r>
          </a:p>
        </p:txBody>
      </p:sp>
      <p:sp>
        <p:nvSpPr>
          <p:cNvPr id="3" name="Slide Number Placeholder 2">
            <a:extLst>
              <a:ext uri="{FF2B5EF4-FFF2-40B4-BE49-F238E27FC236}">
                <a16:creationId xmlns:a16="http://schemas.microsoft.com/office/drawing/2014/main" id="{28AFA6A2-A4EB-AE5C-BC91-08C9DFD1B6A8}"/>
              </a:ext>
            </a:extLst>
          </p:cNvPr>
          <p:cNvSpPr>
            <a:spLocks noGrp="1"/>
          </p:cNvSpPr>
          <p:nvPr>
            <p:ph type="sldNum" sz="quarter" idx="12"/>
          </p:nvPr>
        </p:nvSpPr>
        <p:spPr/>
        <p:txBody>
          <a:bodyPr/>
          <a:lstStyle/>
          <a:p>
            <a:pPr defTabSz="457142"/>
            <a:fld id="{1BADDEBC-B950-41F7-A203-48CB4C128DD4}" type="slidenum">
              <a:rPr lang="en-US">
                <a:solidFill>
                  <a:prstClr val="black">
                    <a:tint val="75000"/>
                  </a:prstClr>
                </a:solidFill>
                <a:latin typeface="Calibri" panose="020F0502020204030204"/>
              </a:rPr>
              <a:pPr defTabSz="457142"/>
              <a:t>16</a:t>
            </a:fld>
            <a:endParaRPr lang="en-US">
              <a:solidFill>
                <a:prstClr val="black">
                  <a:tint val="75000"/>
                </a:prstClr>
              </a:solidFill>
              <a:latin typeface="Calibri" panose="020F0502020204030204"/>
            </a:endParaRPr>
          </a:p>
        </p:txBody>
      </p:sp>
      <p:sp>
        <p:nvSpPr>
          <p:cNvPr id="2" name="TextBox 1">
            <a:extLst>
              <a:ext uri="{FF2B5EF4-FFF2-40B4-BE49-F238E27FC236}">
                <a16:creationId xmlns:a16="http://schemas.microsoft.com/office/drawing/2014/main" id="{D987997F-4B9C-67E1-2636-CB8EFE9A0965}"/>
              </a:ext>
            </a:extLst>
          </p:cNvPr>
          <p:cNvSpPr txBox="1"/>
          <p:nvPr/>
        </p:nvSpPr>
        <p:spPr>
          <a:xfrm>
            <a:off x="4794930" y="4600154"/>
            <a:ext cx="3873579" cy="215444"/>
          </a:xfrm>
          <a:prstGeom prst="rect">
            <a:avLst/>
          </a:prstGeom>
          <a:noFill/>
        </p:spPr>
        <p:txBody>
          <a:bodyPr wrap="square">
            <a:spAutoFit/>
          </a:bodyPr>
          <a:lstStyle>
            <a:defPPr>
              <a:defRPr lang="en-US"/>
            </a:defPPr>
            <a:lvl1pPr marL="0" indent="0" algn="l" defTabSz="457154" rtl="0" eaLnBrk="1" latinLnBrk="0" hangingPunct="1">
              <a:defRPr sz="1799" kern="1200">
                <a:solidFill>
                  <a:schemeClr val="tx1"/>
                </a:solidFill>
                <a:latin typeface="+mn-lt"/>
                <a:ea typeface="+mn-ea"/>
                <a:cs typeface="+mn-cs"/>
              </a:defRPr>
            </a:lvl1pPr>
            <a:lvl2pPr marL="457154" indent="0" algn="l" defTabSz="457154" rtl="0" eaLnBrk="1" latinLnBrk="0" hangingPunct="1">
              <a:defRPr sz="1799" kern="1200">
                <a:solidFill>
                  <a:schemeClr val="tx1"/>
                </a:solidFill>
                <a:latin typeface="+mn-lt"/>
                <a:ea typeface="+mn-ea"/>
                <a:cs typeface="+mn-cs"/>
              </a:defRPr>
            </a:lvl2pPr>
            <a:lvl3pPr marL="914306" indent="0" algn="l" defTabSz="457154" rtl="0" eaLnBrk="1" latinLnBrk="0" hangingPunct="1">
              <a:defRPr sz="1799" kern="1200">
                <a:solidFill>
                  <a:schemeClr val="tx1"/>
                </a:solidFill>
                <a:latin typeface="+mn-lt"/>
                <a:ea typeface="+mn-ea"/>
                <a:cs typeface="+mn-cs"/>
              </a:defRPr>
            </a:lvl3pPr>
            <a:lvl4pPr marL="1371460" indent="0" algn="l" defTabSz="457154" rtl="0" eaLnBrk="1" latinLnBrk="0" hangingPunct="1">
              <a:defRPr sz="1799" kern="1200">
                <a:solidFill>
                  <a:schemeClr val="tx1"/>
                </a:solidFill>
                <a:latin typeface="+mn-lt"/>
                <a:ea typeface="+mn-ea"/>
                <a:cs typeface="+mn-cs"/>
              </a:defRPr>
            </a:lvl4pPr>
            <a:lvl5pPr marL="1828612" indent="0" algn="l" defTabSz="457154" rtl="0" eaLnBrk="1" latinLnBrk="0" hangingPunct="1">
              <a:defRPr sz="1799" kern="1200">
                <a:solidFill>
                  <a:schemeClr val="tx1"/>
                </a:solidFill>
                <a:latin typeface="+mn-lt"/>
                <a:ea typeface="+mn-ea"/>
                <a:cs typeface="+mn-cs"/>
              </a:defRPr>
            </a:lvl5pPr>
            <a:lvl6pPr marL="2285766" indent="0" algn="l" defTabSz="457154" rtl="0" eaLnBrk="1" latinLnBrk="0" hangingPunct="1">
              <a:defRPr sz="1799" kern="1200">
                <a:solidFill>
                  <a:schemeClr val="tx1"/>
                </a:solidFill>
                <a:latin typeface="+mn-lt"/>
                <a:ea typeface="+mn-ea"/>
                <a:cs typeface="+mn-cs"/>
              </a:defRPr>
            </a:lvl6pPr>
            <a:lvl7pPr marL="2742919" indent="0" algn="l" defTabSz="457154" rtl="0" eaLnBrk="1" latinLnBrk="0" hangingPunct="1">
              <a:defRPr sz="1799" kern="1200">
                <a:solidFill>
                  <a:schemeClr val="tx1"/>
                </a:solidFill>
                <a:latin typeface="+mn-lt"/>
                <a:ea typeface="+mn-ea"/>
                <a:cs typeface="+mn-cs"/>
              </a:defRPr>
            </a:lvl7pPr>
            <a:lvl8pPr marL="3200072" indent="0" algn="l" defTabSz="457154" rtl="0" eaLnBrk="1" latinLnBrk="0" hangingPunct="1">
              <a:defRPr sz="1799" kern="1200">
                <a:solidFill>
                  <a:schemeClr val="tx1"/>
                </a:solidFill>
                <a:latin typeface="+mn-lt"/>
                <a:ea typeface="+mn-ea"/>
                <a:cs typeface="+mn-cs"/>
              </a:defRPr>
            </a:lvl8pPr>
            <a:lvl9pPr marL="3657226" indent="0" algn="l" defTabSz="457154" rtl="0" eaLnBrk="1" latinLnBrk="0" hangingPunct="1">
              <a:defRPr sz="1799" kern="1200">
                <a:solidFill>
                  <a:schemeClr val="tx1"/>
                </a:solidFill>
                <a:latin typeface="+mn-lt"/>
                <a:ea typeface="+mn-ea"/>
                <a:cs typeface="+mn-cs"/>
              </a:defRPr>
            </a:lvl9pPr>
          </a:lstStyle>
          <a:p>
            <a:pPr algn="just" defTabSz="457142"/>
            <a:r>
              <a:rPr lang="en-US" sz="800" dirty="0">
                <a:solidFill>
                  <a:prstClr val="black"/>
                </a:solidFill>
                <a:latin typeface="Cambria" panose="02040503050406030204" pitchFamily="18" charset="0"/>
                <a:ea typeface="Cambria" panose="02040503050406030204" pitchFamily="18" charset="0"/>
                <a:cs typeface="Times New Roman" panose="02020603050405020304" pitchFamily="18" charset="0"/>
              </a:rPr>
              <a:t>Source: Bank of Zambia </a:t>
            </a:r>
          </a:p>
        </p:txBody>
      </p:sp>
      <mc:AlternateContent xmlns:mc="http://schemas.openxmlformats.org/markup-compatibility/2006" xmlns:p14="http://schemas.microsoft.com/office/powerpoint/2010/main">
        <mc:Choice Requires="p14">
          <p:contentPart p14:bwMode="auto" r:id="rId3">
            <p14:nvContentPartPr>
              <p14:cNvPr id="43" name="Ink 42">
                <a:extLst>
                  <a:ext uri="{FF2B5EF4-FFF2-40B4-BE49-F238E27FC236}">
                    <a16:creationId xmlns:a16="http://schemas.microsoft.com/office/drawing/2014/main" id="{84DB46E7-AA57-F678-409E-D3A9EB6D7E9B}"/>
                  </a:ext>
                </a:extLst>
              </p14:cNvPr>
              <p14:cNvContentPartPr/>
              <p14:nvPr/>
            </p14:nvContentPartPr>
            <p14:xfrm>
              <a:off x="4451115" y="4600154"/>
              <a:ext cx="9720" cy="33120"/>
            </p14:xfrm>
          </p:contentPart>
        </mc:Choice>
        <mc:Fallback xmlns="">
          <p:pic>
            <p:nvPicPr>
              <p:cNvPr id="43" name="Ink 42">
                <a:extLst>
                  <a:ext uri="{FF2B5EF4-FFF2-40B4-BE49-F238E27FC236}">
                    <a16:creationId xmlns:a16="http://schemas.microsoft.com/office/drawing/2014/main" id="{84DB46E7-AA57-F678-409E-D3A9EB6D7E9B}"/>
                  </a:ext>
                </a:extLst>
              </p:cNvPr>
              <p:cNvPicPr/>
              <p:nvPr/>
            </p:nvPicPr>
            <p:blipFill>
              <a:blip r:embed="rId5"/>
              <a:stretch>
                <a:fillRect/>
              </a:stretch>
            </p:blipFill>
            <p:spPr>
              <a:xfrm>
                <a:off x="4443555" y="4592594"/>
                <a:ext cx="24840" cy="48240"/>
              </a:xfrm>
              <a:prstGeom prst="rect">
                <a:avLst/>
              </a:prstGeom>
            </p:spPr>
          </p:pic>
        </mc:Fallback>
      </mc:AlternateContent>
      <p:graphicFrame>
        <p:nvGraphicFramePr>
          <p:cNvPr id="5" name="Chart 4">
            <a:extLst>
              <a:ext uri="{FF2B5EF4-FFF2-40B4-BE49-F238E27FC236}">
                <a16:creationId xmlns:a16="http://schemas.microsoft.com/office/drawing/2014/main" id="{44C21341-EC1B-4283-BF60-DECDD595A6A1}"/>
              </a:ext>
            </a:extLst>
          </p:cNvPr>
          <p:cNvGraphicFramePr/>
          <p:nvPr>
            <p:extLst>
              <p:ext uri="{D42A27DB-BD31-4B8C-83A1-F6EECF244321}">
                <p14:modId xmlns:p14="http://schemas.microsoft.com/office/powerpoint/2010/main" val="1772064362"/>
              </p:ext>
            </p:extLst>
          </p:nvPr>
        </p:nvGraphicFramePr>
        <p:xfrm>
          <a:off x="4861983" y="1083408"/>
          <a:ext cx="3926029" cy="348362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539849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FDD58-1A6B-B7D2-351A-925E9ABB191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568506C-EC3E-FCD7-8622-0B090D308060}"/>
              </a:ext>
            </a:extLst>
          </p:cNvPr>
          <p:cNvSpPr>
            <a:spLocks noGrp="1"/>
          </p:cNvSpPr>
          <p:nvPr>
            <p:ph type="title"/>
          </p:nvPr>
        </p:nvSpPr>
        <p:spPr>
          <a:xfrm>
            <a:off x="387178" y="293974"/>
            <a:ext cx="7962693" cy="609115"/>
          </a:xfrm>
        </p:spPr>
        <p:txBody>
          <a:bodyPr>
            <a:noAutofit/>
          </a:bodyPr>
          <a:lstStyle/>
          <a:p>
            <a:pPr defTabSz="457193">
              <a:defRPr/>
            </a:pPr>
            <a:r>
              <a:rPr lang="en-US" sz="2000" b="1" dirty="0">
                <a:solidFill>
                  <a:srgbClr val="31287C"/>
                </a:solidFill>
                <a:latin typeface="Cambria" panose="02040503050406030204" pitchFamily="18" charset="0"/>
                <a:ea typeface="+mn-ea"/>
                <a:cs typeface="Times New Roman" panose="02020603050405020304" pitchFamily="18" charset="0"/>
              </a:rPr>
              <a:t>Interest Rate Movement</a:t>
            </a:r>
          </a:p>
        </p:txBody>
      </p:sp>
      <p:sp>
        <p:nvSpPr>
          <p:cNvPr id="8" name="Title 1">
            <a:extLst>
              <a:ext uri="{FF2B5EF4-FFF2-40B4-BE49-F238E27FC236}">
                <a16:creationId xmlns:a16="http://schemas.microsoft.com/office/drawing/2014/main" id="{4C2E2C2C-CC7F-2D15-89FE-A98AA8820174}"/>
              </a:ext>
            </a:extLst>
          </p:cNvPr>
          <p:cNvSpPr txBox="1">
            <a:spLocks/>
          </p:cNvSpPr>
          <p:nvPr/>
        </p:nvSpPr>
        <p:spPr>
          <a:xfrm>
            <a:off x="258268" y="851312"/>
            <a:ext cx="4131827" cy="235881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43" indent="-285743" algn="just" defTabSz="914378">
              <a:lnSpc>
                <a:spcPct val="100000"/>
              </a:lnSpc>
              <a:spcBef>
                <a:spcPts val="0"/>
              </a:spcBef>
              <a:buFont typeface="Arial" panose="020B0604020202020204" pitchFamily="34" charset="0"/>
              <a:buChar char="•"/>
              <a:defRPr/>
            </a:pPr>
            <a:r>
              <a:rPr lang="en-US" sz="1400" b="1" dirty="0">
                <a:solidFill>
                  <a:prstClr val="black"/>
                </a:solidFill>
                <a:latin typeface="Cambria" panose="02040503050406030204" pitchFamily="18" charset="0"/>
              </a:rPr>
              <a:t>Nominal interest rates  generally declined due to the reduction in the Policy Rate, supported by improved liquidity conditions. The yield rate on Government bonds increased marginally  on account of subdued demand for long-term instruments (Chart 15).</a:t>
            </a:r>
          </a:p>
          <a:p>
            <a:pPr marL="285743" indent="-285743" algn="just" defTabSz="914378">
              <a:lnSpc>
                <a:spcPct val="100000"/>
              </a:lnSpc>
              <a:spcBef>
                <a:spcPts val="0"/>
              </a:spcBef>
              <a:buFont typeface="Arial" panose="020B0604020202020204" pitchFamily="34" charset="0"/>
              <a:buChar char="•"/>
              <a:defRPr/>
            </a:pPr>
            <a:endParaRPr lang="en-US" sz="1400" b="1" dirty="0">
              <a:solidFill>
                <a:prstClr val="black"/>
              </a:solidFill>
              <a:latin typeface="Cambria" panose="02040503050406030204" pitchFamily="18" charset="0"/>
            </a:endParaRPr>
          </a:p>
        </p:txBody>
      </p:sp>
      <p:sp>
        <p:nvSpPr>
          <p:cNvPr id="11" name="TextBox 10">
            <a:extLst>
              <a:ext uri="{FF2B5EF4-FFF2-40B4-BE49-F238E27FC236}">
                <a16:creationId xmlns:a16="http://schemas.microsoft.com/office/drawing/2014/main" id="{6DB265FD-4322-77C2-39F2-23F7A1C706F5}"/>
              </a:ext>
            </a:extLst>
          </p:cNvPr>
          <p:cNvSpPr txBox="1"/>
          <p:nvPr/>
        </p:nvSpPr>
        <p:spPr>
          <a:xfrm>
            <a:off x="4629450" y="772284"/>
            <a:ext cx="3720421" cy="261610"/>
          </a:xfrm>
          <a:prstGeom prst="rect">
            <a:avLst/>
          </a:prstGeom>
          <a:noFill/>
        </p:spPr>
        <p:txBody>
          <a:bodyPr wrap="square" rtlCol="0">
            <a:spAutoFit/>
          </a:bodyPr>
          <a:lstStyle/>
          <a:p>
            <a:pPr defTabSz="914387">
              <a:defRPr/>
            </a:pPr>
            <a:r>
              <a:rPr lang="en-US" sz="1100" b="1" dirty="0">
                <a:solidFill>
                  <a:srgbClr val="B87231"/>
                </a:solidFill>
                <a:latin typeface="Cambria" panose="02040503050406030204"/>
              </a:rPr>
              <a:t>Chart 15: Average Nominal Interest Rates (percent) </a:t>
            </a:r>
          </a:p>
        </p:txBody>
      </p:sp>
      <p:sp>
        <p:nvSpPr>
          <p:cNvPr id="3" name="Slide Number Placeholder 2">
            <a:extLst>
              <a:ext uri="{FF2B5EF4-FFF2-40B4-BE49-F238E27FC236}">
                <a16:creationId xmlns:a16="http://schemas.microsoft.com/office/drawing/2014/main" id="{F963FB7C-C4D4-338F-5347-DC1AA1B7646B}"/>
              </a:ext>
            </a:extLst>
          </p:cNvPr>
          <p:cNvSpPr>
            <a:spLocks noGrp="1"/>
          </p:cNvSpPr>
          <p:nvPr>
            <p:ph type="sldNum" sz="quarter" idx="12"/>
          </p:nvPr>
        </p:nvSpPr>
        <p:spPr/>
        <p:txBody>
          <a:bodyPr/>
          <a:lstStyle/>
          <a:p>
            <a:pPr defTabSz="457142"/>
            <a:fld id="{1BADDEBC-B950-41F7-A203-48CB4C128DD4}" type="slidenum">
              <a:rPr lang="en-US">
                <a:solidFill>
                  <a:prstClr val="black">
                    <a:tint val="75000"/>
                  </a:prstClr>
                </a:solidFill>
                <a:latin typeface="Calibri" panose="020F0502020204030204"/>
              </a:rPr>
              <a:pPr defTabSz="457142"/>
              <a:t>17</a:t>
            </a:fld>
            <a:endParaRPr lang="en-US">
              <a:solidFill>
                <a:prstClr val="black">
                  <a:tint val="75000"/>
                </a:prstClr>
              </a:solidFill>
              <a:latin typeface="Calibri" panose="020F0502020204030204"/>
            </a:endParaRPr>
          </a:p>
        </p:txBody>
      </p:sp>
      <p:sp>
        <p:nvSpPr>
          <p:cNvPr id="2" name="TextBox 1">
            <a:extLst>
              <a:ext uri="{FF2B5EF4-FFF2-40B4-BE49-F238E27FC236}">
                <a16:creationId xmlns:a16="http://schemas.microsoft.com/office/drawing/2014/main" id="{D577728B-2584-18D0-59D3-29F32E0F9474}"/>
              </a:ext>
            </a:extLst>
          </p:cNvPr>
          <p:cNvSpPr txBox="1"/>
          <p:nvPr/>
        </p:nvSpPr>
        <p:spPr>
          <a:xfrm>
            <a:off x="4812588" y="4419835"/>
            <a:ext cx="3873579" cy="215444"/>
          </a:xfrm>
          <a:prstGeom prst="rect">
            <a:avLst/>
          </a:prstGeom>
          <a:noFill/>
        </p:spPr>
        <p:txBody>
          <a:bodyPr wrap="square">
            <a:spAutoFit/>
          </a:bodyPr>
          <a:lstStyle>
            <a:defPPr>
              <a:defRPr lang="en-US"/>
            </a:defPPr>
            <a:lvl1pPr marL="0" indent="0" algn="l" defTabSz="457154" rtl="0" eaLnBrk="1" latinLnBrk="0" hangingPunct="1">
              <a:defRPr sz="1799" kern="1200">
                <a:solidFill>
                  <a:schemeClr val="tx1"/>
                </a:solidFill>
                <a:latin typeface="+mn-lt"/>
                <a:ea typeface="+mn-ea"/>
                <a:cs typeface="+mn-cs"/>
              </a:defRPr>
            </a:lvl1pPr>
            <a:lvl2pPr marL="457154" indent="0" algn="l" defTabSz="457154" rtl="0" eaLnBrk="1" latinLnBrk="0" hangingPunct="1">
              <a:defRPr sz="1799" kern="1200">
                <a:solidFill>
                  <a:schemeClr val="tx1"/>
                </a:solidFill>
                <a:latin typeface="+mn-lt"/>
                <a:ea typeface="+mn-ea"/>
                <a:cs typeface="+mn-cs"/>
              </a:defRPr>
            </a:lvl2pPr>
            <a:lvl3pPr marL="914306" indent="0" algn="l" defTabSz="457154" rtl="0" eaLnBrk="1" latinLnBrk="0" hangingPunct="1">
              <a:defRPr sz="1799" kern="1200">
                <a:solidFill>
                  <a:schemeClr val="tx1"/>
                </a:solidFill>
                <a:latin typeface="+mn-lt"/>
                <a:ea typeface="+mn-ea"/>
                <a:cs typeface="+mn-cs"/>
              </a:defRPr>
            </a:lvl3pPr>
            <a:lvl4pPr marL="1371460" indent="0" algn="l" defTabSz="457154" rtl="0" eaLnBrk="1" latinLnBrk="0" hangingPunct="1">
              <a:defRPr sz="1799" kern="1200">
                <a:solidFill>
                  <a:schemeClr val="tx1"/>
                </a:solidFill>
                <a:latin typeface="+mn-lt"/>
                <a:ea typeface="+mn-ea"/>
                <a:cs typeface="+mn-cs"/>
              </a:defRPr>
            </a:lvl4pPr>
            <a:lvl5pPr marL="1828612" indent="0" algn="l" defTabSz="457154" rtl="0" eaLnBrk="1" latinLnBrk="0" hangingPunct="1">
              <a:defRPr sz="1799" kern="1200">
                <a:solidFill>
                  <a:schemeClr val="tx1"/>
                </a:solidFill>
                <a:latin typeface="+mn-lt"/>
                <a:ea typeface="+mn-ea"/>
                <a:cs typeface="+mn-cs"/>
              </a:defRPr>
            </a:lvl5pPr>
            <a:lvl6pPr marL="2285766" indent="0" algn="l" defTabSz="457154" rtl="0" eaLnBrk="1" latinLnBrk="0" hangingPunct="1">
              <a:defRPr sz="1799" kern="1200">
                <a:solidFill>
                  <a:schemeClr val="tx1"/>
                </a:solidFill>
                <a:latin typeface="+mn-lt"/>
                <a:ea typeface="+mn-ea"/>
                <a:cs typeface="+mn-cs"/>
              </a:defRPr>
            </a:lvl6pPr>
            <a:lvl7pPr marL="2742919" indent="0" algn="l" defTabSz="457154" rtl="0" eaLnBrk="1" latinLnBrk="0" hangingPunct="1">
              <a:defRPr sz="1799" kern="1200">
                <a:solidFill>
                  <a:schemeClr val="tx1"/>
                </a:solidFill>
                <a:latin typeface="+mn-lt"/>
                <a:ea typeface="+mn-ea"/>
                <a:cs typeface="+mn-cs"/>
              </a:defRPr>
            </a:lvl7pPr>
            <a:lvl8pPr marL="3200072" indent="0" algn="l" defTabSz="457154" rtl="0" eaLnBrk="1" latinLnBrk="0" hangingPunct="1">
              <a:defRPr sz="1799" kern="1200">
                <a:solidFill>
                  <a:schemeClr val="tx1"/>
                </a:solidFill>
                <a:latin typeface="+mn-lt"/>
                <a:ea typeface="+mn-ea"/>
                <a:cs typeface="+mn-cs"/>
              </a:defRPr>
            </a:lvl8pPr>
            <a:lvl9pPr marL="3657226" indent="0" algn="l" defTabSz="457154" rtl="0" eaLnBrk="1" latinLnBrk="0" hangingPunct="1">
              <a:defRPr sz="1799" kern="1200">
                <a:solidFill>
                  <a:schemeClr val="tx1"/>
                </a:solidFill>
                <a:latin typeface="+mn-lt"/>
                <a:ea typeface="+mn-ea"/>
                <a:cs typeface="+mn-cs"/>
              </a:defRPr>
            </a:lvl9pPr>
          </a:lstStyle>
          <a:p>
            <a:pPr algn="just" defTabSz="457142"/>
            <a:r>
              <a:rPr lang="en-US" sz="800" dirty="0">
                <a:solidFill>
                  <a:prstClr val="black"/>
                </a:solidFill>
                <a:latin typeface="Cambria" panose="02040503050406030204" pitchFamily="18" charset="0"/>
                <a:ea typeface="Cambria" panose="02040503050406030204" pitchFamily="18" charset="0"/>
                <a:cs typeface="Times New Roman" panose="02020603050405020304" pitchFamily="18" charset="0"/>
              </a:rPr>
              <a:t>Source: Bank of Zambia </a:t>
            </a:r>
          </a:p>
        </p:txBody>
      </p:sp>
      <mc:AlternateContent xmlns:mc="http://schemas.openxmlformats.org/markup-compatibility/2006">
        <mc:Choice xmlns:p14="http://schemas.microsoft.com/office/powerpoint/2010/main" Requires="p14">
          <p:contentPart p14:bwMode="auto" r:id="rId3">
            <p14:nvContentPartPr>
              <p14:cNvPr id="43" name="Ink 42">
                <a:extLst>
                  <a:ext uri="{FF2B5EF4-FFF2-40B4-BE49-F238E27FC236}">
                    <a16:creationId xmlns:a16="http://schemas.microsoft.com/office/drawing/2014/main" id="{DD7598F1-D93B-DFB2-4245-1A7FE3C8C237}"/>
                  </a:ext>
                </a:extLst>
              </p14:cNvPr>
              <p14:cNvContentPartPr/>
              <p14:nvPr/>
            </p14:nvContentPartPr>
            <p14:xfrm>
              <a:off x="4451115" y="4600154"/>
              <a:ext cx="9720" cy="33120"/>
            </p14:xfrm>
          </p:contentPart>
        </mc:Choice>
        <mc:Fallback>
          <p:pic>
            <p:nvPicPr>
              <p:cNvPr id="43" name="Ink 42">
                <a:extLst>
                  <a:ext uri="{FF2B5EF4-FFF2-40B4-BE49-F238E27FC236}">
                    <a16:creationId xmlns:a16="http://schemas.microsoft.com/office/drawing/2014/main" id="{DD7598F1-D93B-DFB2-4245-1A7FE3C8C237}"/>
                  </a:ext>
                </a:extLst>
              </p:cNvPr>
              <p:cNvPicPr/>
              <p:nvPr/>
            </p:nvPicPr>
            <p:blipFill>
              <a:blip r:embed="rId4"/>
              <a:stretch>
                <a:fillRect/>
              </a:stretch>
            </p:blipFill>
            <p:spPr>
              <a:xfrm>
                <a:off x="4443555" y="4592594"/>
                <a:ext cx="24840" cy="48240"/>
              </a:xfrm>
              <a:prstGeom prst="rect">
                <a:avLst/>
              </a:prstGeom>
            </p:spPr>
          </p:pic>
        </mc:Fallback>
      </mc:AlternateContent>
      <p:graphicFrame>
        <p:nvGraphicFramePr>
          <p:cNvPr id="6" name="Chart 2">
            <a:extLst>
              <a:ext uri="{FF2B5EF4-FFF2-40B4-BE49-F238E27FC236}">
                <a16:creationId xmlns:a16="http://schemas.microsoft.com/office/drawing/2014/main" id="{93D2770D-061D-AF12-9C59-4ADE51716E24}"/>
              </a:ext>
            </a:extLst>
          </p:cNvPr>
          <p:cNvGraphicFramePr>
            <a:graphicFrameLocks/>
          </p:cNvGraphicFramePr>
          <p:nvPr>
            <p:extLst>
              <p:ext uri="{D42A27DB-BD31-4B8C-83A1-F6EECF244321}">
                <p14:modId xmlns:p14="http://schemas.microsoft.com/office/powerpoint/2010/main" val="2724717713"/>
              </p:ext>
            </p:extLst>
          </p:nvPr>
        </p:nvGraphicFramePr>
        <p:xfrm>
          <a:off x="4572000" y="1083408"/>
          <a:ext cx="4354757" cy="3336427"/>
        </p:xfrm>
        <a:graphic>
          <a:graphicData uri="http://schemas.openxmlformats.org/presentationml/2006/ole">
            <mc:AlternateContent xmlns:mc="http://schemas.openxmlformats.org/markup-compatibility/2006">
              <mc:Choice xmlns:v="urn:schemas-microsoft-com:vml" Requires="v">
                <p:oleObj name="Chart" r:id="rId5" imgW="4791871" imgH="3804234" progId="Excel.Chart.8">
                  <p:embed/>
                </p:oleObj>
              </mc:Choice>
              <mc:Fallback>
                <p:oleObj name="Chart" r:id="rId5" imgW="4791871" imgH="3804234" progId="Excel.Chart.8">
                  <p:embed/>
                  <p:pic>
                    <p:nvPicPr>
                      <p:cNvPr id="16" name="Chart 2">
                        <a:extLst>
                          <a:ext uri="{FF2B5EF4-FFF2-40B4-BE49-F238E27FC236}">
                            <a16:creationId xmlns:a16="http://schemas.microsoft.com/office/drawing/2014/main" id="{0D4FAE7F-6439-0379-CC96-154CEE4D7A24}"/>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1083408"/>
                        <a:ext cx="4354757" cy="3336427"/>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17541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1087D-09A6-2324-2185-31CA06C23D40}"/>
            </a:ext>
          </a:extLst>
        </p:cNvPr>
        <p:cNvGrpSpPr/>
        <p:nvPr/>
      </p:nvGrpSpPr>
      <p:grpSpPr>
        <a:xfrm>
          <a:off x="0" y="0"/>
          <a:ext cx="0" cy="0"/>
          <a:chOff x="0" y="0"/>
          <a:chExt cx="0" cy="0"/>
        </a:xfrm>
      </p:grpSpPr>
      <p:sp>
        <p:nvSpPr>
          <p:cNvPr id="22532" name="Slide Number Placeholder 6">
            <a:extLst>
              <a:ext uri="{FF2B5EF4-FFF2-40B4-BE49-F238E27FC236}">
                <a16:creationId xmlns:a16="http://schemas.microsoft.com/office/drawing/2014/main" id="{2A2BC6BA-48B8-A319-C47C-4915316FCAD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422"/>
              </a:spcBef>
              <a:buFont typeface="Arial" panose="020B0604020202020204" pitchFamily="34" charset="0"/>
              <a:buChar char="•"/>
              <a:defRPr sz="1181">
                <a:solidFill>
                  <a:schemeClr val="tx1"/>
                </a:solidFill>
                <a:latin typeface="Cambria" panose="02040503050406030204" pitchFamily="18" charset="0"/>
              </a:defRPr>
            </a:lvl1pPr>
            <a:lvl2pPr marL="313418" indent="-120545">
              <a:lnSpc>
                <a:spcPct val="90000"/>
              </a:lnSpc>
              <a:spcBef>
                <a:spcPts val="211"/>
              </a:spcBef>
              <a:buFont typeface="Arial" panose="020B0604020202020204" pitchFamily="34" charset="0"/>
              <a:buChar char="•"/>
              <a:defRPr sz="1013">
                <a:solidFill>
                  <a:schemeClr val="tx1"/>
                </a:solidFill>
                <a:latin typeface="Cambria" panose="02040503050406030204" pitchFamily="18" charset="0"/>
              </a:defRPr>
            </a:lvl2pPr>
            <a:lvl3pPr marL="482180" indent="-96437">
              <a:lnSpc>
                <a:spcPct val="90000"/>
              </a:lnSpc>
              <a:spcBef>
                <a:spcPts val="211"/>
              </a:spcBef>
              <a:buFont typeface="Arial" panose="020B0604020202020204" pitchFamily="34" charset="0"/>
              <a:buChar char="•"/>
              <a:defRPr sz="844">
                <a:solidFill>
                  <a:schemeClr val="tx1"/>
                </a:solidFill>
                <a:latin typeface="Cambria" panose="02040503050406030204" pitchFamily="18" charset="0"/>
              </a:defRPr>
            </a:lvl3pPr>
            <a:lvl4pPr marL="675051" indent="-96437">
              <a:lnSpc>
                <a:spcPct val="90000"/>
              </a:lnSpc>
              <a:spcBef>
                <a:spcPts val="211"/>
              </a:spcBef>
              <a:buFont typeface="Arial" panose="020B0604020202020204" pitchFamily="34" charset="0"/>
              <a:buChar char="•"/>
              <a:defRPr>
                <a:solidFill>
                  <a:schemeClr val="tx1"/>
                </a:solidFill>
                <a:latin typeface="Cambria" panose="02040503050406030204" pitchFamily="18" charset="0"/>
              </a:defRPr>
            </a:lvl4pPr>
            <a:lvl5pPr marL="867923" indent="-96437">
              <a:lnSpc>
                <a:spcPct val="90000"/>
              </a:lnSpc>
              <a:spcBef>
                <a:spcPts val="211"/>
              </a:spcBef>
              <a:buFont typeface="Arial" panose="020B0604020202020204" pitchFamily="34" charset="0"/>
              <a:buChar char="•"/>
              <a:defRPr>
                <a:solidFill>
                  <a:schemeClr val="tx1"/>
                </a:solidFill>
                <a:latin typeface="Cambria" panose="02040503050406030204" pitchFamily="18" charset="0"/>
              </a:defRPr>
            </a:lvl5pPr>
            <a:lvl6pPr marL="1060793" indent="-96437" eaLnBrk="0" fontAlgn="base" hangingPunct="0">
              <a:lnSpc>
                <a:spcPct val="90000"/>
              </a:lnSpc>
              <a:spcBef>
                <a:spcPts val="211"/>
              </a:spcBef>
              <a:spcAft>
                <a:spcPct val="0"/>
              </a:spcAft>
              <a:buFont typeface="Arial" panose="020B0604020202020204" pitchFamily="34" charset="0"/>
              <a:buChar char="•"/>
              <a:defRPr>
                <a:solidFill>
                  <a:schemeClr val="tx1"/>
                </a:solidFill>
                <a:latin typeface="Cambria" panose="02040503050406030204" pitchFamily="18" charset="0"/>
              </a:defRPr>
            </a:lvl6pPr>
            <a:lvl7pPr marL="1253667" indent="-96437" eaLnBrk="0" fontAlgn="base" hangingPunct="0">
              <a:lnSpc>
                <a:spcPct val="90000"/>
              </a:lnSpc>
              <a:spcBef>
                <a:spcPts val="211"/>
              </a:spcBef>
              <a:spcAft>
                <a:spcPct val="0"/>
              </a:spcAft>
              <a:buFont typeface="Arial" panose="020B0604020202020204" pitchFamily="34" charset="0"/>
              <a:buChar char="•"/>
              <a:defRPr>
                <a:solidFill>
                  <a:schemeClr val="tx1"/>
                </a:solidFill>
                <a:latin typeface="Cambria" panose="02040503050406030204" pitchFamily="18" charset="0"/>
              </a:defRPr>
            </a:lvl7pPr>
            <a:lvl8pPr marL="1446538" indent="-96437" eaLnBrk="0" fontAlgn="base" hangingPunct="0">
              <a:lnSpc>
                <a:spcPct val="90000"/>
              </a:lnSpc>
              <a:spcBef>
                <a:spcPts val="211"/>
              </a:spcBef>
              <a:spcAft>
                <a:spcPct val="0"/>
              </a:spcAft>
              <a:buFont typeface="Arial" panose="020B0604020202020204" pitchFamily="34" charset="0"/>
              <a:buChar char="•"/>
              <a:defRPr>
                <a:solidFill>
                  <a:schemeClr val="tx1"/>
                </a:solidFill>
                <a:latin typeface="Cambria" panose="02040503050406030204" pitchFamily="18" charset="0"/>
              </a:defRPr>
            </a:lvl8pPr>
            <a:lvl9pPr marL="1639409" indent="-96437" eaLnBrk="0" fontAlgn="base" hangingPunct="0">
              <a:lnSpc>
                <a:spcPct val="90000"/>
              </a:lnSpc>
              <a:spcBef>
                <a:spcPts val="211"/>
              </a:spcBef>
              <a:spcAft>
                <a:spcPct val="0"/>
              </a:spcAft>
              <a:buFont typeface="Arial" panose="020B0604020202020204" pitchFamily="34" charset="0"/>
              <a:buChar char="•"/>
              <a:defRPr>
                <a:solidFill>
                  <a:schemeClr val="tx1"/>
                </a:solidFill>
                <a:latin typeface="Cambria" panose="02040503050406030204" pitchFamily="18" charset="0"/>
              </a:defRPr>
            </a:lvl9pPr>
          </a:lstStyle>
          <a:p>
            <a:pPr algn="ctr" defTabSz="457130">
              <a:lnSpc>
                <a:spcPct val="100000"/>
              </a:lnSpc>
              <a:spcBef>
                <a:spcPct val="0"/>
              </a:spcBef>
              <a:buNone/>
            </a:pPr>
            <a:fld id="{E57F412D-16E7-4FE6-88AB-974A26FF5914}" type="slidenum">
              <a:rPr lang="en-US" altLang="en-US" sz="506">
                <a:solidFill>
                  <a:srgbClr val="7B9899"/>
                </a:solidFill>
              </a:rPr>
              <a:pPr algn="ctr" defTabSz="457130">
                <a:lnSpc>
                  <a:spcPct val="100000"/>
                </a:lnSpc>
                <a:spcBef>
                  <a:spcPct val="0"/>
                </a:spcBef>
                <a:buNone/>
              </a:pPr>
              <a:t>18</a:t>
            </a:fld>
            <a:endParaRPr lang="en-US" altLang="en-US" sz="506">
              <a:solidFill>
                <a:srgbClr val="7B9899"/>
              </a:solidFill>
            </a:endParaRPr>
          </a:p>
        </p:txBody>
      </p:sp>
      <p:sp>
        <p:nvSpPr>
          <p:cNvPr id="22534" name="Rectangle 4">
            <a:extLst>
              <a:ext uri="{FF2B5EF4-FFF2-40B4-BE49-F238E27FC236}">
                <a16:creationId xmlns:a16="http://schemas.microsoft.com/office/drawing/2014/main" id="{748DD55C-D0D9-3855-AD5E-7871F3FBFDF7}"/>
              </a:ext>
            </a:extLst>
          </p:cNvPr>
          <p:cNvSpPr>
            <a:spLocks noChangeArrowheads="1"/>
          </p:cNvSpPr>
          <p:nvPr/>
        </p:nvSpPr>
        <p:spPr bwMode="auto">
          <a:xfrm>
            <a:off x="3975279" y="2147441"/>
            <a:ext cx="184731" cy="326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mbria" panose="02040503050406030204"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Cambria" panose="02040503050406030204"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mbria" panose="02040503050406030204" pitchFamily="18" charset="0"/>
              </a:defRPr>
            </a:lvl3pPr>
            <a:lvl4pPr marL="1600200" indent="-228600">
              <a:lnSpc>
                <a:spcPct val="90000"/>
              </a:lnSpc>
              <a:spcBef>
                <a:spcPts val="500"/>
              </a:spcBef>
              <a:buFont typeface="Arial" panose="020B0604020202020204" pitchFamily="34" charset="0"/>
              <a:buChar char="•"/>
              <a:defRPr>
                <a:solidFill>
                  <a:schemeClr val="tx1"/>
                </a:solidFill>
                <a:latin typeface="Cambria" panose="02040503050406030204" pitchFamily="18" charset="0"/>
              </a:defRPr>
            </a:lvl4pPr>
            <a:lvl5pPr marL="2057400" indent="-228600">
              <a:lnSpc>
                <a:spcPct val="90000"/>
              </a:lnSpc>
              <a:spcBef>
                <a:spcPts val="500"/>
              </a:spcBef>
              <a:buFont typeface="Arial" panose="020B0604020202020204" pitchFamily="34" charset="0"/>
              <a:buChar char="•"/>
              <a:defRPr>
                <a:solidFill>
                  <a:schemeClr val="tx1"/>
                </a:solidFill>
                <a:latin typeface="Cambria" panose="02040503050406030204"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9pPr>
          </a:lstStyle>
          <a:p>
            <a:pPr defTabSz="457130">
              <a:lnSpc>
                <a:spcPct val="100000"/>
              </a:lnSpc>
              <a:spcBef>
                <a:spcPct val="0"/>
              </a:spcBef>
              <a:buNone/>
            </a:pPr>
            <a:br>
              <a:rPr lang="en-US" altLang="en-US" sz="760">
                <a:solidFill>
                  <a:srgbClr val="000000"/>
                </a:solidFill>
                <a:latin typeface="Arial" panose="020B0604020202020204" pitchFamily="34" charset="0"/>
              </a:rPr>
            </a:br>
            <a:endParaRPr lang="en-US" altLang="en-US" sz="760">
              <a:solidFill>
                <a:srgbClr val="000000"/>
              </a:solidFill>
              <a:latin typeface="Arial" panose="020B0604020202020204" pitchFamily="34" charset="0"/>
            </a:endParaRPr>
          </a:p>
        </p:txBody>
      </p:sp>
      <p:sp>
        <p:nvSpPr>
          <p:cNvPr id="3" name="Rectangle 2">
            <a:extLst>
              <a:ext uri="{FF2B5EF4-FFF2-40B4-BE49-F238E27FC236}">
                <a16:creationId xmlns:a16="http://schemas.microsoft.com/office/drawing/2014/main" id="{3F9E8503-B51F-5964-4B03-1291441168AE}"/>
              </a:ext>
            </a:extLst>
          </p:cNvPr>
          <p:cNvSpPr/>
          <p:nvPr/>
        </p:nvSpPr>
        <p:spPr>
          <a:xfrm>
            <a:off x="340542" y="358288"/>
            <a:ext cx="4469206" cy="392415"/>
          </a:xfrm>
          <a:prstGeom prst="rect">
            <a:avLst/>
          </a:prstGeom>
        </p:spPr>
        <p:txBody>
          <a:bodyPr wrap="square">
            <a:spAutoFit/>
          </a:bodyPr>
          <a:lstStyle/>
          <a:p>
            <a:pPr defTabSz="457130">
              <a:defRPr/>
            </a:pPr>
            <a:r>
              <a:rPr lang="en-US" sz="1950" b="1" kern="0" dirty="0">
                <a:solidFill>
                  <a:srgbClr val="31287C"/>
                </a:solidFill>
                <a:latin typeface="Cambria" panose="02040503050406030204" pitchFamily="18" charset="0"/>
                <a:ea typeface="Cambria" panose="02040503050406030204" pitchFamily="18" charset="0"/>
              </a:rPr>
              <a:t>Government Securities Market </a:t>
            </a:r>
            <a:endParaRPr lang="en-US" sz="1950" kern="0" dirty="0">
              <a:solidFill>
                <a:srgbClr val="31287C"/>
              </a:solidFill>
              <a:latin typeface="Cambria" panose="02040503050406030204"/>
            </a:endParaRPr>
          </a:p>
        </p:txBody>
      </p:sp>
      <p:sp>
        <p:nvSpPr>
          <p:cNvPr id="7" name="Rectangle 13">
            <a:extLst>
              <a:ext uri="{FF2B5EF4-FFF2-40B4-BE49-F238E27FC236}">
                <a16:creationId xmlns:a16="http://schemas.microsoft.com/office/drawing/2014/main" id="{FE55D22C-4EEA-6EDE-5DB9-CE530E8A0283}"/>
              </a:ext>
            </a:extLst>
          </p:cNvPr>
          <p:cNvSpPr>
            <a:spLocks noChangeArrowheads="1"/>
          </p:cNvSpPr>
          <p:nvPr/>
        </p:nvSpPr>
        <p:spPr bwMode="auto">
          <a:xfrm>
            <a:off x="4160009" y="750703"/>
            <a:ext cx="480139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mbria" panose="02040503050406030204"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Cambria" panose="02040503050406030204"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mbria" panose="02040503050406030204" pitchFamily="18" charset="0"/>
              </a:defRPr>
            </a:lvl3pPr>
            <a:lvl4pPr marL="1600200" indent="-228600">
              <a:lnSpc>
                <a:spcPct val="90000"/>
              </a:lnSpc>
              <a:spcBef>
                <a:spcPts val="500"/>
              </a:spcBef>
              <a:buFont typeface="Arial" panose="020B0604020202020204" pitchFamily="34" charset="0"/>
              <a:buChar char="•"/>
              <a:defRPr>
                <a:solidFill>
                  <a:schemeClr val="tx1"/>
                </a:solidFill>
                <a:latin typeface="Cambria" panose="02040503050406030204" pitchFamily="18" charset="0"/>
              </a:defRPr>
            </a:lvl4pPr>
            <a:lvl5pPr marL="2057400" indent="-228600">
              <a:lnSpc>
                <a:spcPct val="90000"/>
              </a:lnSpc>
              <a:spcBef>
                <a:spcPts val="500"/>
              </a:spcBef>
              <a:buFont typeface="Arial" panose="020B0604020202020204" pitchFamily="34" charset="0"/>
              <a:buChar char="•"/>
              <a:defRPr>
                <a:solidFill>
                  <a:schemeClr val="tx1"/>
                </a:solidFill>
                <a:latin typeface="Cambria" panose="02040503050406030204"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9pPr>
          </a:lstStyle>
          <a:p>
            <a:pPr defTabSz="457130">
              <a:lnSpc>
                <a:spcPct val="100000"/>
              </a:lnSpc>
              <a:spcBef>
                <a:spcPct val="0"/>
              </a:spcBef>
              <a:buNone/>
            </a:pPr>
            <a:r>
              <a:rPr lang="en-US" altLang="en-US" sz="1100" b="1" dirty="0">
                <a:solidFill>
                  <a:srgbClr val="B87231"/>
                </a:solidFill>
                <a:latin typeface="Cambria" panose="02040503050406030204"/>
              </a:rPr>
              <a:t>Chart 16: Government Securities Holdings by Non-Resident Investors (K’ billions)</a:t>
            </a:r>
          </a:p>
        </p:txBody>
      </p:sp>
      <p:sp>
        <p:nvSpPr>
          <p:cNvPr id="11" name="TextBox 10">
            <a:extLst>
              <a:ext uri="{FF2B5EF4-FFF2-40B4-BE49-F238E27FC236}">
                <a16:creationId xmlns:a16="http://schemas.microsoft.com/office/drawing/2014/main" id="{2890A7D2-A3A9-4496-4F83-CE8E2D1E5719}"/>
              </a:ext>
            </a:extLst>
          </p:cNvPr>
          <p:cNvSpPr txBox="1"/>
          <p:nvPr/>
        </p:nvSpPr>
        <p:spPr>
          <a:xfrm>
            <a:off x="101700" y="750703"/>
            <a:ext cx="3873579" cy="4447371"/>
          </a:xfrm>
          <a:prstGeom prst="rect">
            <a:avLst/>
          </a:prstGeom>
          <a:noFill/>
        </p:spPr>
        <p:txBody>
          <a:bodyPr wrap="square">
            <a:spAutoFit/>
          </a:bodyPr>
          <a:lstStyle/>
          <a:p>
            <a:pPr marL="285732" indent="-285732" algn="just" defTabSz="457130">
              <a:spcBef>
                <a:spcPts val="800"/>
              </a:spcBef>
              <a:spcAft>
                <a:spcPts val="800"/>
              </a:spcAft>
              <a:buFont typeface="Arial" panose="020B0604020202020204" pitchFamily="34" charset="0"/>
              <a:buChar char="•"/>
            </a:pPr>
            <a:r>
              <a:rPr lang="en-US" sz="1300" b="1" dirty="0">
                <a:solidFill>
                  <a:prstClr val="black">
                    <a:lumMod val="95000"/>
                    <a:lumOff val="5000"/>
                  </a:prstClr>
                </a:solidFill>
                <a:latin typeface="Cambria" panose="02040503050406030204" pitchFamily="18" charset="0"/>
                <a:ea typeface="Calibri" panose="020F0502020204030204" pitchFamily="34" charset="0"/>
              </a:rPr>
              <a:t>Total outstanding Government securities stood at K270.7 billion at end-June 2026. </a:t>
            </a:r>
          </a:p>
          <a:p>
            <a:pPr marL="285750" indent="-285750" algn="just" defTabSz="457130">
              <a:spcBef>
                <a:spcPts val="800"/>
              </a:spcBef>
              <a:spcAft>
                <a:spcPts val="800"/>
              </a:spcAft>
              <a:buFont typeface="Arial" panose="020B0604020202020204" pitchFamily="34" charset="0"/>
              <a:buChar char="•"/>
            </a:pPr>
            <a:r>
              <a:rPr lang="en-US" sz="1300" b="1" dirty="0">
                <a:solidFill>
                  <a:prstClr val="black">
                    <a:lumMod val="95000"/>
                    <a:lumOff val="5000"/>
                  </a:prstClr>
                </a:solidFill>
                <a:latin typeface="Cambria" panose="02040503050406030204" pitchFamily="18" charset="0"/>
                <a:ea typeface="Calibri" panose="020F0502020204030204" pitchFamily="34" charset="0"/>
              </a:rPr>
              <a:t>Demand for Treasury bills was stronger than that for Government bonds. This is reflected in average subscription rates of 107.8 percent compared to 61.7 percent.</a:t>
            </a:r>
          </a:p>
          <a:p>
            <a:pPr marL="285750" indent="-285750" algn="just" defTabSz="457130">
              <a:spcBef>
                <a:spcPts val="800"/>
              </a:spcBef>
              <a:spcAft>
                <a:spcPts val="800"/>
              </a:spcAft>
              <a:buFont typeface="Arial" panose="020B0604020202020204" pitchFamily="34" charset="0"/>
              <a:buChar char="•"/>
            </a:pPr>
            <a:r>
              <a:rPr lang="en-US" sz="1300" b="1" dirty="0">
                <a:solidFill>
                  <a:prstClr val="black">
                    <a:lumMod val="95000"/>
                    <a:lumOff val="5000"/>
                  </a:prstClr>
                </a:solidFill>
                <a:latin typeface="Cambria" panose="02040503050406030204" pitchFamily="18" charset="0"/>
                <a:ea typeface="Calibri" panose="020F0502020204030204" pitchFamily="34" charset="0"/>
              </a:rPr>
              <a:t>Investor appetite for Treasury bills was supported by </a:t>
            </a:r>
            <a:r>
              <a:rPr lang="en-US" sz="1300" b="1" dirty="0" err="1">
                <a:solidFill>
                  <a:prstClr val="black">
                    <a:lumMod val="95000"/>
                    <a:lumOff val="5000"/>
                  </a:prstClr>
                </a:solidFill>
                <a:latin typeface="Cambria" panose="02040503050406030204" pitchFamily="18" charset="0"/>
                <a:ea typeface="Calibri" panose="020F0502020204030204" pitchFamily="34" charset="0"/>
              </a:rPr>
              <a:t>favourable</a:t>
            </a:r>
            <a:r>
              <a:rPr lang="en-US" sz="1300" b="1" dirty="0">
                <a:solidFill>
                  <a:prstClr val="black">
                    <a:lumMod val="95000"/>
                    <a:lumOff val="5000"/>
                  </a:prstClr>
                </a:solidFill>
                <a:latin typeface="Cambria" panose="02040503050406030204" pitchFamily="18" charset="0"/>
                <a:ea typeface="Calibri" panose="020F0502020204030204" pitchFamily="34" charset="0"/>
              </a:rPr>
              <a:t> money market liquidity conditions while limited non-resident participation and the reduction in bond auctions to two per quarter from monthly could have constrained demand for bonds.</a:t>
            </a:r>
          </a:p>
          <a:p>
            <a:pPr marL="285732" indent="-285732" algn="just" defTabSz="457130">
              <a:spcBef>
                <a:spcPts val="800"/>
              </a:spcBef>
              <a:spcAft>
                <a:spcPts val="800"/>
              </a:spcAft>
              <a:buFont typeface="Arial" panose="020B0604020202020204" pitchFamily="34" charset="0"/>
              <a:buChar char="•"/>
            </a:pPr>
            <a:r>
              <a:rPr lang="en-US" sz="1300" b="1" dirty="0">
                <a:solidFill>
                  <a:prstClr val="black">
                    <a:lumMod val="95000"/>
                    <a:lumOff val="5000"/>
                  </a:prstClr>
                </a:solidFill>
                <a:latin typeface="Cambria" panose="02040503050406030204" pitchFamily="18" charset="0"/>
                <a:ea typeface="Cambria" panose="02040503050406030204" pitchFamily="18" charset="0"/>
              </a:rPr>
              <a:t>In June, holdings of Government securities by non-resident investors reduced by K0.1 billion to K78.2 billion (Chart 15). This represented 28.9 percent of the total outstanding stock </a:t>
            </a:r>
            <a:r>
              <a:rPr lang="en-US" sz="1200" b="1" dirty="0">
                <a:solidFill>
                  <a:prstClr val="black"/>
                </a:solidFill>
                <a:latin typeface="Cambria" panose="02040503050406030204" pitchFamily="18" charset="0"/>
              </a:rPr>
              <a:t>(Chart 16)</a:t>
            </a:r>
            <a:r>
              <a:rPr lang="en-US" sz="1300" b="1" dirty="0">
                <a:solidFill>
                  <a:prstClr val="black">
                    <a:lumMod val="95000"/>
                    <a:lumOff val="5000"/>
                  </a:prstClr>
                </a:solidFill>
                <a:latin typeface="Cambria" panose="02040503050406030204" pitchFamily="18" charset="0"/>
                <a:ea typeface="Cambria" panose="02040503050406030204" pitchFamily="18" charset="0"/>
              </a:rPr>
              <a:t>.</a:t>
            </a:r>
          </a:p>
        </p:txBody>
      </p:sp>
      <p:sp>
        <p:nvSpPr>
          <p:cNvPr id="4" name="TextBox 3">
            <a:extLst>
              <a:ext uri="{FF2B5EF4-FFF2-40B4-BE49-F238E27FC236}">
                <a16:creationId xmlns:a16="http://schemas.microsoft.com/office/drawing/2014/main" id="{5AF829B0-6393-5193-8F9E-6092898032AB}"/>
              </a:ext>
            </a:extLst>
          </p:cNvPr>
          <p:cNvSpPr txBox="1"/>
          <p:nvPr/>
        </p:nvSpPr>
        <p:spPr>
          <a:xfrm>
            <a:off x="4160009" y="4669160"/>
            <a:ext cx="3873579" cy="215444"/>
          </a:xfrm>
          <a:prstGeom prst="rect">
            <a:avLst/>
          </a:prstGeom>
          <a:noFill/>
        </p:spPr>
        <p:txBody>
          <a:bodyPr wrap="square">
            <a:spAutoFit/>
          </a:bodyPr>
          <a:lstStyle>
            <a:defPPr>
              <a:defRPr lang="en-US"/>
            </a:defPPr>
            <a:lvl1pPr marL="0" indent="0" algn="l" defTabSz="457154" rtl="0" eaLnBrk="1" latinLnBrk="0" hangingPunct="1">
              <a:defRPr sz="1799" kern="1200">
                <a:solidFill>
                  <a:schemeClr val="tx1"/>
                </a:solidFill>
                <a:latin typeface="+mn-lt"/>
                <a:ea typeface="+mn-ea"/>
                <a:cs typeface="+mn-cs"/>
              </a:defRPr>
            </a:lvl1pPr>
            <a:lvl2pPr marL="457154" indent="0" algn="l" defTabSz="457154" rtl="0" eaLnBrk="1" latinLnBrk="0" hangingPunct="1">
              <a:defRPr sz="1799" kern="1200">
                <a:solidFill>
                  <a:schemeClr val="tx1"/>
                </a:solidFill>
                <a:latin typeface="+mn-lt"/>
                <a:ea typeface="+mn-ea"/>
                <a:cs typeface="+mn-cs"/>
              </a:defRPr>
            </a:lvl2pPr>
            <a:lvl3pPr marL="914306" indent="0" algn="l" defTabSz="457154" rtl="0" eaLnBrk="1" latinLnBrk="0" hangingPunct="1">
              <a:defRPr sz="1799" kern="1200">
                <a:solidFill>
                  <a:schemeClr val="tx1"/>
                </a:solidFill>
                <a:latin typeface="+mn-lt"/>
                <a:ea typeface="+mn-ea"/>
                <a:cs typeface="+mn-cs"/>
              </a:defRPr>
            </a:lvl3pPr>
            <a:lvl4pPr marL="1371460" indent="0" algn="l" defTabSz="457154" rtl="0" eaLnBrk="1" latinLnBrk="0" hangingPunct="1">
              <a:defRPr sz="1799" kern="1200">
                <a:solidFill>
                  <a:schemeClr val="tx1"/>
                </a:solidFill>
                <a:latin typeface="+mn-lt"/>
                <a:ea typeface="+mn-ea"/>
                <a:cs typeface="+mn-cs"/>
              </a:defRPr>
            </a:lvl4pPr>
            <a:lvl5pPr marL="1828612" indent="0" algn="l" defTabSz="457154" rtl="0" eaLnBrk="1" latinLnBrk="0" hangingPunct="1">
              <a:defRPr sz="1799" kern="1200">
                <a:solidFill>
                  <a:schemeClr val="tx1"/>
                </a:solidFill>
                <a:latin typeface="+mn-lt"/>
                <a:ea typeface="+mn-ea"/>
                <a:cs typeface="+mn-cs"/>
              </a:defRPr>
            </a:lvl5pPr>
            <a:lvl6pPr marL="2285766" indent="0" algn="l" defTabSz="457154" rtl="0" eaLnBrk="1" latinLnBrk="0" hangingPunct="1">
              <a:defRPr sz="1799" kern="1200">
                <a:solidFill>
                  <a:schemeClr val="tx1"/>
                </a:solidFill>
                <a:latin typeface="+mn-lt"/>
                <a:ea typeface="+mn-ea"/>
                <a:cs typeface="+mn-cs"/>
              </a:defRPr>
            </a:lvl6pPr>
            <a:lvl7pPr marL="2742919" indent="0" algn="l" defTabSz="457154" rtl="0" eaLnBrk="1" latinLnBrk="0" hangingPunct="1">
              <a:defRPr sz="1799" kern="1200">
                <a:solidFill>
                  <a:schemeClr val="tx1"/>
                </a:solidFill>
                <a:latin typeface="+mn-lt"/>
                <a:ea typeface="+mn-ea"/>
                <a:cs typeface="+mn-cs"/>
              </a:defRPr>
            </a:lvl7pPr>
            <a:lvl8pPr marL="3200072" indent="0" algn="l" defTabSz="457154" rtl="0" eaLnBrk="1" latinLnBrk="0" hangingPunct="1">
              <a:defRPr sz="1799" kern="1200">
                <a:solidFill>
                  <a:schemeClr val="tx1"/>
                </a:solidFill>
                <a:latin typeface="+mn-lt"/>
                <a:ea typeface="+mn-ea"/>
                <a:cs typeface="+mn-cs"/>
              </a:defRPr>
            </a:lvl8pPr>
            <a:lvl9pPr marL="3657226" indent="0" algn="l" defTabSz="457154" rtl="0" eaLnBrk="1" latinLnBrk="0" hangingPunct="1">
              <a:defRPr sz="1799" kern="1200">
                <a:solidFill>
                  <a:schemeClr val="tx1"/>
                </a:solidFill>
                <a:latin typeface="+mn-lt"/>
                <a:ea typeface="+mn-ea"/>
                <a:cs typeface="+mn-cs"/>
              </a:defRPr>
            </a:lvl9pPr>
          </a:lstStyle>
          <a:p>
            <a:pPr algn="just" defTabSz="457130"/>
            <a:r>
              <a:rPr lang="en-US" sz="800" dirty="0">
                <a:solidFill>
                  <a:prstClr val="black"/>
                </a:solidFill>
                <a:latin typeface="Cambria" panose="02040503050406030204" pitchFamily="18" charset="0"/>
                <a:ea typeface="Cambria" panose="02040503050406030204" pitchFamily="18" charset="0"/>
                <a:cs typeface="Times New Roman" panose="02020603050405020304" pitchFamily="18" charset="0"/>
              </a:rPr>
              <a:t>Source: Bank of Zambia </a:t>
            </a:r>
          </a:p>
        </p:txBody>
      </p:sp>
      <p:graphicFrame>
        <p:nvGraphicFramePr>
          <p:cNvPr id="5" name="Chart 4">
            <a:extLst>
              <a:ext uri="{FF2B5EF4-FFF2-40B4-BE49-F238E27FC236}">
                <a16:creationId xmlns:a16="http://schemas.microsoft.com/office/drawing/2014/main" id="{9C6E358A-1FF4-D4E5-B073-FD74B0200F09}"/>
              </a:ext>
            </a:extLst>
          </p:cNvPr>
          <p:cNvGraphicFramePr>
            <a:graphicFrameLocks/>
          </p:cNvGraphicFramePr>
          <p:nvPr>
            <p:extLst>
              <p:ext uri="{D42A27DB-BD31-4B8C-83A1-F6EECF244321}">
                <p14:modId xmlns:p14="http://schemas.microsoft.com/office/powerpoint/2010/main" val="92014040"/>
              </p:ext>
            </p:extLst>
          </p:nvPr>
        </p:nvGraphicFramePr>
        <p:xfrm>
          <a:off x="4198578" y="1144616"/>
          <a:ext cx="4678294" cy="35245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79354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1D5C8-1D31-C9D0-1A03-DFC8F8A10F5B}"/>
            </a:ext>
          </a:extLst>
        </p:cNvPr>
        <p:cNvGrpSpPr/>
        <p:nvPr/>
      </p:nvGrpSpPr>
      <p:grpSpPr>
        <a:xfrm>
          <a:off x="0" y="0"/>
          <a:ext cx="0" cy="0"/>
          <a:chOff x="0" y="0"/>
          <a:chExt cx="0" cy="0"/>
        </a:xfrm>
      </p:grpSpPr>
      <p:sp>
        <p:nvSpPr>
          <p:cNvPr id="22532" name="Slide Number Placeholder 6">
            <a:extLst>
              <a:ext uri="{FF2B5EF4-FFF2-40B4-BE49-F238E27FC236}">
                <a16:creationId xmlns:a16="http://schemas.microsoft.com/office/drawing/2014/main" id="{EF67D38B-6C95-23CA-11CC-7916E77D41D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422"/>
              </a:spcBef>
              <a:buFont typeface="Arial" panose="020B0604020202020204" pitchFamily="34" charset="0"/>
              <a:buChar char="•"/>
              <a:defRPr sz="1181">
                <a:solidFill>
                  <a:schemeClr val="tx1"/>
                </a:solidFill>
                <a:latin typeface="Cambria" panose="02040503050406030204" pitchFamily="18" charset="0"/>
              </a:defRPr>
            </a:lvl1pPr>
            <a:lvl2pPr marL="313418" indent="-120545">
              <a:lnSpc>
                <a:spcPct val="90000"/>
              </a:lnSpc>
              <a:spcBef>
                <a:spcPts val="211"/>
              </a:spcBef>
              <a:buFont typeface="Arial" panose="020B0604020202020204" pitchFamily="34" charset="0"/>
              <a:buChar char="•"/>
              <a:defRPr sz="1013">
                <a:solidFill>
                  <a:schemeClr val="tx1"/>
                </a:solidFill>
                <a:latin typeface="Cambria" panose="02040503050406030204" pitchFamily="18" charset="0"/>
              </a:defRPr>
            </a:lvl2pPr>
            <a:lvl3pPr marL="482180" indent="-96437">
              <a:lnSpc>
                <a:spcPct val="90000"/>
              </a:lnSpc>
              <a:spcBef>
                <a:spcPts val="211"/>
              </a:spcBef>
              <a:buFont typeface="Arial" panose="020B0604020202020204" pitchFamily="34" charset="0"/>
              <a:buChar char="•"/>
              <a:defRPr sz="844">
                <a:solidFill>
                  <a:schemeClr val="tx1"/>
                </a:solidFill>
                <a:latin typeface="Cambria" panose="02040503050406030204" pitchFamily="18" charset="0"/>
              </a:defRPr>
            </a:lvl3pPr>
            <a:lvl4pPr marL="675051" indent="-96437">
              <a:lnSpc>
                <a:spcPct val="90000"/>
              </a:lnSpc>
              <a:spcBef>
                <a:spcPts val="211"/>
              </a:spcBef>
              <a:buFont typeface="Arial" panose="020B0604020202020204" pitchFamily="34" charset="0"/>
              <a:buChar char="•"/>
              <a:defRPr>
                <a:solidFill>
                  <a:schemeClr val="tx1"/>
                </a:solidFill>
                <a:latin typeface="Cambria" panose="02040503050406030204" pitchFamily="18" charset="0"/>
              </a:defRPr>
            </a:lvl4pPr>
            <a:lvl5pPr marL="867923" indent="-96437">
              <a:lnSpc>
                <a:spcPct val="90000"/>
              </a:lnSpc>
              <a:spcBef>
                <a:spcPts val="211"/>
              </a:spcBef>
              <a:buFont typeface="Arial" panose="020B0604020202020204" pitchFamily="34" charset="0"/>
              <a:buChar char="•"/>
              <a:defRPr>
                <a:solidFill>
                  <a:schemeClr val="tx1"/>
                </a:solidFill>
                <a:latin typeface="Cambria" panose="02040503050406030204" pitchFamily="18" charset="0"/>
              </a:defRPr>
            </a:lvl5pPr>
            <a:lvl6pPr marL="1060793" indent="-96437" eaLnBrk="0" fontAlgn="base" hangingPunct="0">
              <a:lnSpc>
                <a:spcPct val="90000"/>
              </a:lnSpc>
              <a:spcBef>
                <a:spcPts val="211"/>
              </a:spcBef>
              <a:spcAft>
                <a:spcPct val="0"/>
              </a:spcAft>
              <a:buFont typeface="Arial" panose="020B0604020202020204" pitchFamily="34" charset="0"/>
              <a:buChar char="•"/>
              <a:defRPr>
                <a:solidFill>
                  <a:schemeClr val="tx1"/>
                </a:solidFill>
                <a:latin typeface="Cambria" panose="02040503050406030204" pitchFamily="18" charset="0"/>
              </a:defRPr>
            </a:lvl6pPr>
            <a:lvl7pPr marL="1253667" indent="-96437" eaLnBrk="0" fontAlgn="base" hangingPunct="0">
              <a:lnSpc>
                <a:spcPct val="90000"/>
              </a:lnSpc>
              <a:spcBef>
                <a:spcPts val="211"/>
              </a:spcBef>
              <a:spcAft>
                <a:spcPct val="0"/>
              </a:spcAft>
              <a:buFont typeface="Arial" panose="020B0604020202020204" pitchFamily="34" charset="0"/>
              <a:buChar char="•"/>
              <a:defRPr>
                <a:solidFill>
                  <a:schemeClr val="tx1"/>
                </a:solidFill>
                <a:latin typeface="Cambria" panose="02040503050406030204" pitchFamily="18" charset="0"/>
              </a:defRPr>
            </a:lvl7pPr>
            <a:lvl8pPr marL="1446538" indent="-96437" eaLnBrk="0" fontAlgn="base" hangingPunct="0">
              <a:lnSpc>
                <a:spcPct val="90000"/>
              </a:lnSpc>
              <a:spcBef>
                <a:spcPts val="211"/>
              </a:spcBef>
              <a:spcAft>
                <a:spcPct val="0"/>
              </a:spcAft>
              <a:buFont typeface="Arial" panose="020B0604020202020204" pitchFamily="34" charset="0"/>
              <a:buChar char="•"/>
              <a:defRPr>
                <a:solidFill>
                  <a:schemeClr val="tx1"/>
                </a:solidFill>
                <a:latin typeface="Cambria" panose="02040503050406030204" pitchFamily="18" charset="0"/>
              </a:defRPr>
            </a:lvl8pPr>
            <a:lvl9pPr marL="1639409" indent="-96437" eaLnBrk="0" fontAlgn="base" hangingPunct="0">
              <a:lnSpc>
                <a:spcPct val="90000"/>
              </a:lnSpc>
              <a:spcBef>
                <a:spcPts val="211"/>
              </a:spcBef>
              <a:spcAft>
                <a:spcPct val="0"/>
              </a:spcAft>
              <a:buFont typeface="Arial" panose="020B0604020202020204" pitchFamily="34" charset="0"/>
              <a:buChar char="•"/>
              <a:defRPr>
                <a:solidFill>
                  <a:schemeClr val="tx1"/>
                </a:solidFill>
                <a:latin typeface="Cambria" panose="02040503050406030204" pitchFamily="18" charset="0"/>
              </a:defRPr>
            </a:lvl9pPr>
          </a:lstStyle>
          <a:p>
            <a:pPr algn="ctr" defTabSz="457130">
              <a:lnSpc>
                <a:spcPct val="100000"/>
              </a:lnSpc>
              <a:spcBef>
                <a:spcPct val="0"/>
              </a:spcBef>
              <a:buNone/>
            </a:pPr>
            <a:fld id="{E57F412D-16E7-4FE6-88AB-974A26FF5914}" type="slidenum">
              <a:rPr lang="en-US" altLang="en-US" sz="506">
                <a:solidFill>
                  <a:srgbClr val="7B9899"/>
                </a:solidFill>
              </a:rPr>
              <a:pPr algn="ctr" defTabSz="457130">
                <a:lnSpc>
                  <a:spcPct val="100000"/>
                </a:lnSpc>
                <a:spcBef>
                  <a:spcPct val="0"/>
                </a:spcBef>
                <a:buNone/>
              </a:pPr>
              <a:t>19</a:t>
            </a:fld>
            <a:endParaRPr lang="en-US" altLang="en-US" sz="506">
              <a:solidFill>
                <a:srgbClr val="7B9899"/>
              </a:solidFill>
            </a:endParaRPr>
          </a:p>
        </p:txBody>
      </p:sp>
      <p:sp>
        <p:nvSpPr>
          <p:cNvPr id="22534" name="Rectangle 4">
            <a:extLst>
              <a:ext uri="{FF2B5EF4-FFF2-40B4-BE49-F238E27FC236}">
                <a16:creationId xmlns:a16="http://schemas.microsoft.com/office/drawing/2014/main" id="{AA858511-DF6F-6106-82CF-03FF9BD940E1}"/>
              </a:ext>
            </a:extLst>
          </p:cNvPr>
          <p:cNvSpPr>
            <a:spLocks noChangeArrowheads="1"/>
          </p:cNvSpPr>
          <p:nvPr/>
        </p:nvSpPr>
        <p:spPr bwMode="auto">
          <a:xfrm>
            <a:off x="3975279" y="2147441"/>
            <a:ext cx="184731" cy="326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mbria" panose="02040503050406030204"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Cambria" panose="02040503050406030204"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mbria" panose="02040503050406030204" pitchFamily="18" charset="0"/>
              </a:defRPr>
            </a:lvl3pPr>
            <a:lvl4pPr marL="1600200" indent="-228600">
              <a:lnSpc>
                <a:spcPct val="90000"/>
              </a:lnSpc>
              <a:spcBef>
                <a:spcPts val="500"/>
              </a:spcBef>
              <a:buFont typeface="Arial" panose="020B0604020202020204" pitchFamily="34" charset="0"/>
              <a:buChar char="•"/>
              <a:defRPr>
                <a:solidFill>
                  <a:schemeClr val="tx1"/>
                </a:solidFill>
                <a:latin typeface="Cambria" panose="02040503050406030204" pitchFamily="18" charset="0"/>
              </a:defRPr>
            </a:lvl4pPr>
            <a:lvl5pPr marL="2057400" indent="-228600">
              <a:lnSpc>
                <a:spcPct val="90000"/>
              </a:lnSpc>
              <a:spcBef>
                <a:spcPts val="500"/>
              </a:spcBef>
              <a:buFont typeface="Arial" panose="020B0604020202020204" pitchFamily="34" charset="0"/>
              <a:buChar char="•"/>
              <a:defRPr>
                <a:solidFill>
                  <a:schemeClr val="tx1"/>
                </a:solidFill>
                <a:latin typeface="Cambria" panose="02040503050406030204"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9pPr>
          </a:lstStyle>
          <a:p>
            <a:pPr defTabSz="457130">
              <a:lnSpc>
                <a:spcPct val="100000"/>
              </a:lnSpc>
              <a:spcBef>
                <a:spcPct val="0"/>
              </a:spcBef>
              <a:buNone/>
            </a:pPr>
            <a:br>
              <a:rPr lang="en-US" altLang="en-US" sz="760">
                <a:solidFill>
                  <a:srgbClr val="000000"/>
                </a:solidFill>
                <a:latin typeface="Arial" panose="020B0604020202020204" pitchFamily="34" charset="0"/>
              </a:rPr>
            </a:br>
            <a:endParaRPr lang="en-US" altLang="en-US" sz="760">
              <a:solidFill>
                <a:srgbClr val="000000"/>
              </a:solidFill>
              <a:latin typeface="Arial" panose="020B0604020202020204" pitchFamily="34" charset="0"/>
            </a:endParaRPr>
          </a:p>
        </p:txBody>
      </p:sp>
      <p:sp>
        <p:nvSpPr>
          <p:cNvPr id="3" name="Rectangle 2">
            <a:extLst>
              <a:ext uri="{FF2B5EF4-FFF2-40B4-BE49-F238E27FC236}">
                <a16:creationId xmlns:a16="http://schemas.microsoft.com/office/drawing/2014/main" id="{00E8F714-1DBA-A1FB-62F8-0BDC21B8060E}"/>
              </a:ext>
            </a:extLst>
          </p:cNvPr>
          <p:cNvSpPr/>
          <p:nvPr/>
        </p:nvSpPr>
        <p:spPr>
          <a:xfrm>
            <a:off x="340542" y="358288"/>
            <a:ext cx="4469206" cy="392415"/>
          </a:xfrm>
          <a:prstGeom prst="rect">
            <a:avLst/>
          </a:prstGeom>
        </p:spPr>
        <p:txBody>
          <a:bodyPr wrap="square">
            <a:spAutoFit/>
          </a:bodyPr>
          <a:lstStyle/>
          <a:p>
            <a:pPr defTabSz="457130">
              <a:defRPr/>
            </a:pPr>
            <a:r>
              <a:rPr lang="en-US" sz="1950" b="1" kern="0" dirty="0">
                <a:solidFill>
                  <a:srgbClr val="31287C"/>
                </a:solidFill>
                <a:latin typeface="Cambria" panose="02040503050406030204" pitchFamily="18" charset="0"/>
                <a:ea typeface="Cambria" panose="02040503050406030204" pitchFamily="18" charset="0"/>
              </a:rPr>
              <a:t>… cont’d</a:t>
            </a:r>
            <a:endParaRPr lang="en-US" sz="1950" kern="0" dirty="0">
              <a:solidFill>
                <a:srgbClr val="31287C"/>
              </a:solidFill>
              <a:latin typeface="Cambria" panose="02040503050406030204"/>
            </a:endParaRPr>
          </a:p>
        </p:txBody>
      </p:sp>
      <p:sp>
        <p:nvSpPr>
          <p:cNvPr id="7" name="Rectangle 13">
            <a:extLst>
              <a:ext uri="{FF2B5EF4-FFF2-40B4-BE49-F238E27FC236}">
                <a16:creationId xmlns:a16="http://schemas.microsoft.com/office/drawing/2014/main" id="{744716D7-77E1-732D-1C37-1DC9F43505BF}"/>
              </a:ext>
            </a:extLst>
          </p:cNvPr>
          <p:cNvSpPr>
            <a:spLocks noChangeArrowheads="1"/>
          </p:cNvSpPr>
          <p:nvPr/>
        </p:nvSpPr>
        <p:spPr bwMode="auto">
          <a:xfrm>
            <a:off x="4156077" y="834494"/>
            <a:ext cx="480139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mbria" panose="02040503050406030204"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Cambria" panose="02040503050406030204"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mbria" panose="02040503050406030204" pitchFamily="18" charset="0"/>
              </a:defRPr>
            </a:lvl3pPr>
            <a:lvl4pPr marL="1600200" indent="-228600">
              <a:lnSpc>
                <a:spcPct val="90000"/>
              </a:lnSpc>
              <a:spcBef>
                <a:spcPts val="500"/>
              </a:spcBef>
              <a:buFont typeface="Arial" panose="020B0604020202020204" pitchFamily="34" charset="0"/>
              <a:buChar char="•"/>
              <a:defRPr>
                <a:solidFill>
                  <a:schemeClr val="tx1"/>
                </a:solidFill>
                <a:latin typeface="Cambria" panose="02040503050406030204" pitchFamily="18" charset="0"/>
              </a:defRPr>
            </a:lvl4pPr>
            <a:lvl5pPr marL="2057400" indent="-228600">
              <a:lnSpc>
                <a:spcPct val="90000"/>
              </a:lnSpc>
              <a:spcBef>
                <a:spcPts val="500"/>
              </a:spcBef>
              <a:buFont typeface="Arial" panose="020B0604020202020204" pitchFamily="34" charset="0"/>
              <a:buChar char="•"/>
              <a:defRPr>
                <a:solidFill>
                  <a:schemeClr val="tx1"/>
                </a:solidFill>
                <a:latin typeface="Cambria" panose="02040503050406030204" pitchFamily="18"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mbria" panose="02040503050406030204" pitchFamily="18" charset="0"/>
              </a:defRPr>
            </a:lvl9pPr>
          </a:lstStyle>
          <a:p>
            <a:pPr defTabSz="457130">
              <a:lnSpc>
                <a:spcPct val="100000"/>
              </a:lnSpc>
              <a:spcBef>
                <a:spcPct val="0"/>
              </a:spcBef>
              <a:buNone/>
            </a:pPr>
            <a:r>
              <a:rPr lang="en-US" altLang="en-US" sz="1100" b="1" dirty="0">
                <a:solidFill>
                  <a:srgbClr val="B87231"/>
                </a:solidFill>
                <a:latin typeface="Cambria" panose="02040503050406030204"/>
              </a:rPr>
              <a:t>Chart 17: Yield rates on Government Securities (percent)</a:t>
            </a:r>
          </a:p>
          <a:p>
            <a:pPr defTabSz="457130">
              <a:lnSpc>
                <a:spcPct val="100000"/>
              </a:lnSpc>
              <a:spcBef>
                <a:spcPct val="0"/>
              </a:spcBef>
              <a:buNone/>
            </a:pPr>
            <a:endParaRPr lang="en-US" altLang="en-US" sz="1100" b="1" dirty="0">
              <a:solidFill>
                <a:srgbClr val="B87231"/>
              </a:solidFill>
              <a:latin typeface="Cambria" panose="02040503050406030204"/>
            </a:endParaRPr>
          </a:p>
        </p:txBody>
      </p:sp>
      <p:sp>
        <p:nvSpPr>
          <p:cNvPr id="11" name="TextBox 10">
            <a:extLst>
              <a:ext uri="{FF2B5EF4-FFF2-40B4-BE49-F238E27FC236}">
                <a16:creationId xmlns:a16="http://schemas.microsoft.com/office/drawing/2014/main" id="{1AA6DB77-BD04-C9A5-D5E2-01D930BB1919}"/>
              </a:ext>
            </a:extLst>
          </p:cNvPr>
          <p:cNvSpPr txBox="1"/>
          <p:nvPr/>
        </p:nvSpPr>
        <p:spPr>
          <a:xfrm>
            <a:off x="101700" y="750703"/>
            <a:ext cx="3873579" cy="3303468"/>
          </a:xfrm>
          <a:prstGeom prst="rect">
            <a:avLst/>
          </a:prstGeom>
          <a:noFill/>
        </p:spPr>
        <p:txBody>
          <a:bodyPr wrap="square">
            <a:spAutoFit/>
          </a:bodyPr>
          <a:lstStyle/>
          <a:p>
            <a:pPr marL="285732" indent="-285732" algn="just" defTabSz="457130">
              <a:spcBef>
                <a:spcPts val="800"/>
              </a:spcBef>
              <a:spcAft>
                <a:spcPts val="800"/>
              </a:spcAft>
              <a:buFont typeface="Arial" panose="020B0604020202020204" pitchFamily="34" charset="0"/>
              <a:buChar char="•"/>
            </a:pPr>
            <a:r>
              <a:rPr lang="en-US" sz="1300" b="1" dirty="0">
                <a:solidFill>
                  <a:prstClr val="black">
                    <a:lumMod val="95000"/>
                    <a:lumOff val="5000"/>
                  </a:prstClr>
                </a:solidFill>
                <a:latin typeface="Cambria" panose="02040503050406030204" pitchFamily="18" charset="0"/>
                <a:ea typeface="Calibri" panose="020F0502020204030204" pitchFamily="34" charset="0"/>
              </a:rPr>
              <a:t>Yield rates on both Treasury bills and Government bonds have maintained a downward trend since September 2024. In June this year, The T-bill  yield rate was 11.5 percent and currently stands at 10.8 percent (Chart 17). </a:t>
            </a:r>
          </a:p>
          <a:p>
            <a:pPr marL="285732" indent="-285732" algn="just" defTabSz="457130">
              <a:spcBef>
                <a:spcPts val="800"/>
              </a:spcBef>
              <a:spcAft>
                <a:spcPts val="800"/>
              </a:spcAft>
              <a:buFont typeface="Arial" panose="020B0604020202020204" pitchFamily="34" charset="0"/>
              <a:buChar char="•"/>
            </a:pPr>
            <a:r>
              <a:rPr lang="en-US" sz="1300" b="1" dirty="0">
                <a:solidFill>
                  <a:prstClr val="black">
                    <a:lumMod val="95000"/>
                    <a:lumOff val="5000"/>
                  </a:prstClr>
                </a:solidFill>
                <a:latin typeface="Cambria" panose="02040503050406030204" pitchFamily="18" charset="0"/>
                <a:ea typeface="Calibri" panose="020F0502020204030204" pitchFamily="34" charset="0"/>
              </a:rPr>
              <a:t>Similarly, the bond yield rate fell to 16 percent in June this year and is currently at 15.2 percent. </a:t>
            </a:r>
          </a:p>
          <a:p>
            <a:pPr marL="285732" indent="-285732" algn="just" defTabSz="457130">
              <a:spcBef>
                <a:spcPts val="800"/>
              </a:spcBef>
              <a:spcAft>
                <a:spcPts val="800"/>
              </a:spcAft>
              <a:buFont typeface="Arial" panose="020B0604020202020204" pitchFamily="34" charset="0"/>
              <a:buChar char="•"/>
            </a:pPr>
            <a:r>
              <a:rPr lang="en-US" sz="1300" b="1" dirty="0">
                <a:solidFill>
                  <a:prstClr val="black">
                    <a:lumMod val="95000"/>
                    <a:lumOff val="5000"/>
                  </a:prstClr>
                </a:solidFill>
                <a:latin typeface="Cambria" panose="02040503050406030204" pitchFamily="18" charset="0"/>
                <a:ea typeface="Calibri" panose="020F0502020204030204" pitchFamily="34" charset="0"/>
              </a:rPr>
              <a:t>Underlying the downward trend is mainly strong investor demand, particularly after raising non-resident participation in the primary market this year, and improved liquidity conditions.  </a:t>
            </a:r>
          </a:p>
        </p:txBody>
      </p:sp>
      <p:sp>
        <p:nvSpPr>
          <p:cNvPr id="4" name="TextBox 3">
            <a:extLst>
              <a:ext uri="{FF2B5EF4-FFF2-40B4-BE49-F238E27FC236}">
                <a16:creationId xmlns:a16="http://schemas.microsoft.com/office/drawing/2014/main" id="{9DE624B9-7856-6FEE-A3DA-2322A1C1096B}"/>
              </a:ext>
            </a:extLst>
          </p:cNvPr>
          <p:cNvSpPr txBox="1"/>
          <p:nvPr/>
        </p:nvSpPr>
        <p:spPr>
          <a:xfrm>
            <a:off x="4160009" y="4669160"/>
            <a:ext cx="3873579" cy="215444"/>
          </a:xfrm>
          <a:prstGeom prst="rect">
            <a:avLst/>
          </a:prstGeom>
          <a:noFill/>
        </p:spPr>
        <p:txBody>
          <a:bodyPr wrap="square">
            <a:spAutoFit/>
          </a:bodyPr>
          <a:lstStyle>
            <a:defPPr>
              <a:defRPr lang="en-US"/>
            </a:defPPr>
            <a:lvl1pPr marL="0" indent="0" algn="l" defTabSz="457154" rtl="0" eaLnBrk="1" latinLnBrk="0" hangingPunct="1">
              <a:defRPr sz="1799" kern="1200">
                <a:solidFill>
                  <a:schemeClr val="tx1"/>
                </a:solidFill>
                <a:latin typeface="+mn-lt"/>
                <a:ea typeface="+mn-ea"/>
                <a:cs typeface="+mn-cs"/>
              </a:defRPr>
            </a:lvl1pPr>
            <a:lvl2pPr marL="457154" indent="0" algn="l" defTabSz="457154" rtl="0" eaLnBrk="1" latinLnBrk="0" hangingPunct="1">
              <a:defRPr sz="1799" kern="1200">
                <a:solidFill>
                  <a:schemeClr val="tx1"/>
                </a:solidFill>
                <a:latin typeface="+mn-lt"/>
                <a:ea typeface="+mn-ea"/>
                <a:cs typeface="+mn-cs"/>
              </a:defRPr>
            </a:lvl2pPr>
            <a:lvl3pPr marL="914306" indent="0" algn="l" defTabSz="457154" rtl="0" eaLnBrk="1" latinLnBrk="0" hangingPunct="1">
              <a:defRPr sz="1799" kern="1200">
                <a:solidFill>
                  <a:schemeClr val="tx1"/>
                </a:solidFill>
                <a:latin typeface="+mn-lt"/>
                <a:ea typeface="+mn-ea"/>
                <a:cs typeface="+mn-cs"/>
              </a:defRPr>
            </a:lvl3pPr>
            <a:lvl4pPr marL="1371460" indent="0" algn="l" defTabSz="457154" rtl="0" eaLnBrk="1" latinLnBrk="0" hangingPunct="1">
              <a:defRPr sz="1799" kern="1200">
                <a:solidFill>
                  <a:schemeClr val="tx1"/>
                </a:solidFill>
                <a:latin typeface="+mn-lt"/>
                <a:ea typeface="+mn-ea"/>
                <a:cs typeface="+mn-cs"/>
              </a:defRPr>
            </a:lvl4pPr>
            <a:lvl5pPr marL="1828612" indent="0" algn="l" defTabSz="457154" rtl="0" eaLnBrk="1" latinLnBrk="0" hangingPunct="1">
              <a:defRPr sz="1799" kern="1200">
                <a:solidFill>
                  <a:schemeClr val="tx1"/>
                </a:solidFill>
                <a:latin typeface="+mn-lt"/>
                <a:ea typeface="+mn-ea"/>
                <a:cs typeface="+mn-cs"/>
              </a:defRPr>
            </a:lvl5pPr>
            <a:lvl6pPr marL="2285766" indent="0" algn="l" defTabSz="457154" rtl="0" eaLnBrk="1" latinLnBrk="0" hangingPunct="1">
              <a:defRPr sz="1799" kern="1200">
                <a:solidFill>
                  <a:schemeClr val="tx1"/>
                </a:solidFill>
                <a:latin typeface="+mn-lt"/>
                <a:ea typeface="+mn-ea"/>
                <a:cs typeface="+mn-cs"/>
              </a:defRPr>
            </a:lvl6pPr>
            <a:lvl7pPr marL="2742919" indent="0" algn="l" defTabSz="457154" rtl="0" eaLnBrk="1" latinLnBrk="0" hangingPunct="1">
              <a:defRPr sz="1799" kern="1200">
                <a:solidFill>
                  <a:schemeClr val="tx1"/>
                </a:solidFill>
                <a:latin typeface="+mn-lt"/>
                <a:ea typeface="+mn-ea"/>
                <a:cs typeface="+mn-cs"/>
              </a:defRPr>
            </a:lvl7pPr>
            <a:lvl8pPr marL="3200072" indent="0" algn="l" defTabSz="457154" rtl="0" eaLnBrk="1" latinLnBrk="0" hangingPunct="1">
              <a:defRPr sz="1799" kern="1200">
                <a:solidFill>
                  <a:schemeClr val="tx1"/>
                </a:solidFill>
                <a:latin typeface="+mn-lt"/>
                <a:ea typeface="+mn-ea"/>
                <a:cs typeface="+mn-cs"/>
              </a:defRPr>
            </a:lvl8pPr>
            <a:lvl9pPr marL="3657226" indent="0" algn="l" defTabSz="457154" rtl="0" eaLnBrk="1" latinLnBrk="0" hangingPunct="1">
              <a:defRPr sz="1799" kern="1200">
                <a:solidFill>
                  <a:schemeClr val="tx1"/>
                </a:solidFill>
                <a:latin typeface="+mn-lt"/>
                <a:ea typeface="+mn-ea"/>
                <a:cs typeface="+mn-cs"/>
              </a:defRPr>
            </a:lvl9pPr>
          </a:lstStyle>
          <a:p>
            <a:pPr algn="just" defTabSz="457130"/>
            <a:r>
              <a:rPr lang="en-US" sz="800" dirty="0">
                <a:solidFill>
                  <a:prstClr val="black"/>
                </a:solidFill>
                <a:latin typeface="Cambria" panose="02040503050406030204" pitchFamily="18" charset="0"/>
                <a:ea typeface="Cambria" panose="02040503050406030204" pitchFamily="18" charset="0"/>
                <a:cs typeface="Times New Roman" panose="02020603050405020304" pitchFamily="18" charset="0"/>
              </a:rPr>
              <a:t>Source: Bank of Zambia </a:t>
            </a:r>
          </a:p>
        </p:txBody>
      </p:sp>
      <p:graphicFrame>
        <p:nvGraphicFramePr>
          <p:cNvPr id="6" name="Chart 5">
            <a:extLst>
              <a:ext uri="{FF2B5EF4-FFF2-40B4-BE49-F238E27FC236}">
                <a16:creationId xmlns:a16="http://schemas.microsoft.com/office/drawing/2014/main" id="{32C45639-CCBB-A038-5076-408FB291BD49}"/>
              </a:ext>
            </a:extLst>
          </p:cNvPr>
          <p:cNvGraphicFramePr/>
          <p:nvPr>
            <p:extLst>
              <p:ext uri="{D42A27DB-BD31-4B8C-83A1-F6EECF244321}">
                <p14:modId xmlns:p14="http://schemas.microsoft.com/office/powerpoint/2010/main" val="3484504945"/>
              </p:ext>
            </p:extLst>
          </p:nvPr>
        </p:nvGraphicFramePr>
        <p:xfrm>
          <a:off x="4206688" y="1154349"/>
          <a:ext cx="4750780" cy="34565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83767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93E44-9A31-F184-D998-8A3D5404D9B5}"/>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B2A7434-B492-FA8C-37BA-44FBB305B4C3}"/>
              </a:ext>
            </a:extLst>
          </p:cNvPr>
          <p:cNvSpPr txBox="1"/>
          <p:nvPr/>
        </p:nvSpPr>
        <p:spPr>
          <a:xfrm>
            <a:off x="364696" y="484579"/>
            <a:ext cx="7610904" cy="369332"/>
          </a:xfrm>
          <a:prstGeom prst="rect">
            <a:avLst/>
          </a:prstGeom>
          <a:noFill/>
        </p:spPr>
        <p:txBody>
          <a:bodyPr wrap="square">
            <a:spAutoFit/>
          </a:bodyPr>
          <a:lstStyle/>
          <a:p>
            <a:pPr>
              <a:lnSpc>
                <a:spcPct val="90000"/>
              </a:lnSpc>
              <a:spcBef>
                <a:spcPct val="0"/>
              </a:spcBef>
              <a:defRPr/>
            </a:pPr>
            <a:r>
              <a:rPr lang="en-GB" sz="2000" b="1" dirty="0">
                <a:solidFill>
                  <a:srgbClr val="31287C"/>
                </a:solidFill>
                <a:latin typeface="Cambria" panose="02040503050406030204" pitchFamily="18" charset="0"/>
                <a:cs typeface="Times New Roman" panose="02020603050405020304" pitchFamily="18" charset="0"/>
              </a:rPr>
              <a:t>Recent Economic Activity</a:t>
            </a:r>
            <a:endParaRPr lang="en-ZM" sz="2000" b="1" dirty="0">
              <a:solidFill>
                <a:srgbClr val="31287C"/>
              </a:solidFill>
              <a:latin typeface="Cambria" panose="020405030504060302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273F065F-9A27-1E58-D7EF-9C9A74A1DCBA}"/>
              </a:ext>
            </a:extLst>
          </p:cNvPr>
          <p:cNvSpPr txBox="1"/>
          <p:nvPr/>
        </p:nvSpPr>
        <p:spPr>
          <a:xfrm>
            <a:off x="63247" y="866892"/>
            <a:ext cx="3507643" cy="1246495"/>
          </a:xfrm>
          <a:prstGeom prst="rect">
            <a:avLst/>
          </a:prstGeom>
          <a:noFill/>
        </p:spPr>
        <p:txBody>
          <a:bodyPr wrap="square" rtlCol="0">
            <a:spAutoFit/>
          </a:bodyPr>
          <a:lstStyle/>
          <a:p>
            <a:pPr marL="285753" indent="-285753" algn="just" defTabSz="914409">
              <a:spcBef>
                <a:spcPts val="800"/>
              </a:spcBef>
              <a:spcAft>
                <a:spcPts val="800"/>
              </a:spcAft>
              <a:buFont typeface="Arial" panose="020B0604020202020204" pitchFamily="34" charset="0"/>
              <a:buChar char="•"/>
              <a:defRPr/>
            </a:pPr>
            <a:r>
              <a:rPr lang="en-US" sz="1500" b="1" dirty="0">
                <a:latin typeface="Cambria" panose="02040503050406030204" pitchFamily="18" charset="0"/>
              </a:rPr>
              <a:t>The economy expanded by 7.2 percent in the second quarter, driven by ICT, agriculture, construction, and mining (Chart 18). </a:t>
            </a:r>
          </a:p>
        </p:txBody>
      </p:sp>
      <p:sp>
        <p:nvSpPr>
          <p:cNvPr id="8" name="TextBox 11">
            <a:extLst>
              <a:ext uri="{FF2B5EF4-FFF2-40B4-BE49-F238E27FC236}">
                <a16:creationId xmlns:a16="http://schemas.microsoft.com/office/drawing/2014/main" id="{89F795BD-7904-F5EF-08D0-C6FFC50BFEC0}"/>
              </a:ext>
            </a:extLst>
          </p:cNvPr>
          <p:cNvSpPr txBox="1"/>
          <p:nvPr/>
        </p:nvSpPr>
        <p:spPr>
          <a:xfrm rot="10800000" flipV="1">
            <a:off x="3917730" y="820801"/>
            <a:ext cx="4388651" cy="2616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807"/>
            <a:r>
              <a:rPr lang="en-US" b="1" dirty="0">
                <a:solidFill>
                  <a:srgbClr val="B87231"/>
                </a:solidFill>
                <a:latin typeface="Cambria"/>
              </a:rPr>
              <a:t>Chart 18: Quarterly Real GDP Growth Forecast (percent, y/y) </a:t>
            </a:r>
          </a:p>
        </p:txBody>
      </p:sp>
      <p:sp>
        <p:nvSpPr>
          <p:cNvPr id="2" name="Slide Number Placeholder 1">
            <a:extLst>
              <a:ext uri="{FF2B5EF4-FFF2-40B4-BE49-F238E27FC236}">
                <a16:creationId xmlns:a16="http://schemas.microsoft.com/office/drawing/2014/main" id="{7888F268-89AA-DB4F-50E2-3C2446DC8F97}"/>
              </a:ext>
            </a:extLst>
          </p:cNvPr>
          <p:cNvSpPr>
            <a:spLocks noGrp="1"/>
          </p:cNvSpPr>
          <p:nvPr>
            <p:ph type="sldNum" sz="quarter" idx="12"/>
          </p:nvPr>
        </p:nvSpPr>
        <p:spPr/>
        <p:txBody>
          <a:bodyPr/>
          <a:lstStyle/>
          <a:p>
            <a:fld id="{1BADDEBC-B950-41F7-A203-48CB4C128DD4}" type="slidenum">
              <a:rPr lang="en-US" smtClean="0"/>
              <a:t>20</a:t>
            </a:fld>
            <a:endParaRPr lang="en-US"/>
          </a:p>
        </p:txBody>
      </p:sp>
      <p:sp>
        <p:nvSpPr>
          <p:cNvPr id="4" name="TextBox 3">
            <a:extLst>
              <a:ext uri="{FF2B5EF4-FFF2-40B4-BE49-F238E27FC236}">
                <a16:creationId xmlns:a16="http://schemas.microsoft.com/office/drawing/2014/main" id="{9566ACDA-745B-B2C4-9977-6B2149B664FD}"/>
              </a:ext>
            </a:extLst>
          </p:cNvPr>
          <p:cNvSpPr txBox="1"/>
          <p:nvPr/>
        </p:nvSpPr>
        <p:spPr>
          <a:xfrm>
            <a:off x="3987178" y="4214978"/>
            <a:ext cx="3873579" cy="215444"/>
          </a:xfrm>
          <a:prstGeom prst="rect">
            <a:avLst/>
          </a:prstGeom>
          <a:noFill/>
        </p:spPr>
        <p:txBody>
          <a:bodyPr wrap="square">
            <a:spAutoFit/>
          </a:bodyPr>
          <a:lstStyle>
            <a:defPPr>
              <a:defRPr lang="en-US"/>
            </a:defPPr>
            <a:lvl1pPr marL="0" indent="0" algn="l" defTabSz="457154" rtl="0" eaLnBrk="1" latinLnBrk="0" hangingPunct="1">
              <a:defRPr sz="1799" kern="1200">
                <a:solidFill>
                  <a:schemeClr val="tx1"/>
                </a:solidFill>
                <a:latin typeface="+mn-lt"/>
                <a:ea typeface="+mn-ea"/>
                <a:cs typeface="+mn-cs"/>
              </a:defRPr>
            </a:lvl1pPr>
            <a:lvl2pPr marL="457154" indent="0" algn="l" defTabSz="457154" rtl="0" eaLnBrk="1" latinLnBrk="0" hangingPunct="1">
              <a:defRPr sz="1799" kern="1200">
                <a:solidFill>
                  <a:schemeClr val="tx1"/>
                </a:solidFill>
                <a:latin typeface="+mn-lt"/>
                <a:ea typeface="+mn-ea"/>
                <a:cs typeface="+mn-cs"/>
              </a:defRPr>
            </a:lvl2pPr>
            <a:lvl3pPr marL="914306" indent="0" algn="l" defTabSz="457154" rtl="0" eaLnBrk="1" latinLnBrk="0" hangingPunct="1">
              <a:defRPr sz="1799" kern="1200">
                <a:solidFill>
                  <a:schemeClr val="tx1"/>
                </a:solidFill>
                <a:latin typeface="+mn-lt"/>
                <a:ea typeface="+mn-ea"/>
                <a:cs typeface="+mn-cs"/>
              </a:defRPr>
            </a:lvl3pPr>
            <a:lvl4pPr marL="1371460" indent="0" algn="l" defTabSz="457154" rtl="0" eaLnBrk="1" latinLnBrk="0" hangingPunct="1">
              <a:defRPr sz="1799" kern="1200">
                <a:solidFill>
                  <a:schemeClr val="tx1"/>
                </a:solidFill>
                <a:latin typeface="+mn-lt"/>
                <a:ea typeface="+mn-ea"/>
                <a:cs typeface="+mn-cs"/>
              </a:defRPr>
            </a:lvl4pPr>
            <a:lvl5pPr marL="1828612" indent="0" algn="l" defTabSz="457154" rtl="0" eaLnBrk="1" latinLnBrk="0" hangingPunct="1">
              <a:defRPr sz="1799" kern="1200">
                <a:solidFill>
                  <a:schemeClr val="tx1"/>
                </a:solidFill>
                <a:latin typeface="+mn-lt"/>
                <a:ea typeface="+mn-ea"/>
                <a:cs typeface="+mn-cs"/>
              </a:defRPr>
            </a:lvl5pPr>
            <a:lvl6pPr marL="2285766" indent="0" algn="l" defTabSz="457154" rtl="0" eaLnBrk="1" latinLnBrk="0" hangingPunct="1">
              <a:defRPr sz="1799" kern="1200">
                <a:solidFill>
                  <a:schemeClr val="tx1"/>
                </a:solidFill>
                <a:latin typeface="+mn-lt"/>
                <a:ea typeface="+mn-ea"/>
                <a:cs typeface="+mn-cs"/>
              </a:defRPr>
            </a:lvl6pPr>
            <a:lvl7pPr marL="2742919" indent="0" algn="l" defTabSz="457154" rtl="0" eaLnBrk="1" latinLnBrk="0" hangingPunct="1">
              <a:defRPr sz="1799" kern="1200">
                <a:solidFill>
                  <a:schemeClr val="tx1"/>
                </a:solidFill>
                <a:latin typeface="+mn-lt"/>
                <a:ea typeface="+mn-ea"/>
                <a:cs typeface="+mn-cs"/>
              </a:defRPr>
            </a:lvl7pPr>
            <a:lvl8pPr marL="3200072" indent="0" algn="l" defTabSz="457154" rtl="0" eaLnBrk="1" latinLnBrk="0" hangingPunct="1">
              <a:defRPr sz="1799" kern="1200">
                <a:solidFill>
                  <a:schemeClr val="tx1"/>
                </a:solidFill>
                <a:latin typeface="+mn-lt"/>
                <a:ea typeface="+mn-ea"/>
                <a:cs typeface="+mn-cs"/>
              </a:defRPr>
            </a:lvl8pPr>
            <a:lvl9pPr marL="3657226" indent="0" algn="l" defTabSz="457154" rtl="0" eaLnBrk="1" latinLnBrk="0" hangingPunct="1">
              <a:defRPr sz="1799" kern="1200">
                <a:solidFill>
                  <a:schemeClr val="tx1"/>
                </a:solidFill>
                <a:latin typeface="+mn-lt"/>
                <a:ea typeface="+mn-ea"/>
                <a:cs typeface="+mn-cs"/>
              </a:defRPr>
            </a:lvl9pPr>
          </a:lstStyle>
          <a:p>
            <a:pPr algn="just"/>
            <a:r>
              <a:rPr lang="en-US" sz="800" dirty="0">
                <a:latin typeface="Cambria" panose="02040503050406030204" pitchFamily="18" charset="0"/>
                <a:ea typeface="Cambria" panose="02040503050406030204" pitchFamily="18" charset="0"/>
                <a:cs typeface="Times New Roman" panose="02020603050405020304" pitchFamily="18" charset="0"/>
              </a:rPr>
              <a:t>Source: Zambia Statistics Agency </a:t>
            </a:r>
          </a:p>
        </p:txBody>
      </p:sp>
      <p:graphicFrame>
        <p:nvGraphicFramePr>
          <p:cNvPr id="7" name="Chart 6">
            <a:extLst>
              <a:ext uri="{FF2B5EF4-FFF2-40B4-BE49-F238E27FC236}">
                <a16:creationId xmlns:a16="http://schemas.microsoft.com/office/drawing/2014/main" id="{660BE2CA-E1BC-8076-90B6-1D045151930D}"/>
              </a:ext>
            </a:extLst>
          </p:cNvPr>
          <p:cNvGraphicFramePr>
            <a:graphicFrameLocks/>
          </p:cNvGraphicFramePr>
          <p:nvPr>
            <p:extLst>
              <p:ext uri="{D42A27DB-BD31-4B8C-83A1-F6EECF244321}">
                <p14:modId xmlns:p14="http://schemas.microsoft.com/office/powerpoint/2010/main" val="246523859"/>
              </p:ext>
            </p:extLst>
          </p:nvPr>
        </p:nvGraphicFramePr>
        <p:xfrm>
          <a:off x="3917730" y="1108375"/>
          <a:ext cx="4597620" cy="31558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14994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8A7C8-3556-347E-EB86-EC003995AE97}"/>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D4B20161-5C72-45FA-23D0-4385C34D7839}"/>
              </a:ext>
            </a:extLst>
          </p:cNvPr>
          <p:cNvSpPr txBox="1"/>
          <p:nvPr/>
        </p:nvSpPr>
        <p:spPr>
          <a:xfrm>
            <a:off x="364696" y="425505"/>
            <a:ext cx="7610904" cy="369332"/>
          </a:xfrm>
          <a:prstGeom prst="rect">
            <a:avLst/>
          </a:prstGeom>
          <a:noFill/>
        </p:spPr>
        <p:txBody>
          <a:bodyPr wrap="square">
            <a:spAutoFit/>
          </a:bodyPr>
          <a:lstStyle/>
          <a:p>
            <a:pPr>
              <a:lnSpc>
                <a:spcPct val="90000"/>
              </a:lnSpc>
              <a:spcBef>
                <a:spcPct val="0"/>
              </a:spcBef>
              <a:defRPr/>
            </a:pPr>
            <a:r>
              <a:rPr lang="en-GB" sz="2000" b="1" dirty="0">
                <a:solidFill>
                  <a:srgbClr val="31287C"/>
                </a:solidFill>
                <a:latin typeface="Cambria" panose="02040503050406030204" pitchFamily="18" charset="0"/>
                <a:cs typeface="Times New Roman" panose="02020603050405020304" pitchFamily="18" charset="0"/>
              </a:rPr>
              <a:t>… cont’d</a:t>
            </a:r>
            <a:endParaRPr lang="en-ZM" sz="2000" b="1" dirty="0">
              <a:solidFill>
                <a:srgbClr val="31287C"/>
              </a:solidFill>
              <a:latin typeface="Cambria" panose="020405030504060302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03CC7FE2-CF72-57CF-6C44-33E57F68BED2}"/>
              </a:ext>
            </a:extLst>
          </p:cNvPr>
          <p:cNvSpPr txBox="1"/>
          <p:nvPr/>
        </p:nvSpPr>
        <p:spPr>
          <a:xfrm>
            <a:off x="63247" y="866892"/>
            <a:ext cx="3724055" cy="2144177"/>
          </a:xfrm>
          <a:prstGeom prst="rect">
            <a:avLst/>
          </a:prstGeom>
          <a:noFill/>
        </p:spPr>
        <p:txBody>
          <a:bodyPr wrap="square" rtlCol="0">
            <a:spAutoFit/>
          </a:bodyPr>
          <a:lstStyle/>
          <a:p>
            <a:pPr marL="285753" indent="-285753" algn="just" defTabSz="914409">
              <a:spcBef>
                <a:spcPts val="800"/>
              </a:spcBef>
              <a:spcAft>
                <a:spcPts val="800"/>
              </a:spcAft>
              <a:buFont typeface="Arial" panose="020B0604020202020204" pitchFamily="34" charset="0"/>
              <a:buChar char="•"/>
              <a:defRPr/>
            </a:pPr>
            <a:r>
              <a:rPr lang="en-US" sz="1500" b="1" dirty="0">
                <a:latin typeface="Cambria" panose="02040503050406030204" pitchFamily="18" charset="0"/>
              </a:rPr>
              <a:t>Business conditions for the private sector are assessed to have remained </a:t>
            </a:r>
            <a:r>
              <a:rPr lang="en-US" sz="1500" b="1" dirty="0" err="1">
                <a:latin typeface="Cambria" panose="02040503050406030204" pitchFamily="18" charset="0"/>
              </a:rPr>
              <a:t>favourable</a:t>
            </a:r>
            <a:r>
              <a:rPr lang="en-US" sz="1500" b="1" dirty="0">
                <a:latin typeface="Cambria" panose="02040503050406030204" pitchFamily="18" charset="0"/>
              </a:rPr>
              <a:t> in the second quarter based on the average Stanbic Bank Zambia (PMI)  reading of 50.1 (Chart 19). </a:t>
            </a:r>
          </a:p>
          <a:p>
            <a:pPr marL="285753" indent="-285753" algn="just" defTabSz="914409">
              <a:spcBef>
                <a:spcPts val="800"/>
              </a:spcBef>
              <a:spcAft>
                <a:spcPts val="800"/>
              </a:spcAft>
              <a:buFont typeface="Arial" panose="020B0604020202020204" pitchFamily="34" charset="0"/>
              <a:buChar char="•"/>
              <a:defRPr/>
            </a:pPr>
            <a:r>
              <a:rPr lang="en-US" sz="1500" b="1" dirty="0">
                <a:latin typeface="Cambria" panose="02040503050406030204" pitchFamily="18" charset="0"/>
              </a:rPr>
              <a:t>This was reflected in input purchases and inventory accumulation.</a:t>
            </a:r>
          </a:p>
        </p:txBody>
      </p:sp>
      <p:sp>
        <p:nvSpPr>
          <p:cNvPr id="8" name="TextBox 11">
            <a:extLst>
              <a:ext uri="{FF2B5EF4-FFF2-40B4-BE49-F238E27FC236}">
                <a16:creationId xmlns:a16="http://schemas.microsoft.com/office/drawing/2014/main" id="{E2D2A1B3-1A1B-2388-FF51-6EECE105FA61}"/>
              </a:ext>
            </a:extLst>
          </p:cNvPr>
          <p:cNvSpPr txBox="1"/>
          <p:nvPr/>
        </p:nvSpPr>
        <p:spPr>
          <a:xfrm rot="10800000" flipV="1">
            <a:off x="3917731" y="830418"/>
            <a:ext cx="3633988" cy="2616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807"/>
            <a:r>
              <a:rPr lang="en-US" b="1" dirty="0">
                <a:solidFill>
                  <a:srgbClr val="B87231"/>
                </a:solidFill>
                <a:latin typeface="Cambria"/>
              </a:rPr>
              <a:t>Chart 19: Purchasing Manager’s Index for Zambia </a:t>
            </a:r>
          </a:p>
        </p:txBody>
      </p:sp>
      <p:sp>
        <p:nvSpPr>
          <p:cNvPr id="2" name="Slide Number Placeholder 1">
            <a:extLst>
              <a:ext uri="{FF2B5EF4-FFF2-40B4-BE49-F238E27FC236}">
                <a16:creationId xmlns:a16="http://schemas.microsoft.com/office/drawing/2014/main" id="{78A02262-849B-2C4D-8FF8-ECDABAC27DBD}"/>
              </a:ext>
            </a:extLst>
          </p:cNvPr>
          <p:cNvSpPr>
            <a:spLocks noGrp="1"/>
          </p:cNvSpPr>
          <p:nvPr>
            <p:ph type="sldNum" sz="quarter" idx="12"/>
          </p:nvPr>
        </p:nvSpPr>
        <p:spPr/>
        <p:txBody>
          <a:bodyPr/>
          <a:lstStyle/>
          <a:p>
            <a:fld id="{1BADDEBC-B950-41F7-A203-48CB4C128DD4}" type="slidenum">
              <a:rPr lang="en-US" smtClean="0"/>
              <a:t>21</a:t>
            </a:fld>
            <a:endParaRPr lang="en-US"/>
          </a:p>
        </p:txBody>
      </p:sp>
      <p:sp>
        <p:nvSpPr>
          <p:cNvPr id="4" name="TextBox 3">
            <a:extLst>
              <a:ext uri="{FF2B5EF4-FFF2-40B4-BE49-F238E27FC236}">
                <a16:creationId xmlns:a16="http://schemas.microsoft.com/office/drawing/2014/main" id="{FE4C0776-F1EC-3C80-77B3-D84E06F5BE0D}"/>
              </a:ext>
            </a:extLst>
          </p:cNvPr>
          <p:cNvSpPr txBox="1"/>
          <p:nvPr/>
        </p:nvSpPr>
        <p:spPr>
          <a:xfrm>
            <a:off x="3917731" y="4619891"/>
            <a:ext cx="3873579" cy="215444"/>
          </a:xfrm>
          <a:prstGeom prst="rect">
            <a:avLst/>
          </a:prstGeom>
          <a:noFill/>
        </p:spPr>
        <p:txBody>
          <a:bodyPr wrap="square">
            <a:spAutoFit/>
          </a:bodyPr>
          <a:lstStyle>
            <a:defPPr>
              <a:defRPr lang="en-US"/>
            </a:defPPr>
            <a:lvl1pPr marL="0" indent="0" algn="l" defTabSz="457154" rtl="0" eaLnBrk="1" latinLnBrk="0" hangingPunct="1">
              <a:defRPr sz="1799" kern="1200">
                <a:solidFill>
                  <a:schemeClr val="tx1"/>
                </a:solidFill>
                <a:latin typeface="+mn-lt"/>
                <a:ea typeface="+mn-ea"/>
                <a:cs typeface="+mn-cs"/>
              </a:defRPr>
            </a:lvl1pPr>
            <a:lvl2pPr marL="457154" indent="0" algn="l" defTabSz="457154" rtl="0" eaLnBrk="1" latinLnBrk="0" hangingPunct="1">
              <a:defRPr sz="1799" kern="1200">
                <a:solidFill>
                  <a:schemeClr val="tx1"/>
                </a:solidFill>
                <a:latin typeface="+mn-lt"/>
                <a:ea typeface="+mn-ea"/>
                <a:cs typeface="+mn-cs"/>
              </a:defRPr>
            </a:lvl2pPr>
            <a:lvl3pPr marL="914306" indent="0" algn="l" defTabSz="457154" rtl="0" eaLnBrk="1" latinLnBrk="0" hangingPunct="1">
              <a:defRPr sz="1799" kern="1200">
                <a:solidFill>
                  <a:schemeClr val="tx1"/>
                </a:solidFill>
                <a:latin typeface="+mn-lt"/>
                <a:ea typeface="+mn-ea"/>
                <a:cs typeface="+mn-cs"/>
              </a:defRPr>
            </a:lvl3pPr>
            <a:lvl4pPr marL="1371460" indent="0" algn="l" defTabSz="457154" rtl="0" eaLnBrk="1" latinLnBrk="0" hangingPunct="1">
              <a:defRPr sz="1799" kern="1200">
                <a:solidFill>
                  <a:schemeClr val="tx1"/>
                </a:solidFill>
                <a:latin typeface="+mn-lt"/>
                <a:ea typeface="+mn-ea"/>
                <a:cs typeface="+mn-cs"/>
              </a:defRPr>
            </a:lvl4pPr>
            <a:lvl5pPr marL="1828612" indent="0" algn="l" defTabSz="457154" rtl="0" eaLnBrk="1" latinLnBrk="0" hangingPunct="1">
              <a:defRPr sz="1799" kern="1200">
                <a:solidFill>
                  <a:schemeClr val="tx1"/>
                </a:solidFill>
                <a:latin typeface="+mn-lt"/>
                <a:ea typeface="+mn-ea"/>
                <a:cs typeface="+mn-cs"/>
              </a:defRPr>
            </a:lvl5pPr>
            <a:lvl6pPr marL="2285766" indent="0" algn="l" defTabSz="457154" rtl="0" eaLnBrk="1" latinLnBrk="0" hangingPunct="1">
              <a:defRPr sz="1799" kern="1200">
                <a:solidFill>
                  <a:schemeClr val="tx1"/>
                </a:solidFill>
                <a:latin typeface="+mn-lt"/>
                <a:ea typeface="+mn-ea"/>
                <a:cs typeface="+mn-cs"/>
              </a:defRPr>
            </a:lvl6pPr>
            <a:lvl7pPr marL="2742919" indent="0" algn="l" defTabSz="457154" rtl="0" eaLnBrk="1" latinLnBrk="0" hangingPunct="1">
              <a:defRPr sz="1799" kern="1200">
                <a:solidFill>
                  <a:schemeClr val="tx1"/>
                </a:solidFill>
                <a:latin typeface="+mn-lt"/>
                <a:ea typeface="+mn-ea"/>
                <a:cs typeface="+mn-cs"/>
              </a:defRPr>
            </a:lvl7pPr>
            <a:lvl8pPr marL="3200072" indent="0" algn="l" defTabSz="457154" rtl="0" eaLnBrk="1" latinLnBrk="0" hangingPunct="1">
              <a:defRPr sz="1799" kern="1200">
                <a:solidFill>
                  <a:schemeClr val="tx1"/>
                </a:solidFill>
                <a:latin typeface="+mn-lt"/>
                <a:ea typeface="+mn-ea"/>
                <a:cs typeface="+mn-cs"/>
              </a:defRPr>
            </a:lvl8pPr>
            <a:lvl9pPr marL="3657226" indent="0" algn="l" defTabSz="457154" rtl="0" eaLnBrk="1" latinLnBrk="0" hangingPunct="1">
              <a:defRPr sz="1799" kern="1200">
                <a:solidFill>
                  <a:schemeClr val="tx1"/>
                </a:solidFill>
                <a:latin typeface="+mn-lt"/>
                <a:ea typeface="+mn-ea"/>
                <a:cs typeface="+mn-cs"/>
              </a:defRPr>
            </a:lvl9pPr>
          </a:lstStyle>
          <a:p>
            <a:pPr algn="just"/>
            <a:r>
              <a:rPr lang="en-US" sz="800" dirty="0">
                <a:latin typeface="Cambria" panose="02040503050406030204" pitchFamily="18" charset="0"/>
                <a:ea typeface="Cambria" panose="02040503050406030204" pitchFamily="18" charset="0"/>
                <a:cs typeface="Times New Roman" panose="02020603050405020304" pitchFamily="18" charset="0"/>
              </a:rPr>
              <a:t>Source: Stanbic Zambia and Bank of Zambia Compilations</a:t>
            </a:r>
          </a:p>
        </p:txBody>
      </p:sp>
      <p:graphicFrame>
        <p:nvGraphicFramePr>
          <p:cNvPr id="5" name="Chart 4">
            <a:extLst>
              <a:ext uri="{FF2B5EF4-FFF2-40B4-BE49-F238E27FC236}">
                <a16:creationId xmlns:a16="http://schemas.microsoft.com/office/drawing/2014/main" id="{06C2014F-217B-9778-6C0E-8C3CC017F910}"/>
              </a:ext>
            </a:extLst>
          </p:cNvPr>
          <p:cNvGraphicFramePr/>
          <p:nvPr/>
        </p:nvGraphicFramePr>
        <p:xfrm>
          <a:off x="3987175" y="1127607"/>
          <a:ext cx="4668214" cy="349228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5616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41CE4-AE91-0C7B-DCBC-889A1CFEC046}"/>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819E3990-5C06-BAD6-E48F-B0D805DD5A77}"/>
              </a:ext>
            </a:extLst>
          </p:cNvPr>
          <p:cNvSpPr txBox="1"/>
          <p:nvPr/>
        </p:nvSpPr>
        <p:spPr>
          <a:xfrm>
            <a:off x="446973" y="402602"/>
            <a:ext cx="7610904" cy="369332"/>
          </a:xfrm>
          <a:prstGeom prst="rect">
            <a:avLst/>
          </a:prstGeom>
          <a:noFill/>
        </p:spPr>
        <p:txBody>
          <a:bodyPr wrap="square">
            <a:spAutoFit/>
          </a:bodyPr>
          <a:lstStyle/>
          <a:p>
            <a:pPr>
              <a:lnSpc>
                <a:spcPct val="90000"/>
              </a:lnSpc>
              <a:spcBef>
                <a:spcPct val="0"/>
              </a:spcBef>
              <a:defRPr/>
            </a:pPr>
            <a:r>
              <a:rPr lang="en-GB" sz="2000" b="1" dirty="0">
                <a:solidFill>
                  <a:srgbClr val="31287C"/>
                </a:solidFill>
                <a:latin typeface="Cambria" panose="02040503050406030204" pitchFamily="18" charset="0"/>
                <a:cs typeface="Times New Roman" panose="02020603050405020304" pitchFamily="18" charset="0"/>
              </a:rPr>
              <a:t>… cont’d</a:t>
            </a:r>
            <a:endParaRPr lang="en-ZM" sz="2000" b="1" dirty="0">
              <a:solidFill>
                <a:srgbClr val="31287C"/>
              </a:solidFill>
              <a:latin typeface="Cambria" panose="02040503050406030204" pitchFamily="18" charset="0"/>
              <a:cs typeface="Times New Roman" panose="02020603050405020304" pitchFamily="18" charset="0"/>
            </a:endParaRPr>
          </a:p>
        </p:txBody>
      </p:sp>
      <p:sp>
        <p:nvSpPr>
          <p:cNvPr id="8" name="TextBox 11">
            <a:extLst>
              <a:ext uri="{FF2B5EF4-FFF2-40B4-BE49-F238E27FC236}">
                <a16:creationId xmlns:a16="http://schemas.microsoft.com/office/drawing/2014/main" id="{CA465F1E-2AEA-3448-B5E1-FC0C85F42FC1}"/>
              </a:ext>
            </a:extLst>
          </p:cNvPr>
          <p:cNvSpPr txBox="1"/>
          <p:nvPr/>
        </p:nvSpPr>
        <p:spPr>
          <a:xfrm rot="10800000" flipV="1">
            <a:off x="5209434" y="804384"/>
            <a:ext cx="3633988" cy="2616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790"/>
            <a:r>
              <a:rPr lang="en-US" b="1" dirty="0">
                <a:solidFill>
                  <a:srgbClr val="B87231"/>
                </a:solidFill>
                <a:latin typeface="Cambria"/>
              </a:rPr>
              <a:t>Chart 20: Business Opinion Response Patterns</a:t>
            </a:r>
          </a:p>
        </p:txBody>
      </p:sp>
      <p:sp>
        <p:nvSpPr>
          <p:cNvPr id="2" name="Slide Number Placeholder 1">
            <a:extLst>
              <a:ext uri="{FF2B5EF4-FFF2-40B4-BE49-F238E27FC236}">
                <a16:creationId xmlns:a16="http://schemas.microsoft.com/office/drawing/2014/main" id="{FF79FAAA-CEC0-A08C-1C48-DFCDE5025B02}"/>
              </a:ext>
            </a:extLst>
          </p:cNvPr>
          <p:cNvSpPr>
            <a:spLocks noGrp="1"/>
          </p:cNvSpPr>
          <p:nvPr>
            <p:ph type="sldNum" sz="quarter" idx="12"/>
          </p:nvPr>
        </p:nvSpPr>
        <p:spPr/>
        <p:txBody>
          <a:bodyPr/>
          <a:lstStyle/>
          <a:p>
            <a:pPr defTabSz="457142"/>
            <a:fld id="{1BADDEBC-B950-41F7-A203-48CB4C128DD4}" type="slidenum">
              <a:rPr lang="en-US">
                <a:solidFill>
                  <a:prstClr val="black">
                    <a:tint val="75000"/>
                  </a:prstClr>
                </a:solidFill>
                <a:latin typeface="Calibri" panose="020F0502020204030204"/>
              </a:rPr>
              <a:pPr defTabSz="457142"/>
              <a:t>22</a:t>
            </a:fld>
            <a:endParaRPr lang="en-US">
              <a:solidFill>
                <a:prstClr val="black">
                  <a:tint val="75000"/>
                </a:prstClr>
              </a:solidFill>
              <a:latin typeface="Calibri" panose="020F0502020204030204"/>
            </a:endParaRPr>
          </a:p>
        </p:txBody>
      </p:sp>
      <p:sp>
        <p:nvSpPr>
          <p:cNvPr id="4" name="TextBox 3">
            <a:extLst>
              <a:ext uri="{FF2B5EF4-FFF2-40B4-BE49-F238E27FC236}">
                <a16:creationId xmlns:a16="http://schemas.microsoft.com/office/drawing/2014/main" id="{9FE4B779-56F3-25D4-761E-942509BF4F71}"/>
              </a:ext>
            </a:extLst>
          </p:cNvPr>
          <p:cNvSpPr txBox="1"/>
          <p:nvPr/>
        </p:nvSpPr>
        <p:spPr>
          <a:xfrm>
            <a:off x="244305" y="785017"/>
            <a:ext cx="4420210" cy="4401205"/>
          </a:xfrm>
          <a:prstGeom prst="rect">
            <a:avLst/>
          </a:prstGeom>
          <a:noFill/>
        </p:spPr>
        <p:txBody>
          <a:bodyPr wrap="square" rtlCol="0">
            <a:spAutoFit/>
          </a:bodyPr>
          <a:lstStyle/>
          <a:p>
            <a:pPr marL="285743" indent="-285743" algn="just" defTabSz="1219151">
              <a:spcBef>
                <a:spcPts val="1067"/>
              </a:spcBef>
              <a:spcAft>
                <a:spcPts val="1067"/>
              </a:spcAft>
              <a:buFont typeface="Arial" panose="020B0604020202020204" pitchFamily="34" charset="0"/>
              <a:buChar char="•"/>
              <a:defRPr/>
            </a:pPr>
            <a:r>
              <a:rPr lang="en-US" sz="1500" b="1" dirty="0">
                <a:solidFill>
                  <a:prstClr val="black"/>
                </a:solidFill>
                <a:latin typeface="Cambria" panose="02040503050406030204" pitchFamily="18" charset="0"/>
              </a:rPr>
              <a:t>Similarly, the July 2026 Bank of Zambia Quarterly Survey of Business Opinions and Expectations points to favourable business conditions during the second quarter (Chart 20). </a:t>
            </a:r>
          </a:p>
          <a:p>
            <a:pPr marL="285743" indent="-285743" algn="just" defTabSz="1219151">
              <a:spcBef>
                <a:spcPts val="1067"/>
              </a:spcBef>
              <a:spcAft>
                <a:spcPts val="1067"/>
              </a:spcAft>
              <a:buFont typeface="Arial" panose="020B0604020202020204" pitchFamily="34" charset="0"/>
              <a:buChar char="•"/>
              <a:defRPr/>
            </a:pPr>
            <a:r>
              <a:rPr lang="en-US" sz="1500" b="1" dirty="0">
                <a:solidFill>
                  <a:prstClr val="black"/>
                </a:solidFill>
                <a:latin typeface="Cambria" panose="02040503050406030204" pitchFamily="18" charset="0"/>
              </a:rPr>
              <a:t>Firms cited the decline in inflation, sustained exchange rate stability, and reliable electricity supply as key factors for improved business conditions. </a:t>
            </a:r>
          </a:p>
          <a:p>
            <a:pPr marL="285743" indent="-285743" algn="just" defTabSz="1219151">
              <a:spcBef>
                <a:spcPts val="1067"/>
              </a:spcBef>
              <a:spcAft>
                <a:spcPts val="1067"/>
              </a:spcAft>
              <a:buFont typeface="Arial" panose="020B0604020202020204" pitchFamily="34" charset="0"/>
              <a:buChar char="•"/>
              <a:defRPr/>
            </a:pPr>
            <a:r>
              <a:rPr lang="en-US" sz="1500" b="1" dirty="0">
                <a:solidFill>
                  <a:prstClr val="black"/>
                </a:solidFill>
                <a:latin typeface="Cambria" panose="02040503050406030204" pitchFamily="18" charset="0"/>
              </a:rPr>
              <a:t>Consequently, output, new orders, labour demand, and capacity utilisation increased on both year-on-year and quarter-on-quarter basis, and remained above their historical averages (Chart 20).</a:t>
            </a:r>
          </a:p>
          <a:p>
            <a:pPr algn="just" defTabSz="1219151">
              <a:spcBef>
                <a:spcPts val="1067"/>
              </a:spcBef>
              <a:spcAft>
                <a:spcPts val="1067"/>
              </a:spcAft>
              <a:defRPr/>
            </a:pPr>
            <a:endParaRPr lang="en-US" sz="1500" dirty="0">
              <a:solidFill>
                <a:prstClr val="black"/>
              </a:solidFill>
              <a:highlight>
                <a:srgbClr val="FFFF00"/>
              </a:highlight>
              <a:latin typeface="Cambria" panose="02040503050406030204" pitchFamily="18" charset="0"/>
            </a:endParaRPr>
          </a:p>
        </p:txBody>
      </p:sp>
      <p:sp>
        <p:nvSpPr>
          <p:cNvPr id="5" name="TextBox 4">
            <a:extLst>
              <a:ext uri="{FF2B5EF4-FFF2-40B4-BE49-F238E27FC236}">
                <a16:creationId xmlns:a16="http://schemas.microsoft.com/office/drawing/2014/main" id="{CE9385F8-1488-3742-B972-6D4777F54D11}"/>
              </a:ext>
            </a:extLst>
          </p:cNvPr>
          <p:cNvSpPr txBox="1"/>
          <p:nvPr/>
        </p:nvSpPr>
        <p:spPr>
          <a:xfrm>
            <a:off x="5209434" y="4525454"/>
            <a:ext cx="2701863" cy="215444"/>
          </a:xfrm>
          <a:prstGeom prst="rect">
            <a:avLst/>
          </a:prstGeom>
          <a:noFill/>
        </p:spPr>
        <p:txBody>
          <a:bodyPr wrap="square">
            <a:spAutoFit/>
          </a:bodyPr>
          <a:lstStyle>
            <a:defPPr>
              <a:defRPr lang="en-US"/>
            </a:defPPr>
            <a:lvl1pPr marL="0" indent="0" algn="l" defTabSz="457154" rtl="0" eaLnBrk="1" latinLnBrk="0" hangingPunct="1">
              <a:defRPr sz="1799" kern="1200">
                <a:solidFill>
                  <a:schemeClr val="tx1"/>
                </a:solidFill>
                <a:latin typeface="+mn-lt"/>
                <a:ea typeface="+mn-ea"/>
                <a:cs typeface="+mn-cs"/>
              </a:defRPr>
            </a:lvl1pPr>
            <a:lvl2pPr marL="457154" indent="0" algn="l" defTabSz="457154" rtl="0" eaLnBrk="1" latinLnBrk="0" hangingPunct="1">
              <a:defRPr sz="1799" kern="1200">
                <a:solidFill>
                  <a:schemeClr val="tx1"/>
                </a:solidFill>
                <a:latin typeface="+mn-lt"/>
                <a:ea typeface="+mn-ea"/>
                <a:cs typeface="+mn-cs"/>
              </a:defRPr>
            </a:lvl2pPr>
            <a:lvl3pPr marL="914306" indent="0" algn="l" defTabSz="457154" rtl="0" eaLnBrk="1" latinLnBrk="0" hangingPunct="1">
              <a:defRPr sz="1799" kern="1200">
                <a:solidFill>
                  <a:schemeClr val="tx1"/>
                </a:solidFill>
                <a:latin typeface="+mn-lt"/>
                <a:ea typeface="+mn-ea"/>
                <a:cs typeface="+mn-cs"/>
              </a:defRPr>
            </a:lvl3pPr>
            <a:lvl4pPr marL="1371460" indent="0" algn="l" defTabSz="457154" rtl="0" eaLnBrk="1" latinLnBrk="0" hangingPunct="1">
              <a:defRPr sz="1799" kern="1200">
                <a:solidFill>
                  <a:schemeClr val="tx1"/>
                </a:solidFill>
                <a:latin typeface="+mn-lt"/>
                <a:ea typeface="+mn-ea"/>
                <a:cs typeface="+mn-cs"/>
              </a:defRPr>
            </a:lvl4pPr>
            <a:lvl5pPr marL="1828612" indent="0" algn="l" defTabSz="457154" rtl="0" eaLnBrk="1" latinLnBrk="0" hangingPunct="1">
              <a:defRPr sz="1799" kern="1200">
                <a:solidFill>
                  <a:schemeClr val="tx1"/>
                </a:solidFill>
                <a:latin typeface="+mn-lt"/>
                <a:ea typeface="+mn-ea"/>
                <a:cs typeface="+mn-cs"/>
              </a:defRPr>
            </a:lvl5pPr>
            <a:lvl6pPr marL="2285766" indent="0" algn="l" defTabSz="457154" rtl="0" eaLnBrk="1" latinLnBrk="0" hangingPunct="1">
              <a:defRPr sz="1799" kern="1200">
                <a:solidFill>
                  <a:schemeClr val="tx1"/>
                </a:solidFill>
                <a:latin typeface="+mn-lt"/>
                <a:ea typeface="+mn-ea"/>
                <a:cs typeface="+mn-cs"/>
              </a:defRPr>
            </a:lvl6pPr>
            <a:lvl7pPr marL="2742919" indent="0" algn="l" defTabSz="457154" rtl="0" eaLnBrk="1" latinLnBrk="0" hangingPunct="1">
              <a:defRPr sz="1799" kern="1200">
                <a:solidFill>
                  <a:schemeClr val="tx1"/>
                </a:solidFill>
                <a:latin typeface="+mn-lt"/>
                <a:ea typeface="+mn-ea"/>
                <a:cs typeface="+mn-cs"/>
              </a:defRPr>
            </a:lvl7pPr>
            <a:lvl8pPr marL="3200072" indent="0" algn="l" defTabSz="457154" rtl="0" eaLnBrk="1" latinLnBrk="0" hangingPunct="1">
              <a:defRPr sz="1799" kern="1200">
                <a:solidFill>
                  <a:schemeClr val="tx1"/>
                </a:solidFill>
                <a:latin typeface="+mn-lt"/>
                <a:ea typeface="+mn-ea"/>
                <a:cs typeface="+mn-cs"/>
              </a:defRPr>
            </a:lvl8pPr>
            <a:lvl9pPr marL="3657226" indent="0" algn="l" defTabSz="457154" rtl="0" eaLnBrk="1" latinLnBrk="0" hangingPunct="1">
              <a:defRPr sz="1799" kern="1200">
                <a:solidFill>
                  <a:schemeClr val="tx1"/>
                </a:solidFill>
                <a:latin typeface="+mn-lt"/>
                <a:ea typeface="+mn-ea"/>
                <a:cs typeface="+mn-cs"/>
              </a:defRPr>
            </a:lvl9pPr>
          </a:lstStyle>
          <a:p>
            <a:pPr algn="just" defTabSz="457142"/>
            <a:r>
              <a:rPr lang="en-US" sz="800" dirty="0">
                <a:solidFill>
                  <a:prstClr val="black"/>
                </a:solidFill>
                <a:latin typeface="Cambria" panose="02040503050406030204" pitchFamily="18" charset="0"/>
                <a:ea typeface="Cambria" panose="02040503050406030204" pitchFamily="18" charset="0"/>
                <a:cs typeface="Times New Roman" panose="02020603050405020304" pitchFamily="18" charset="0"/>
              </a:rPr>
              <a:t>Source: Bank of Zambia </a:t>
            </a:r>
          </a:p>
        </p:txBody>
      </p:sp>
      <p:graphicFrame>
        <p:nvGraphicFramePr>
          <p:cNvPr id="3" name="Chart 2">
            <a:extLst>
              <a:ext uri="{FF2B5EF4-FFF2-40B4-BE49-F238E27FC236}">
                <a16:creationId xmlns:a16="http://schemas.microsoft.com/office/drawing/2014/main" id="{C8A18069-C350-487D-BCB1-DC8392C5AB8A}"/>
              </a:ext>
            </a:extLst>
          </p:cNvPr>
          <p:cNvGraphicFramePr/>
          <p:nvPr>
            <p:extLst>
              <p:ext uri="{D42A27DB-BD31-4B8C-83A1-F6EECF244321}">
                <p14:modId xmlns:p14="http://schemas.microsoft.com/office/powerpoint/2010/main" val="2649565415"/>
              </p:ext>
            </p:extLst>
          </p:nvPr>
        </p:nvGraphicFramePr>
        <p:xfrm>
          <a:off x="4972049" y="1058299"/>
          <a:ext cx="3871373" cy="33998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7360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512E9-B61E-A8BE-2D4C-6A6D69D744B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220CD841-7B43-F27B-7579-62A423EA19DD}"/>
              </a:ext>
            </a:extLst>
          </p:cNvPr>
          <p:cNvSpPr txBox="1"/>
          <p:nvPr/>
        </p:nvSpPr>
        <p:spPr>
          <a:xfrm>
            <a:off x="424374" y="395012"/>
            <a:ext cx="7610904" cy="369332"/>
          </a:xfrm>
          <a:prstGeom prst="rect">
            <a:avLst/>
          </a:prstGeom>
          <a:noFill/>
        </p:spPr>
        <p:txBody>
          <a:bodyPr wrap="square">
            <a:spAutoFit/>
          </a:bodyPr>
          <a:lstStyle/>
          <a:p>
            <a:pPr defTabSz="457130">
              <a:lnSpc>
                <a:spcPct val="90000"/>
              </a:lnSpc>
              <a:spcBef>
                <a:spcPct val="0"/>
              </a:spcBef>
              <a:defRPr/>
            </a:pPr>
            <a:r>
              <a:rPr lang="en-GB" sz="2000" b="1" dirty="0">
                <a:solidFill>
                  <a:srgbClr val="31287C"/>
                </a:solidFill>
                <a:latin typeface="Cambria" panose="02040503050406030204" pitchFamily="18" charset="0"/>
                <a:cs typeface="Times New Roman" panose="02020603050405020304" pitchFamily="18" charset="0"/>
              </a:rPr>
              <a:t>Real GDP Growth Outlook</a:t>
            </a:r>
            <a:endParaRPr lang="en-ZM" sz="2000" b="1" dirty="0">
              <a:solidFill>
                <a:srgbClr val="31287C"/>
              </a:solidFill>
              <a:latin typeface="Cambria" panose="020405030504060302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E95D857A-3682-2C26-01DA-FD594FE41AFC}"/>
              </a:ext>
            </a:extLst>
          </p:cNvPr>
          <p:cNvSpPr txBox="1"/>
          <p:nvPr/>
        </p:nvSpPr>
        <p:spPr>
          <a:xfrm>
            <a:off x="222345" y="856392"/>
            <a:ext cx="4182131" cy="3457357"/>
          </a:xfrm>
          <a:prstGeom prst="rect">
            <a:avLst/>
          </a:prstGeom>
          <a:noFill/>
        </p:spPr>
        <p:txBody>
          <a:bodyPr wrap="square" rtlCol="0">
            <a:spAutoFit/>
          </a:bodyPr>
          <a:lstStyle/>
          <a:p>
            <a:pPr marL="285739" indent="-285739" algn="just" defTabSz="914364">
              <a:spcBef>
                <a:spcPts val="800"/>
              </a:spcBef>
              <a:spcAft>
                <a:spcPts val="800"/>
              </a:spcAft>
              <a:buFont typeface="Arial" panose="020B0604020202020204" pitchFamily="34" charset="0"/>
              <a:buChar char="•"/>
              <a:defRPr/>
            </a:pPr>
            <a:r>
              <a:rPr lang="en-ZM" sz="1600" b="1" dirty="0">
                <a:solidFill>
                  <a:prstClr val="black"/>
                </a:solidFill>
                <a:latin typeface="Cambria" panose="02040503050406030204" pitchFamily="18" charset="0"/>
              </a:rPr>
              <a:t>Despite the growing risk of El Niño conditions and continued uncertainty surrounding the conflict in the Middle East, domestic growth prospects remain favourable</a:t>
            </a:r>
            <a:r>
              <a:rPr lang="en-US" sz="1600" b="1" dirty="0">
                <a:solidFill>
                  <a:prstClr val="black"/>
                </a:solidFill>
                <a:latin typeface="Cambria" panose="02040503050406030204" pitchFamily="18" charset="0"/>
              </a:rPr>
              <a:t> (Chart 21). </a:t>
            </a:r>
          </a:p>
          <a:p>
            <a:pPr marL="285739" indent="-285739" algn="just" defTabSz="914364">
              <a:spcBef>
                <a:spcPts val="800"/>
              </a:spcBef>
              <a:spcAft>
                <a:spcPts val="800"/>
              </a:spcAft>
              <a:buFont typeface="Arial" panose="020B0604020202020204" pitchFamily="34" charset="0"/>
              <a:buChar char="•"/>
              <a:defRPr/>
            </a:pPr>
            <a:r>
              <a:rPr lang="en-ZM" sz="1600" b="1" dirty="0">
                <a:solidFill>
                  <a:prstClr val="black"/>
                </a:solidFill>
                <a:latin typeface="Cambria" panose="02040503050406030204" pitchFamily="18" charset="0"/>
              </a:rPr>
              <a:t>Real GDP growth is projected at </a:t>
            </a:r>
            <a:r>
              <a:rPr lang="en-US" sz="1600" b="1" dirty="0">
                <a:solidFill>
                  <a:prstClr val="black"/>
                </a:solidFill>
                <a:latin typeface="Cambria" panose="02040503050406030204" pitchFamily="18" charset="0"/>
              </a:rPr>
              <a:t>5.3</a:t>
            </a:r>
            <a:r>
              <a:rPr lang="en-ZM" sz="1600" b="1" dirty="0">
                <a:solidFill>
                  <a:prstClr val="black"/>
                </a:solidFill>
                <a:latin typeface="Cambria" panose="02040503050406030204" pitchFamily="18" charset="0"/>
              </a:rPr>
              <a:t> percent in 2026</a:t>
            </a:r>
            <a:r>
              <a:rPr lang="en-US" sz="1600" b="1" dirty="0">
                <a:solidFill>
                  <a:prstClr val="black"/>
                </a:solidFill>
                <a:latin typeface="Cambria" panose="02040503050406030204" pitchFamily="18" charset="0"/>
              </a:rPr>
              <a:t>, 6.0</a:t>
            </a:r>
            <a:r>
              <a:rPr lang="en-ZM" sz="1600" b="1" dirty="0">
                <a:solidFill>
                  <a:prstClr val="black"/>
                </a:solidFill>
                <a:latin typeface="Cambria" panose="02040503050406030204" pitchFamily="18" charset="0"/>
              </a:rPr>
              <a:t> percent in 2027, </a:t>
            </a:r>
            <a:r>
              <a:rPr lang="en-US" sz="1600" b="1" dirty="0">
                <a:solidFill>
                  <a:prstClr val="black"/>
                </a:solidFill>
                <a:latin typeface="Cambria" panose="02040503050406030204" pitchFamily="18" charset="0"/>
              </a:rPr>
              <a:t>and 7.1 percent in 2028 (Chart 21)</a:t>
            </a:r>
            <a:r>
              <a:rPr lang="en-ZM" sz="1600" b="1" dirty="0">
                <a:solidFill>
                  <a:prstClr val="black"/>
                </a:solidFill>
                <a:latin typeface="Cambria" panose="02040503050406030204" pitchFamily="18" charset="0"/>
              </a:rPr>
              <a:t>.</a:t>
            </a:r>
            <a:endParaRPr lang="en-US" sz="1600" b="1" dirty="0">
              <a:solidFill>
                <a:prstClr val="black"/>
              </a:solidFill>
              <a:latin typeface="Cambria" panose="02040503050406030204" pitchFamily="18" charset="0"/>
            </a:endParaRPr>
          </a:p>
          <a:p>
            <a:pPr marL="285739" indent="-285739" algn="just" defTabSz="914364">
              <a:spcBef>
                <a:spcPts val="800"/>
              </a:spcBef>
              <a:spcAft>
                <a:spcPts val="800"/>
              </a:spcAft>
              <a:buFont typeface="Arial" panose="020B0604020202020204" pitchFamily="34" charset="0"/>
              <a:buChar char="•"/>
              <a:defRPr/>
            </a:pPr>
            <a:r>
              <a:rPr lang="en-US" sz="1600" b="1" dirty="0">
                <a:solidFill>
                  <a:prstClr val="black"/>
                </a:solidFill>
                <a:latin typeface="Cambria" panose="02040503050406030204" pitchFamily="18" charset="0"/>
              </a:rPr>
              <a:t>Growth is expected to be driven mainly by agriculture, mining, manufacturing, construction, as well as transport and storage sectors.</a:t>
            </a:r>
          </a:p>
        </p:txBody>
      </p:sp>
      <p:sp>
        <p:nvSpPr>
          <p:cNvPr id="5" name="TextBox 11">
            <a:extLst>
              <a:ext uri="{FF2B5EF4-FFF2-40B4-BE49-F238E27FC236}">
                <a16:creationId xmlns:a16="http://schemas.microsoft.com/office/drawing/2014/main" id="{21106DCB-1309-B668-7D07-351877FF4765}"/>
              </a:ext>
            </a:extLst>
          </p:cNvPr>
          <p:cNvSpPr txBox="1"/>
          <p:nvPr/>
        </p:nvSpPr>
        <p:spPr>
          <a:xfrm rot="10800000" flipV="1">
            <a:off x="4668778" y="825216"/>
            <a:ext cx="4565299" cy="26161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85773"/>
            <a:r>
              <a:rPr lang="en-US" b="1" dirty="0">
                <a:solidFill>
                  <a:srgbClr val="B87231"/>
                </a:solidFill>
                <a:latin typeface="Cambria"/>
              </a:rPr>
              <a:t>Chart 21: Real GDP Growth – Actual and Projected (percent)</a:t>
            </a:r>
          </a:p>
        </p:txBody>
      </p:sp>
      <p:sp>
        <p:nvSpPr>
          <p:cNvPr id="4" name="Slide Number Placeholder 3">
            <a:extLst>
              <a:ext uri="{FF2B5EF4-FFF2-40B4-BE49-F238E27FC236}">
                <a16:creationId xmlns:a16="http://schemas.microsoft.com/office/drawing/2014/main" id="{3C32625A-DA62-6A9A-7773-E0413ABEDD02}"/>
              </a:ext>
            </a:extLst>
          </p:cNvPr>
          <p:cNvSpPr>
            <a:spLocks noGrp="1"/>
          </p:cNvSpPr>
          <p:nvPr>
            <p:ph type="sldNum" sz="quarter" idx="12"/>
          </p:nvPr>
        </p:nvSpPr>
        <p:spPr/>
        <p:txBody>
          <a:bodyPr/>
          <a:lstStyle/>
          <a:p>
            <a:pPr defTabSz="457130"/>
            <a:fld id="{1BADDEBC-B950-41F7-A203-48CB4C128DD4}" type="slidenum">
              <a:rPr lang="en-US">
                <a:solidFill>
                  <a:prstClr val="black">
                    <a:tint val="75000"/>
                  </a:prstClr>
                </a:solidFill>
                <a:latin typeface="Calibri" panose="020F0502020204030204"/>
              </a:rPr>
              <a:pPr defTabSz="457130"/>
              <a:t>23</a:t>
            </a:fld>
            <a:endParaRPr lang="en-US">
              <a:solidFill>
                <a:prstClr val="black">
                  <a:tint val="75000"/>
                </a:prstClr>
              </a:solidFill>
              <a:latin typeface="Calibri" panose="020F0502020204030204"/>
            </a:endParaRPr>
          </a:p>
        </p:txBody>
      </p:sp>
      <p:sp>
        <p:nvSpPr>
          <p:cNvPr id="2" name="TextBox 1">
            <a:extLst>
              <a:ext uri="{FF2B5EF4-FFF2-40B4-BE49-F238E27FC236}">
                <a16:creationId xmlns:a16="http://schemas.microsoft.com/office/drawing/2014/main" id="{9425A0CE-E46A-422A-7159-662EA2C3A195}"/>
              </a:ext>
            </a:extLst>
          </p:cNvPr>
          <p:cNvSpPr txBox="1"/>
          <p:nvPr/>
        </p:nvSpPr>
        <p:spPr>
          <a:xfrm>
            <a:off x="4668778" y="4240059"/>
            <a:ext cx="3986037" cy="338554"/>
          </a:xfrm>
          <a:prstGeom prst="rect">
            <a:avLst/>
          </a:prstGeom>
          <a:noFill/>
        </p:spPr>
        <p:txBody>
          <a:bodyPr wrap="square">
            <a:spAutoFit/>
          </a:bodyPr>
          <a:lstStyle>
            <a:defPPr>
              <a:defRPr lang="en-US"/>
            </a:defPPr>
            <a:lvl1pPr marL="0" indent="0" algn="l" defTabSz="457154" rtl="0" eaLnBrk="1" latinLnBrk="0" hangingPunct="1">
              <a:defRPr sz="1799" kern="1200">
                <a:solidFill>
                  <a:schemeClr val="tx1"/>
                </a:solidFill>
                <a:latin typeface="+mn-lt"/>
                <a:ea typeface="+mn-ea"/>
                <a:cs typeface="+mn-cs"/>
              </a:defRPr>
            </a:lvl1pPr>
            <a:lvl2pPr marL="457154" indent="0" algn="l" defTabSz="457154" rtl="0" eaLnBrk="1" latinLnBrk="0" hangingPunct="1">
              <a:defRPr sz="1799" kern="1200">
                <a:solidFill>
                  <a:schemeClr val="tx1"/>
                </a:solidFill>
                <a:latin typeface="+mn-lt"/>
                <a:ea typeface="+mn-ea"/>
                <a:cs typeface="+mn-cs"/>
              </a:defRPr>
            </a:lvl2pPr>
            <a:lvl3pPr marL="914306" indent="0" algn="l" defTabSz="457154" rtl="0" eaLnBrk="1" latinLnBrk="0" hangingPunct="1">
              <a:defRPr sz="1799" kern="1200">
                <a:solidFill>
                  <a:schemeClr val="tx1"/>
                </a:solidFill>
                <a:latin typeface="+mn-lt"/>
                <a:ea typeface="+mn-ea"/>
                <a:cs typeface="+mn-cs"/>
              </a:defRPr>
            </a:lvl3pPr>
            <a:lvl4pPr marL="1371460" indent="0" algn="l" defTabSz="457154" rtl="0" eaLnBrk="1" latinLnBrk="0" hangingPunct="1">
              <a:defRPr sz="1799" kern="1200">
                <a:solidFill>
                  <a:schemeClr val="tx1"/>
                </a:solidFill>
                <a:latin typeface="+mn-lt"/>
                <a:ea typeface="+mn-ea"/>
                <a:cs typeface="+mn-cs"/>
              </a:defRPr>
            </a:lvl4pPr>
            <a:lvl5pPr marL="1828612" indent="0" algn="l" defTabSz="457154" rtl="0" eaLnBrk="1" latinLnBrk="0" hangingPunct="1">
              <a:defRPr sz="1799" kern="1200">
                <a:solidFill>
                  <a:schemeClr val="tx1"/>
                </a:solidFill>
                <a:latin typeface="+mn-lt"/>
                <a:ea typeface="+mn-ea"/>
                <a:cs typeface="+mn-cs"/>
              </a:defRPr>
            </a:lvl5pPr>
            <a:lvl6pPr marL="2285766" indent="0" algn="l" defTabSz="457154" rtl="0" eaLnBrk="1" latinLnBrk="0" hangingPunct="1">
              <a:defRPr sz="1799" kern="1200">
                <a:solidFill>
                  <a:schemeClr val="tx1"/>
                </a:solidFill>
                <a:latin typeface="+mn-lt"/>
                <a:ea typeface="+mn-ea"/>
                <a:cs typeface="+mn-cs"/>
              </a:defRPr>
            </a:lvl6pPr>
            <a:lvl7pPr marL="2742919" indent="0" algn="l" defTabSz="457154" rtl="0" eaLnBrk="1" latinLnBrk="0" hangingPunct="1">
              <a:defRPr sz="1799" kern="1200">
                <a:solidFill>
                  <a:schemeClr val="tx1"/>
                </a:solidFill>
                <a:latin typeface="+mn-lt"/>
                <a:ea typeface="+mn-ea"/>
                <a:cs typeface="+mn-cs"/>
              </a:defRPr>
            </a:lvl7pPr>
            <a:lvl8pPr marL="3200072" indent="0" algn="l" defTabSz="457154" rtl="0" eaLnBrk="1" latinLnBrk="0" hangingPunct="1">
              <a:defRPr sz="1799" kern="1200">
                <a:solidFill>
                  <a:schemeClr val="tx1"/>
                </a:solidFill>
                <a:latin typeface="+mn-lt"/>
                <a:ea typeface="+mn-ea"/>
                <a:cs typeface="+mn-cs"/>
              </a:defRPr>
            </a:lvl8pPr>
            <a:lvl9pPr marL="3657226" indent="0" algn="l" defTabSz="457154" rtl="0" eaLnBrk="1" latinLnBrk="0" hangingPunct="1">
              <a:defRPr sz="1799" kern="1200">
                <a:solidFill>
                  <a:schemeClr val="tx1"/>
                </a:solidFill>
                <a:latin typeface="+mn-lt"/>
                <a:ea typeface="+mn-ea"/>
                <a:cs typeface="+mn-cs"/>
              </a:defRPr>
            </a:lvl9pPr>
          </a:lstStyle>
          <a:p>
            <a:pPr algn="just" defTabSz="457130"/>
            <a:r>
              <a:rPr lang="en-US" sz="800" dirty="0">
                <a:solidFill>
                  <a:prstClr val="black"/>
                </a:solidFill>
                <a:latin typeface="Cambria" panose="02040503050406030204" pitchFamily="18" charset="0"/>
                <a:ea typeface="Cambria" panose="02040503050406030204" pitchFamily="18" charset="0"/>
                <a:cs typeface="Times New Roman" panose="02020603050405020304" pitchFamily="18" charset="0"/>
              </a:rPr>
              <a:t>Source: Zambia Statistics Agency, Bank of Zambia (</a:t>
            </a:r>
            <a:r>
              <a:rPr lang="en-US" sz="8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BoZ</a:t>
            </a:r>
            <a:r>
              <a:rPr lang="en-US" sz="800" dirty="0">
                <a:solidFill>
                  <a:prstClr val="black"/>
                </a:solidFill>
                <a:latin typeface="Cambria" panose="02040503050406030204" pitchFamily="18" charset="0"/>
                <a:ea typeface="Cambria" panose="02040503050406030204" pitchFamily="18" charset="0"/>
                <a:cs typeface="Times New Roman" panose="02020603050405020304" pitchFamily="18" charset="0"/>
              </a:rPr>
              <a:t>), Ministry of Finance and National Planning (MoFNP), IMF, Focus Economics</a:t>
            </a:r>
          </a:p>
        </p:txBody>
      </p:sp>
      <p:graphicFrame>
        <p:nvGraphicFramePr>
          <p:cNvPr id="7" name="Chart 6">
            <a:extLst>
              <a:ext uri="{FF2B5EF4-FFF2-40B4-BE49-F238E27FC236}">
                <a16:creationId xmlns:a16="http://schemas.microsoft.com/office/drawing/2014/main" id="{72784642-1E6D-9523-69B7-744CAA274B84}"/>
              </a:ext>
            </a:extLst>
          </p:cNvPr>
          <p:cNvGraphicFramePr>
            <a:graphicFrameLocks/>
          </p:cNvGraphicFramePr>
          <p:nvPr>
            <p:extLst>
              <p:ext uri="{D42A27DB-BD31-4B8C-83A1-F6EECF244321}">
                <p14:modId xmlns:p14="http://schemas.microsoft.com/office/powerpoint/2010/main" val="544190274"/>
              </p:ext>
            </p:extLst>
          </p:nvPr>
        </p:nvGraphicFramePr>
        <p:xfrm>
          <a:off x="4668778" y="1086828"/>
          <a:ext cx="4182131" cy="30766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11091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2543E-72F4-621C-6DF9-A57E611E5D14}"/>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3A8B0D40-A03B-8BEC-A344-E6B521196B09}"/>
              </a:ext>
            </a:extLst>
          </p:cNvPr>
          <p:cNvSpPr txBox="1"/>
          <p:nvPr/>
        </p:nvSpPr>
        <p:spPr>
          <a:xfrm>
            <a:off x="447142" y="415781"/>
            <a:ext cx="7610904" cy="369332"/>
          </a:xfrm>
          <a:prstGeom prst="rect">
            <a:avLst/>
          </a:prstGeom>
          <a:noFill/>
        </p:spPr>
        <p:txBody>
          <a:bodyPr wrap="square">
            <a:spAutoFit/>
          </a:bodyPr>
          <a:lstStyle/>
          <a:p>
            <a:pPr>
              <a:lnSpc>
                <a:spcPct val="90000"/>
              </a:lnSpc>
              <a:spcBef>
                <a:spcPct val="0"/>
              </a:spcBef>
              <a:defRPr/>
            </a:pPr>
            <a:r>
              <a:rPr lang="en-GB" sz="2000" b="1" dirty="0">
                <a:solidFill>
                  <a:srgbClr val="31287C"/>
                </a:solidFill>
                <a:latin typeface="Cambria" panose="02040503050406030204" pitchFamily="18" charset="0"/>
                <a:cs typeface="Times New Roman" panose="02020603050405020304" pitchFamily="18" charset="0"/>
              </a:rPr>
              <a:t>Key Takeaways</a:t>
            </a:r>
            <a:endParaRPr lang="en-ZM" sz="2000" b="1" dirty="0">
              <a:solidFill>
                <a:srgbClr val="31287C"/>
              </a:solidFill>
              <a:latin typeface="Cambria" panose="020405030504060302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7721C5FC-B916-BF22-EAB5-135AC7E8D70B}"/>
              </a:ext>
            </a:extLst>
          </p:cNvPr>
          <p:cNvSpPr txBox="1"/>
          <p:nvPr/>
        </p:nvSpPr>
        <p:spPr>
          <a:xfrm>
            <a:off x="364696" y="926845"/>
            <a:ext cx="8408914" cy="3621504"/>
          </a:xfrm>
          <a:prstGeom prst="rect">
            <a:avLst/>
          </a:prstGeom>
          <a:noFill/>
        </p:spPr>
        <p:txBody>
          <a:bodyPr wrap="square" rtlCol="0">
            <a:spAutoFit/>
          </a:bodyPr>
          <a:lstStyle>
            <a:defPPr>
              <a:defRPr lang="en-US"/>
            </a:defPPr>
            <a:lvl1pPr marL="285753" indent="-285753" algn="just" defTabSz="914409">
              <a:spcBef>
                <a:spcPts val="800"/>
              </a:spcBef>
              <a:spcAft>
                <a:spcPts val="800"/>
              </a:spcAft>
              <a:buFont typeface="Arial" panose="020B0604020202020204" pitchFamily="34" charset="0"/>
              <a:buChar char="•"/>
              <a:defRPr sz="1600">
                <a:latin typeface="Cambria" panose="02040503050406030204" pitchFamily="18" charset="0"/>
              </a:defRPr>
            </a:lvl1pPr>
          </a:lstStyle>
          <a:p>
            <a:pPr marL="0" indent="0">
              <a:buNone/>
            </a:pPr>
            <a:r>
              <a:rPr lang="en-GB" b="1" dirty="0">
                <a:solidFill>
                  <a:srgbClr val="B87231"/>
                </a:solidFill>
              </a:rPr>
              <a:t>At its September 28-29, 2026 Meeting, the Monetary Policy Committee decided to reduce the Monetary Policy Rate by 250 basis points to10.75 percent. </a:t>
            </a:r>
          </a:p>
          <a:p>
            <a:r>
              <a:rPr lang="en-US" b="1" dirty="0">
                <a:solidFill>
                  <a:srgbClr val="000000"/>
                </a:solidFill>
                <a:ea typeface="Cambria" panose="02040503050406030204" pitchFamily="18" charset="0"/>
                <a:cs typeface="Arial" panose="020B0604020202020204" pitchFamily="34" charset="0"/>
              </a:rPr>
              <a:t>In arriving at this decision, the Committee took into account the following: </a:t>
            </a:r>
          </a:p>
          <a:p>
            <a:pPr marL="685803" lvl="1" indent="-342900" algn="just">
              <a:buFont typeface="+mj-lt"/>
              <a:buAutoNum type="alphaLcPeriod"/>
            </a:pPr>
            <a:r>
              <a:rPr lang="en-US" sz="1600" b="1" dirty="0">
                <a:solidFill>
                  <a:srgbClr val="000000"/>
                </a:solidFill>
                <a:latin typeface="Cambria" panose="02040503050406030204" pitchFamily="18" charset="0"/>
                <a:ea typeface="Cambria" panose="02040503050406030204" pitchFamily="18" charset="0"/>
                <a:cs typeface="Arial" panose="020B0604020202020204" pitchFamily="34" charset="0"/>
              </a:rPr>
              <a:t>Lower inflation outcome and projection;</a:t>
            </a:r>
          </a:p>
          <a:p>
            <a:pPr marL="685803" lvl="1" indent="-342900" algn="just">
              <a:buFont typeface="+mj-lt"/>
              <a:buAutoNum type="alphaLcPeriod"/>
            </a:pPr>
            <a:r>
              <a:rPr lang="en-US" sz="1600" b="1" dirty="0">
                <a:solidFill>
                  <a:srgbClr val="000000"/>
                </a:solidFill>
                <a:latin typeface="Cambria" panose="02040503050406030204" pitchFamily="18" charset="0"/>
                <a:ea typeface="Cambria" panose="02040503050406030204" pitchFamily="18" charset="0"/>
                <a:cs typeface="Arial" panose="020B0604020202020204" pitchFamily="34" charset="0"/>
              </a:rPr>
              <a:t>Identified upside risks to the inflation outlook; and</a:t>
            </a:r>
          </a:p>
          <a:p>
            <a:pPr marL="685803" lvl="1" indent="-342900" algn="just">
              <a:buFont typeface="+mj-lt"/>
              <a:buAutoNum type="alphaLcPeriod"/>
            </a:pPr>
            <a:r>
              <a:rPr lang="en-US" sz="1600" b="1" dirty="0">
                <a:solidFill>
                  <a:srgbClr val="000000"/>
                </a:solidFill>
                <a:latin typeface="Cambria" panose="02040503050406030204" pitchFamily="18" charset="0"/>
                <a:ea typeface="Cambria" panose="02040503050406030204" pitchFamily="18" charset="0"/>
                <a:cs typeface="Arial" panose="020B0604020202020204" pitchFamily="34" charset="0"/>
              </a:rPr>
              <a:t>The need to align the monetary policy stance with the improved inflation outlook, which is expected to support growth.</a:t>
            </a:r>
          </a:p>
          <a:p>
            <a:pPr lvl="1" algn="just"/>
            <a:endParaRPr lang="en-US" sz="1600" dirty="0">
              <a:latin typeface="Cambria" panose="02040503050406030204" pitchFamily="18" charset="0"/>
            </a:endParaRPr>
          </a:p>
          <a:p>
            <a:endParaRPr lang="en-US" dirty="0"/>
          </a:p>
          <a:p>
            <a:endParaRPr lang="en-US" dirty="0"/>
          </a:p>
          <a:p>
            <a:endParaRPr lang="en-US" dirty="0"/>
          </a:p>
        </p:txBody>
      </p:sp>
      <p:sp>
        <p:nvSpPr>
          <p:cNvPr id="2" name="Slide Number Placeholder 1">
            <a:extLst>
              <a:ext uri="{FF2B5EF4-FFF2-40B4-BE49-F238E27FC236}">
                <a16:creationId xmlns:a16="http://schemas.microsoft.com/office/drawing/2014/main" id="{77D10749-AA1F-1219-0A12-5425EB24239C}"/>
              </a:ext>
            </a:extLst>
          </p:cNvPr>
          <p:cNvSpPr>
            <a:spLocks noGrp="1"/>
          </p:cNvSpPr>
          <p:nvPr>
            <p:ph type="sldNum" sz="quarter" idx="12"/>
          </p:nvPr>
        </p:nvSpPr>
        <p:spPr/>
        <p:txBody>
          <a:bodyPr/>
          <a:lstStyle/>
          <a:p>
            <a:fld id="{1BADDEBC-B950-41F7-A203-48CB4C128DD4}" type="slidenum">
              <a:rPr lang="en-US" smtClean="0"/>
              <a:t>24</a:t>
            </a:fld>
            <a:endParaRPr lang="en-US"/>
          </a:p>
        </p:txBody>
      </p:sp>
    </p:spTree>
    <p:extLst>
      <p:ext uri="{BB962C8B-B14F-4D97-AF65-F5344CB8AC3E}">
        <p14:creationId xmlns:p14="http://schemas.microsoft.com/office/powerpoint/2010/main" val="42307358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78DCCD5-3442-45C4-AEBF-5991985A18C3}"/>
              </a:ext>
            </a:extLst>
          </p:cNvPr>
          <p:cNvSpPr txBox="1"/>
          <p:nvPr/>
        </p:nvSpPr>
        <p:spPr>
          <a:xfrm>
            <a:off x="2278064" y="1525310"/>
            <a:ext cx="4587874" cy="2092881"/>
          </a:xfrm>
          <a:prstGeom prst="rect">
            <a:avLst/>
          </a:prstGeom>
          <a:noFill/>
        </p:spPr>
        <p:txBody>
          <a:bodyPr wrap="square">
            <a:spAutoFit/>
          </a:bodyPr>
          <a:lstStyle/>
          <a:p>
            <a:pPr algn="ctr">
              <a:tabLst>
                <a:tab pos="457205" algn="l"/>
                <a:tab pos="0" algn="l"/>
                <a:tab pos="457205" algn="l"/>
              </a:tabLst>
            </a:pPr>
            <a:r>
              <a:rPr lang="en-GB" sz="2800" b="1" dirty="0">
                <a:latin typeface="Cambria" panose="02040503050406030204" pitchFamily="18" charset="0"/>
                <a:cs typeface="Times New Roman" panose="02020603050405020304" pitchFamily="18" charset="0"/>
              </a:rPr>
              <a:t>THANK YOU FOR YOUR ATTENTION.</a:t>
            </a:r>
          </a:p>
          <a:p>
            <a:pPr algn="ctr">
              <a:tabLst>
                <a:tab pos="457205" algn="l"/>
                <a:tab pos="0" algn="l"/>
                <a:tab pos="457205" algn="l"/>
              </a:tabLst>
            </a:pPr>
            <a:endParaRPr lang="en-GB" sz="2800" b="1" dirty="0">
              <a:latin typeface="Cambria" panose="02040503050406030204" pitchFamily="18" charset="0"/>
              <a:cs typeface="Times New Roman" panose="02020603050405020304" pitchFamily="18" charset="0"/>
            </a:endParaRPr>
          </a:p>
          <a:p>
            <a:pPr algn="ctr">
              <a:tabLst>
                <a:tab pos="457205" algn="l"/>
                <a:tab pos="0" algn="l"/>
                <a:tab pos="457205" algn="l"/>
              </a:tabLst>
            </a:pPr>
            <a:r>
              <a:rPr lang="en-GB" sz="2800" b="1" dirty="0">
                <a:latin typeface="Cambria" panose="02040503050406030204" pitchFamily="18" charset="0"/>
                <a:cs typeface="Times New Roman" panose="02020603050405020304" pitchFamily="18" charset="0"/>
              </a:rPr>
              <a:t>GOD BLESS…</a:t>
            </a:r>
          </a:p>
          <a:p>
            <a:pPr algn="just">
              <a:tabLst>
                <a:tab pos="457205" algn="l"/>
                <a:tab pos="0" algn="l"/>
                <a:tab pos="457205" algn="l"/>
              </a:tabLst>
            </a:pPr>
            <a:endParaRPr lang="en-GB" sz="1800" b="1" dirty="0">
              <a:latin typeface="Cambria" panose="02040503050406030204" pitchFamily="18" charset="0"/>
              <a:ea typeface="Cambria" panose="02040503050406030204" pitchFamily="18" charset="0"/>
            </a:endParaRPr>
          </a:p>
        </p:txBody>
      </p:sp>
      <p:sp>
        <p:nvSpPr>
          <p:cNvPr id="2" name="Slide Number Placeholder 1">
            <a:extLst>
              <a:ext uri="{FF2B5EF4-FFF2-40B4-BE49-F238E27FC236}">
                <a16:creationId xmlns:a16="http://schemas.microsoft.com/office/drawing/2014/main" id="{1E0C5EF8-D878-8F1D-B10D-7CB3DBA790DF}"/>
              </a:ext>
            </a:extLst>
          </p:cNvPr>
          <p:cNvSpPr>
            <a:spLocks noGrp="1"/>
          </p:cNvSpPr>
          <p:nvPr>
            <p:ph type="sldNum" sz="quarter" idx="12"/>
          </p:nvPr>
        </p:nvSpPr>
        <p:spPr/>
        <p:txBody>
          <a:bodyPr/>
          <a:lstStyle/>
          <a:p>
            <a:fld id="{1BADDEBC-B950-41F7-A203-48CB4C128DD4}" type="slidenum">
              <a:rPr lang="en-US" smtClean="0"/>
              <a:t>25</a:t>
            </a:fld>
            <a:endParaRPr lang="en-US"/>
          </a:p>
        </p:txBody>
      </p:sp>
    </p:spTree>
    <p:extLst>
      <p:ext uri="{BB962C8B-B14F-4D97-AF65-F5344CB8AC3E}">
        <p14:creationId xmlns:p14="http://schemas.microsoft.com/office/powerpoint/2010/main" val="174052022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9B1CE9074A424AB1B7C9EEBDF20894" ma:contentTypeVersion="18" ma:contentTypeDescription="Create a new document." ma:contentTypeScope="" ma:versionID="393ff0f5af6e1a2ac6d09c7ff6414d13">
  <xsd:schema xmlns:xsd="http://www.w3.org/2001/XMLSchema" xmlns:xs="http://www.w3.org/2001/XMLSchema" xmlns:p="http://schemas.microsoft.com/office/2006/metadata/properties" xmlns:ns3="50db4da4-227e-4054-bf03-7f50000157d9" xmlns:ns4="fe922b1e-dfb0-458a-9e77-9babda31928e" targetNamespace="http://schemas.microsoft.com/office/2006/metadata/properties" ma:root="true" ma:fieldsID="c8b2ab258e60af543e1c1fc82feb0b12" ns3:_="" ns4:_="">
    <xsd:import namespace="50db4da4-227e-4054-bf03-7f50000157d9"/>
    <xsd:import namespace="fe922b1e-dfb0-458a-9e77-9babda31928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LengthInSeconds" minOccurs="0"/>
                <xsd:element ref="ns3:MediaServiceLocation" minOccurs="0"/>
                <xsd:element ref="ns3:_activity"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db4da4-227e-4054-bf03-7f50000157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e922b1e-dfb0-458a-9e77-9babda31928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50db4da4-227e-4054-bf03-7f50000157d9" xsi:nil="true"/>
  </documentManagement>
</p:properties>
</file>

<file path=customXml/itemProps1.xml><?xml version="1.0" encoding="utf-8"?>
<ds:datastoreItem xmlns:ds="http://schemas.openxmlformats.org/officeDocument/2006/customXml" ds:itemID="{3CCBCA16-6B3E-4BDC-AAD6-A2519A95DB48}">
  <ds:schemaRefs>
    <ds:schemaRef ds:uri="http://schemas.microsoft.com/office/2006/metadata/contentType"/>
    <ds:schemaRef ds:uri="http://schemas.microsoft.com/office/2006/metadata/properties/metaAttributes"/>
    <ds:schemaRef ds:uri="http://www.w3.org/2000/xmlns/"/>
    <ds:schemaRef ds:uri="http://www.w3.org/2001/XMLSchema"/>
    <ds:schemaRef ds:uri="50db4da4-227e-4054-bf03-7f50000157d9"/>
    <ds:schemaRef ds:uri="fe922b1e-dfb0-458a-9e77-9babda31928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731672D-4FE4-40E4-B5D6-DC364EAF1D71}">
  <ds:schemaRefs>
    <ds:schemaRef ds:uri="http://schemas.microsoft.com/sharepoint/v3/contenttype/forms"/>
  </ds:schemaRefs>
</ds:datastoreItem>
</file>

<file path=customXml/itemProps3.xml><?xml version="1.0" encoding="utf-8"?>
<ds:datastoreItem xmlns:ds="http://schemas.openxmlformats.org/officeDocument/2006/customXml" ds:itemID="{9A62EFF2-7A18-4ECD-A099-AD640C714C24}">
  <ds:schemaRefs>
    <ds:schemaRef ds:uri="http://purl.org/dc/elements/1.1/"/>
    <ds:schemaRef ds:uri="http://schemas.microsoft.com/office/infopath/2007/PartnerControls"/>
    <ds:schemaRef ds:uri="http://www.w3.org/XML/1998/namespace"/>
    <ds:schemaRef ds:uri="http://purl.org/dc/dcmitype/"/>
    <ds:schemaRef ds:uri="http://schemas.microsoft.com/office/2006/documentManagement/types"/>
    <ds:schemaRef ds:uri="fe922b1e-dfb0-458a-9e77-9babda31928e"/>
    <ds:schemaRef ds:uri="http://schemas.openxmlformats.org/package/2006/metadata/core-properties"/>
    <ds:schemaRef ds:uri="50db4da4-227e-4054-bf03-7f50000157d9"/>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31711</TotalTime>
  <Words>2291</Words>
  <Application>Microsoft Office PowerPoint</Application>
  <PresentationFormat>On-screen Show (16:9)</PresentationFormat>
  <Paragraphs>307</Paragraphs>
  <Slides>25</Slides>
  <Notes>9</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2" baseType="lpstr">
      <vt:lpstr>Aptos</vt:lpstr>
      <vt:lpstr>Arial</vt:lpstr>
      <vt:lpstr>Calibri</vt:lpstr>
      <vt:lpstr>Calibri Light</vt:lpstr>
      <vt:lpstr>Cambria</vt:lpstr>
      <vt:lpstr>Office Theme</vt:lpstr>
      <vt:lpstr>Chart</vt:lpstr>
      <vt:lpstr>PowerPoint Presentation</vt:lpstr>
      <vt:lpstr>Outline of Presentation</vt:lpstr>
      <vt:lpstr>Decision of the Monetary Policy Committee</vt:lpstr>
      <vt:lpstr>Inflation Outturn </vt:lpstr>
      <vt:lpstr>… cont’d</vt:lpstr>
      <vt:lpstr>… cont’d</vt:lpstr>
      <vt:lpstr>Inflation Outlook </vt:lpstr>
      <vt:lpstr>Foreign Exchange Market </vt:lpstr>
      <vt:lpstr>… cont’d</vt:lpstr>
      <vt:lpstr>… cont’d</vt:lpstr>
      <vt:lpstr>… cont’d</vt:lpstr>
      <vt:lpstr>… cont’d</vt:lpstr>
      <vt:lpstr>… cont’d</vt:lpstr>
      <vt:lpstr>Gross International Reserves</vt:lpstr>
      <vt:lpstr>Current Account</vt:lpstr>
      <vt:lpstr>Credit Developments</vt:lpstr>
      <vt:lpstr>Interest Rate Movement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Mwaya M. Kabwe</dc:creator>
  <cp:lastModifiedBy>Keegan Chisha</cp:lastModifiedBy>
  <cp:revision>987</cp:revision>
  <cp:lastPrinted>2025-11-12T08:15:12Z</cp:lastPrinted>
  <dcterms:created xsi:type="dcterms:W3CDTF">2019-10-30T11:56:28Z</dcterms:created>
  <dcterms:modified xsi:type="dcterms:W3CDTF">2026-09-30T08:47:02Z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0x010100BD9B1CE9074A424AB1B7C9EEBDF20894</vt:lpwstr>
  </property>
  <property fmtid="{D5CDD505-2E9C-101B-9397-08002B2CF9AE}" pid="3" name="MSIP_Label_a3e8e328-8488-4e23-aa3c-3d04263e0fcc_Enabled">
    <vt:lpwstr>true</vt:lpwstr>
  </property>
  <property fmtid="{D5CDD505-2E9C-101B-9397-08002B2CF9AE}" pid="4" name="MSIP_Label_a3e8e328-8488-4e23-aa3c-3d04263e0fcc_SetDate">
    <vt:lpwstr>2026-01-29T13:13:54Z</vt:lpwstr>
  </property>
  <property fmtid="{D5CDD505-2E9C-101B-9397-08002B2CF9AE}" pid="5" name="MSIP_Label_a3e8e328-8488-4e23-aa3c-3d04263e0fcc_Method">
    <vt:lpwstr>Privileged</vt:lpwstr>
  </property>
  <property fmtid="{D5CDD505-2E9C-101B-9397-08002B2CF9AE}" pid="6" name="MSIP_Label_a3e8e328-8488-4e23-aa3c-3d04263e0fcc_Name">
    <vt:lpwstr>a3e8e328-8488-4e23-aa3c-3d04263e0fcc</vt:lpwstr>
  </property>
  <property fmtid="{D5CDD505-2E9C-101B-9397-08002B2CF9AE}" pid="7" name="MSIP_Label_a3e8e328-8488-4e23-aa3c-3d04263e0fcc_SiteId">
    <vt:lpwstr>cfcc82a5-2b7d-4ca4-9b89-59177af154b0</vt:lpwstr>
  </property>
  <property fmtid="{D5CDD505-2E9C-101B-9397-08002B2CF9AE}" pid="8" name="MSIP_Label_a3e8e328-8488-4e23-aa3c-3d04263e0fcc_ActionId">
    <vt:lpwstr>f7ae2060-35cf-482a-94aa-7785a7291aeb</vt:lpwstr>
  </property>
  <property fmtid="{D5CDD505-2E9C-101B-9397-08002B2CF9AE}" pid="9" name="MSIP_Label_a3e8e328-8488-4e23-aa3c-3d04263e0fcc_ContentBits">
    <vt:lpwstr>0</vt:lpwstr>
  </property>
  <property fmtid="{D5CDD505-2E9C-101B-9397-08002B2CF9AE}" pid="10" name="MSIP_Label_a3e8e328-8488-4e23-aa3c-3d04263e0fcc_Tag">
    <vt:lpwstr>10, 0, 1, 1</vt:lpwstr>
  </property>
</Properties>
</file>